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ctiveX/activeX1.xml" ContentType="application/vnd.ms-office.activeX+xml"/>
  <Override PartName="/ppt/notesSlides/notesSlide21.xml" ContentType="application/vnd.openxmlformats-officedocument.presentationml.notesSlide+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 id="2147483779" r:id="rId2"/>
  </p:sldMasterIdLst>
  <p:notesMasterIdLst>
    <p:notesMasterId r:id="rId59"/>
  </p:notesMasterIdLst>
  <p:sldIdLst>
    <p:sldId id="812" r:id="rId3"/>
    <p:sldId id="638" r:id="rId4"/>
    <p:sldId id="431" r:id="rId5"/>
    <p:sldId id="772" r:id="rId6"/>
    <p:sldId id="775" r:id="rId7"/>
    <p:sldId id="743" r:id="rId8"/>
    <p:sldId id="808" r:id="rId9"/>
    <p:sldId id="678" r:id="rId10"/>
    <p:sldId id="754" r:id="rId11"/>
    <p:sldId id="809" r:id="rId12"/>
    <p:sldId id="755" r:id="rId13"/>
    <p:sldId id="795" r:id="rId14"/>
    <p:sldId id="771" r:id="rId15"/>
    <p:sldId id="729" r:id="rId16"/>
    <p:sldId id="778" r:id="rId17"/>
    <p:sldId id="460" r:id="rId18"/>
    <p:sldId id="682" r:id="rId19"/>
    <p:sldId id="683" r:id="rId20"/>
    <p:sldId id="784" r:id="rId21"/>
    <p:sldId id="734" r:id="rId22"/>
    <p:sldId id="806" r:id="rId23"/>
    <p:sldId id="796" r:id="rId24"/>
    <p:sldId id="744" r:id="rId25"/>
    <p:sldId id="730" r:id="rId26"/>
    <p:sldId id="745" r:id="rId27"/>
    <p:sldId id="746" r:id="rId28"/>
    <p:sldId id="747" r:id="rId29"/>
    <p:sldId id="807" r:id="rId30"/>
    <p:sldId id="810" r:id="rId31"/>
    <p:sldId id="757" r:id="rId32"/>
    <p:sldId id="736" r:id="rId33"/>
    <p:sldId id="738" r:id="rId34"/>
    <p:sldId id="758" r:id="rId35"/>
    <p:sldId id="760" r:id="rId36"/>
    <p:sldId id="811" r:id="rId37"/>
    <p:sldId id="797" r:id="rId38"/>
    <p:sldId id="802" r:id="rId39"/>
    <p:sldId id="786" r:id="rId40"/>
    <p:sldId id="762" r:id="rId41"/>
    <p:sldId id="792" r:id="rId42"/>
    <p:sldId id="793" r:id="rId43"/>
    <p:sldId id="799" r:id="rId44"/>
    <p:sldId id="803" r:id="rId45"/>
    <p:sldId id="798" r:id="rId46"/>
    <p:sldId id="769" r:id="rId47"/>
    <p:sldId id="766" r:id="rId48"/>
    <p:sldId id="765" r:id="rId49"/>
    <p:sldId id="768" r:id="rId50"/>
    <p:sldId id="767" r:id="rId51"/>
    <p:sldId id="804" r:id="rId52"/>
    <p:sldId id="763" r:id="rId53"/>
    <p:sldId id="764" r:id="rId54"/>
    <p:sldId id="753" r:id="rId55"/>
    <p:sldId id="801" r:id="rId56"/>
    <p:sldId id="805" r:id="rId57"/>
    <p:sldId id="610" r:id="rId58"/>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AE52AE"/>
    <a:srgbClr val="00FF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activeX/activeX1.xml><?xml version="1.0" encoding="utf-8"?>
<ax:ocx xmlns:ax="http://schemas.microsoft.com/office/2006/activeX" xmlns:r="http://schemas.openxmlformats.org/officeDocument/2006/relationships" ax:classid="{5512D11A-5CC6-11CF-8D67-00AA00BDCE1D}"/>
</file>

<file path=ppt/activeX/activeX2.xml><?xml version="1.0" encoding="utf-8"?>
<ax:ocx xmlns:ax="http://schemas.microsoft.com/office/2006/activeX" xmlns:r="http://schemas.openxmlformats.org/officeDocument/2006/relationships" ax:classid="{5512D11A-5CC6-11CF-8D67-00AA00BDCE1D}"/>
</file>

<file path=ppt/activeX/activeX3.xml><?xml version="1.0" encoding="utf-8"?>
<ax:ocx xmlns:ax="http://schemas.microsoft.com/office/2006/activeX" xmlns:r="http://schemas.openxmlformats.org/officeDocument/2006/relationships" ax:classid="{5512D110-5CC6-11CF-8D67-00AA00BDCE1D}"/>
</file>

<file path=ppt/activeX/activeX4.xml><?xml version="1.0" encoding="utf-8"?>
<ax:ocx xmlns:ax="http://schemas.microsoft.com/office/2006/activeX" xmlns:r="http://schemas.openxmlformats.org/officeDocument/2006/relationships" ax:classid="{5512D11A-5CC6-11CF-8D67-00AA00BDCE1D}"/>
</file>

<file path=ppt/activeX/activeX5.xml><?xml version="1.0" encoding="utf-8"?>
<ax:ocx xmlns:ax="http://schemas.microsoft.com/office/2006/activeX" xmlns:r="http://schemas.openxmlformats.org/officeDocument/2006/relationships" ax:classid="{5512D11C-5CC6-11CF-8D67-00AA00BDCE1D}"/>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CA"/>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CA"/>
          </a:p>
        </p:txBody>
      </p:sp>
      <p:sp>
        <p:nvSpPr>
          <p:cNvPr id="532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smtClean="0"/>
              <a:t>Cliquez pour modifier les styles du texte du masque</a:t>
            </a:r>
          </a:p>
          <a:p>
            <a:pPr lvl="1"/>
            <a:r>
              <a:rPr lang="fr-CA" noProof="0" smtClean="0"/>
              <a:t>Deuxième niveau</a:t>
            </a:r>
          </a:p>
          <a:p>
            <a:pPr lvl="2"/>
            <a:r>
              <a:rPr lang="fr-CA" noProof="0" smtClean="0"/>
              <a:t>Troisième niveau</a:t>
            </a:r>
          </a:p>
          <a:p>
            <a:pPr lvl="3"/>
            <a:r>
              <a:rPr lang="fr-CA" noProof="0" smtClean="0"/>
              <a:t>Quatrième niveau</a:t>
            </a:r>
          </a:p>
          <a:p>
            <a:pPr lvl="4"/>
            <a:r>
              <a:rPr lang="fr-CA" noProof="0" smtClean="0"/>
              <a:t>Cinquième niveau</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CA"/>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8886C2D-6E92-4935-9EEC-E823F3B5F6BB}" type="slidenum">
              <a:rPr lang="fr-CA"/>
              <a:pPr>
                <a:defRPr/>
              </a:pPr>
              <a:t>‹N°›</a:t>
            </a:fld>
            <a:endParaRPr lang="fr-CA"/>
          </a:p>
        </p:txBody>
      </p:sp>
    </p:spTree>
    <p:extLst>
      <p:ext uri="{BB962C8B-B14F-4D97-AF65-F5344CB8AC3E}">
        <p14:creationId xmlns:p14="http://schemas.microsoft.com/office/powerpoint/2010/main" val="12108450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5121F9B-6C4A-4CD3-8171-C8A1BC257949}" type="slidenum">
              <a:rPr lang="en-CA" smtClean="0">
                <a:solidFill>
                  <a:srgbClr val="000000"/>
                </a:solidFill>
              </a:rPr>
              <a:pPr>
                <a:defRPr/>
              </a:pPr>
              <a:t>1</a:t>
            </a:fld>
            <a:endParaRPr lang="en-CA" smtClean="0">
              <a:solidFill>
                <a:srgbClr val="000000"/>
              </a:solidFill>
            </a:endParaRPr>
          </a:p>
        </p:txBody>
      </p:sp>
    </p:spTree>
    <p:extLst>
      <p:ext uri="{BB962C8B-B14F-4D97-AF65-F5344CB8AC3E}">
        <p14:creationId xmlns:p14="http://schemas.microsoft.com/office/powerpoint/2010/main" val="1792553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12</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003632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7B5E54F2-24F8-40CF-985C-52A6705B4376}" type="slidenum">
              <a:rPr lang="fr-CA" smtClean="0"/>
              <a:pPr/>
              <a:t>14</a:t>
            </a:fld>
            <a:endParaRPr lang="fr-CA"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364168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15</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171842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820E8067-866A-4EFF-BA04-6F3406249CD0}" type="slidenum">
              <a:rPr lang="fr-CA" smtClean="0"/>
              <a:pPr/>
              <a:t>16</a:t>
            </a:fld>
            <a:endParaRPr lang="fr-CA"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ln/>
        </p:spPr>
        <p:txBody>
          <a:bodyPr/>
          <a:lstStyle/>
          <a:p>
            <a:pPr eaLnBrk="1" hangingPunct="1"/>
            <a:endParaRPr lang="fr-FR" smtClean="0"/>
          </a:p>
        </p:txBody>
      </p:sp>
    </p:spTree>
    <p:extLst>
      <p:ext uri="{BB962C8B-B14F-4D97-AF65-F5344CB8AC3E}">
        <p14:creationId xmlns:p14="http://schemas.microsoft.com/office/powerpoint/2010/main" val="2390536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3A2E6B3-79C4-4F7D-B84F-F7634313A037}" type="slidenum">
              <a:rPr lang="fr-CA" smtClean="0"/>
              <a:pPr/>
              <a:t>17</a:t>
            </a:fld>
            <a:endParaRPr lang="fr-CA"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343400"/>
            <a:ext cx="5029200" cy="4114800"/>
          </a:xfrm>
          <a:noFill/>
          <a:ln/>
        </p:spPr>
        <p:txBody>
          <a:bodyPr/>
          <a:lstStyle/>
          <a:p>
            <a:pPr eaLnBrk="1" hangingPunct="1"/>
            <a:endParaRPr lang="fr-FR" smtClean="0"/>
          </a:p>
        </p:txBody>
      </p:sp>
    </p:spTree>
    <p:extLst>
      <p:ext uri="{BB962C8B-B14F-4D97-AF65-F5344CB8AC3E}">
        <p14:creationId xmlns:p14="http://schemas.microsoft.com/office/powerpoint/2010/main" val="828398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420455F9-68D7-4C94-BDA0-64378CAE9885}" type="slidenum">
              <a:rPr lang="fr-CA" smtClean="0"/>
              <a:pPr/>
              <a:t>18</a:t>
            </a:fld>
            <a:endParaRPr lang="fr-CA"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400" y="4343400"/>
            <a:ext cx="5029200" cy="4114800"/>
          </a:xfrm>
          <a:noFill/>
          <a:ln/>
        </p:spPr>
        <p:txBody>
          <a:bodyPr/>
          <a:lstStyle/>
          <a:p>
            <a:pPr eaLnBrk="1" hangingPunct="1"/>
            <a:endParaRPr lang="fr-FR" smtClean="0"/>
          </a:p>
        </p:txBody>
      </p:sp>
    </p:spTree>
    <p:extLst>
      <p:ext uri="{BB962C8B-B14F-4D97-AF65-F5344CB8AC3E}">
        <p14:creationId xmlns:p14="http://schemas.microsoft.com/office/powerpoint/2010/main" val="784735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21</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extLst>
      <p:ext uri="{BB962C8B-B14F-4D97-AF65-F5344CB8AC3E}">
        <p14:creationId xmlns:p14="http://schemas.microsoft.com/office/powerpoint/2010/main" val="3090106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22</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610026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1493E7C-21E8-4777-829A-ABA94738A325}" type="slidenum">
              <a:rPr lang="fr-CA" smtClean="0"/>
              <a:pPr/>
              <a:t>23</a:t>
            </a:fld>
            <a:endParaRPr lang="fr-CA"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151660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1493E7C-21E8-4777-829A-ABA94738A325}" type="slidenum">
              <a:rPr lang="fr-CA" smtClean="0"/>
              <a:pPr/>
              <a:t>28</a:t>
            </a:fld>
            <a:endParaRPr lang="fr-CA"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927118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5D1505A-A7D5-4C0A-9725-1DB3FF89DCF9}" type="slidenum">
              <a:rPr lang="fr-CA" smtClean="0"/>
              <a:pPr/>
              <a:t>2</a:t>
            </a:fld>
            <a:endParaRPr lang="fr-CA"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203124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1493E7C-21E8-4777-829A-ABA94738A325}" type="slidenum">
              <a:rPr lang="fr-CA" smtClean="0"/>
              <a:pPr/>
              <a:t>29</a:t>
            </a:fld>
            <a:endParaRPr lang="fr-CA"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056443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endParaRPr lang="fr-FR" smtClean="0"/>
          </a:p>
        </p:txBody>
      </p:sp>
    </p:spTree>
    <p:extLst>
      <p:ext uri="{BB962C8B-B14F-4D97-AF65-F5344CB8AC3E}">
        <p14:creationId xmlns:p14="http://schemas.microsoft.com/office/powerpoint/2010/main" val="38815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fr-FR" smtClean="0"/>
          </a:p>
        </p:txBody>
      </p:sp>
    </p:spTree>
    <p:extLst>
      <p:ext uri="{BB962C8B-B14F-4D97-AF65-F5344CB8AC3E}">
        <p14:creationId xmlns:p14="http://schemas.microsoft.com/office/powerpoint/2010/main" val="16651106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35</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26457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36</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extLst>
      <p:ext uri="{BB962C8B-B14F-4D97-AF65-F5344CB8AC3E}">
        <p14:creationId xmlns:p14="http://schemas.microsoft.com/office/powerpoint/2010/main" val="395131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1493E7C-21E8-4777-829A-ABA94738A325}" type="slidenum">
              <a:rPr lang="fr-CA" smtClean="0"/>
              <a:pPr/>
              <a:t>37</a:t>
            </a:fld>
            <a:endParaRPr lang="fr-CA"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1340578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38</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extLst>
      <p:ext uri="{BB962C8B-B14F-4D97-AF65-F5344CB8AC3E}">
        <p14:creationId xmlns:p14="http://schemas.microsoft.com/office/powerpoint/2010/main" val="11115565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39</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1234246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40</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6006300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41</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455080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3</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3914376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42</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9543608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43</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4203164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44</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6063244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45</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5981876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46</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8747553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47</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1697540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48</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4366183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6242DC9-F64C-4C7F-92CE-854DD22AACF9}" type="slidenum">
              <a:rPr lang="fr-CA" smtClean="0"/>
              <a:pPr/>
              <a:t>49</a:t>
            </a:fld>
            <a:endParaRPr lang="fr-CA"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2863594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50</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788895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51</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056696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4</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292646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52</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6859383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53</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13469296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54</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9439069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55</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41981590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2F0F5B0E-5CD9-496E-92D7-96784E0ADBCA}" type="slidenum">
              <a:rPr lang="fr-CA" smtClean="0"/>
              <a:pPr/>
              <a:t>56</a:t>
            </a:fld>
            <a:endParaRPr lang="fr-CA"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15940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1F3760B-1614-4327-A18C-41AAF0F7B4EC}" type="slidenum">
              <a:rPr lang="fr-CA" smtClean="0"/>
              <a:pPr/>
              <a:t>5</a:t>
            </a:fld>
            <a:endParaRPr lang="fr-CA"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r>
              <a:rPr lang="en-US" dirty="0" smtClean="0"/>
              <a:t>On a </a:t>
            </a:r>
            <a:r>
              <a:rPr lang="en-US" dirty="0" err="1" smtClean="0"/>
              <a:t>l’impression</a:t>
            </a:r>
            <a:r>
              <a:rPr lang="en-US" dirty="0" smtClean="0"/>
              <a:t> </a:t>
            </a:r>
            <a:r>
              <a:rPr lang="en-US" dirty="0" err="1" smtClean="0"/>
              <a:t>que</a:t>
            </a:r>
            <a:r>
              <a:rPr lang="en-US" dirty="0" smtClean="0"/>
              <a:t> </a:t>
            </a:r>
            <a:r>
              <a:rPr lang="en-US" dirty="0" err="1" smtClean="0"/>
              <a:t>l’EIES</a:t>
            </a:r>
            <a:r>
              <a:rPr lang="en-US" dirty="0" smtClean="0"/>
              <a:t> tel </a:t>
            </a:r>
            <a:r>
              <a:rPr lang="en-US" dirty="0" err="1" smtClean="0"/>
              <a:t>que</a:t>
            </a:r>
            <a:r>
              <a:rPr lang="en-US" dirty="0" smtClean="0"/>
              <a:t> </a:t>
            </a:r>
            <a:r>
              <a:rPr lang="en-US" dirty="0" err="1" smtClean="0"/>
              <a:t>pratiquée</a:t>
            </a:r>
            <a:r>
              <a:rPr lang="en-US" dirty="0" smtClean="0"/>
              <a:t> de </a:t>
            </a:r>
            <a:r>
              <a:rPr lang="en-US" dirty="0" err="1" smtClean="0"/>
              <a:t>nos</a:t>
            </a:r>
            <a:r>
              <a:rPr lang="en-US" dirty="0" smtClean="0"/>
              <a:t> </a:t>
            </a:r>
            <a:r>
              <a:rPr lang="en-US" dirty="0" err="1" smtClean="0"/>
              <a:t>jours</a:t>
            </a:r>
            <a:r>
              <a:rPr lang="en-US" dirty="0" smtClean="0"/>
              <a:t> </a:t>
            </a:r>
            <a:r>
              <a:rPr lang="en-US" dirty="0" err="1" smtClean="0"/>
              <a:t>suffit</a:t>
            </a:r>
            <a:r>
              <a:rPr lang="en-US" dirty="0" smtClean="0"/>
              <a:t> à </a:t>
            </a:r>
            <a:r>
              <a:rPr lang="en-US" dirty="0" err="1" smtClean="0"/>
              <a:t>rendre</a:t>
            </a:r>
            <a:r>
              <a:rPr lang="en-US" dirty="0" smtClean="0"/>
              <a:t> compte de ces deux </a:t>
            </a:r>
            <a:r>
              <a:rPr lang="en-US" dirty="0" err="1" smtClean="0"/>
              <a:t>acceptions</a:t>
            </a:r>
            <a:r>
              <a:rPr lang="en-US" dirty="0" smtClean="0"/>
              <a:t> de </a:t>
            </a:r>
            <a:r>
              <a:rPr lang="en-US" dirty="0" err="1" smtClean="0"/>
              <a:t>l’acceptabilité</a:t>
            </a:r>
            <a:endParaRPr lang="en-US" dirty="0" smtClean="0"/>
          </a:p>
        </p:txBody>
      </p:sp>
    </p:spTree>
    <p:extLst>
      <p:ext uri="{BB962C8B-B14F-4D97-AF65-F5344CB8AC3E}">
        <p14:creationId xmlns:p14="http://schemas.microsoft.com/office/powerpoint/2010/main" val="2725001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D6115347-EFCE-471F-9B34-14B27D32CFBE}" type="slidenum">
              <a:rPr lang="fr-CA" smtClean="0"/>
              <a:pPr/>
              <a:t>6</a:t>
            </a:fld>
            <a:endParaRPr lang="fr-CA"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4235864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D6115347-EFCE-471F-9B34-14B27D32CFBE}" type="slidenum">
              <a:rPr lang="fr-CA" smtClean="0"/>
              <a:pPr/>
              <a:t>7</a:t>
            </a:fld>
            <a:endParaRPr lang="fr-CA"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257277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EEDB78F-794F-44D0-8EB2-4113AE2FAF5A}" type="slidenum">
              <a:rPr lang="fr-CA" smtClean="0"/>
              <a:pPr/>
              <a:t>8</a:t>
            </a:fld>
            <a:endParaRPr lang="fr-CA"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899696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EEDB78F-794F-44D0-8EB2-4113AE2FAF5A}" type="slidenum">
              <a:rPr lang="fr-CA" smtClean="0"/>
              <a:pPr/>
              <a:t>11</a:t>
            </a:fld>
            <a:endParaRPr lang="fr-CA"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extLst>
      <p:ext uri="{BB962C8B-B14F-4D97-AF65-F5344CB8AC3E}">
        <p14:creationId xmlns:p14="http://schemas.microsoft.com/office/powerpoint/2010/main" val="3418960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r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fr-FR" smtClean="0"/>
              <a:t>Cliquez pour modifier le style du titre</a:t>
            </a:r>
            <a:endParaRPr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10" name="Espace réservé de la date 27"/>
          <p:cNvSpPr>
            <a:spLocks noGrp="1"/>
          </p:cNvSpPr>
          <p:nvPr>
            <p:ph type="dt" sz="half" idx="10"/>
          </p:nvPr>
        </p:nvSpPr>
        <p:spPr>
          <a:xfrm>
            <a:off x="6400800" y="6354763"/>
            <a:ext cx="2286000" cy="366712"/>
          </a:xfrm>
        </p:spPr>
        <p:txBody>
          <a:bodyPr/>
          <a:lstStyle>
            <a:lvl1pPr>
              <a:defRPr sz="1400"/>
            </a:lvl1pPr>
          </a:lstStyle>
          <a:p>
            <a:pPr>
              <a:defRPr/>
            </a:pPr>
            <a:endParaRPr lang="fr-CA"/>
          </a:p>
        </p:txBody>
      </p:sp>
      <p:sp>
        <p:nvSpPr>
          <p:cNvPr id="11" name="Espace réservé du pied de page 16"/>
          <p:cNvSpPr>
            <a:spLocks noGrp="1"/>
          </p:cNvSpPr>
          <p:nvPr>
            <p:ph type="ftr" sz="quarter" idx="11"/>
          </p:nvPr>
        </p:nvSpPr>
        <p:spPr>
          <a:xfrm>
            <a:off x="2898775" y="6354763"/>
            <a:ext cx="3475038" cy="366712"/>
          </a:xfrm>
        </p:spPr>
        <p:txBody>
          <a:bodyPr/>
          <a:lstStyle>
            <a:lvl1pPr>
              <a:defRPr/>
            </a:lvl1pPr>
          </a:lstStyle>
          <a:p>
            <a:pPr>
              <a:defRPr/>
            </a:pPr>
            <a:r>
              <a:rPr lang="fr-CA" smtClean="0"/>
              <a:t>©Michel A. Bouchard 2013</a:t>
            </a:r>
            <a:endParaRPr lang="fr-CA"/>
          </a:p>
        </p:txBody>
      </p:sp>
      <p:sp>
        <p:nvSpPr>
          <p:cNvPr id="12" name="Espace réservé du numéro de diapositive 28"/>
          <p:cNvSpPr>
            <a:spLocks noGrp="1"/>
          </p:cNvSpPr>
          <p:nvPr>
            <p:ph type="sldNum" sz="quarter" idx="12"/>
          </p:nvPr>
        </p:nvSpPr>
        <p:spPr>
          <a:xfrm>
            <a:off x="1216025" y="6354763"/>
            <a:ext cx="1219200" cy="366712"/>
          </a:xfrm>
        </p:spPr>
        <p:txBody>
          <a:bodyPr/>
          <a:lstStyle>
            <a:lvl1pPr>
              <a:defRPr/>
            </a:lvl1pPr>
          </a:lstStyle>
          <a:p>
            <a:pPr>
              <a:defRPr/>
            </a:pPr>
            <a:fld id="{9EF9AD8F-5F17-4D15-96BE-455D62E8B297}" type="slidenum">
              <a:rPr lang="fr-CA"/>
              <a:pPr>
                <a:defRPr/>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CA"/>
          </a:p>
        </p:txBody>
      </p:sp>
      <p:sp>
        <p:nvSpPr>
          <p:cNvPr id="5" name="Espace réservé du pied de page 2"/>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6" name="Espace réservé du numéro de diapositive 22"/>
          <p:cNvSpPr>
            <a:spLocks noGrp="1"/>
          </p:cNvSpPr>
          <p:nvPr>
            <p:ph type="sldNum" sz="quarter" idx="12"/>
          </p:nvPr>
        </p:nvSpPr>
        <p:spPr/>
        <p:txBody>
          <a:bodyPr/>
          <a:lstStyle>
            <a:lvl1pPr>
              <a:defRPr/>
            </a:lvl1pPr>
          </a:lstStyle>
          <a:p>
            <a:pPr>
              <a:defRPr/>
            </a:pPr>
            <a:fld id="{082E7DC8-792A-4C08-9DA1-AF9625474662}" type="slidenum">
              <a:rPr lang="fr-CA"/>
              <a:pPr>
                <a:defRPr/>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Connecteur droit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Triangle isocè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Connecteur droit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p:txBody>
          <a:bodyPr/>
          <a:lstStyle>
            <a:lvl1pPr>
              <a:defRPr/>
            </a:lvl1pPr>
          </a:lstStyle>
          <a:p>
            <a:pPr>
              <a:defRPr/>
            </a:pPr>
            <a:endParaRPr lang="fr-CA"/>
          </a:p>
        </p:txBody>
      </p:sp>
      <p:sp>
        <p:nvSpPr>
          <p:cNvPr id="8" name="Espace réservé du pied de page 4"/>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606FC0B8-9D29-4200-8DBB-6E148E9C04DB}" type="slidenum">
              <a:rPr lang="fr-CA"/>
              <a:pPr>
                <a:defRPr/>
              </a:pPr>
              <a:t>‹N°›</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465138"/>
            <a:ext cx="7772400" cy="1431925"/>
          </a:xfrm>
        </p:spPr>
        <p:txBody>
          <a:bodyPr/>
          <a:lstStyle/>
          <a:p>
            <a:r>
              <a:rPr lang="fr-FR" smtClean="0"/>
              <a:t>Cliquez pour modifier le style du titre</a:t>
            </a:r>
            <a:endParaRPr lang="fr-CA"/>
          </a:p>
        </p:txBody>
      </p:sp>
      <p:sp>
        <p:nvSpPr>
          <p:cNvPr id="3" name="Espace réservé du tableau 2"/>
          <p:cNvSpPr>
            <a:spLocks noGrp="1"/>
          </p:cNvSpPr>
          <p:nvPr>
            <p:ph type="tbl" idx="1"/>
          </p:nvPr>
        </p:nvSpPr>
        <p:spPr>
          <a:xfrm>
            <a:off x="685800" y="1981200"/>
            <a:ext cx="7772400" cy="4114800"/>
          </a:xfrm>
        </p:spPr>
        <p:txBody>
          <a:bodyPr>
            <a:normAutofit/>
          </a:bodyPr>
          <a:lstStyle/>
          <a:p>
            <a:pPr lvl="0"/>
            <a:endParaRPr lang="fr-CA" noProof="0" smtClean="0"/>
          </a:p>
        </p:txBody>
      </p:sp>
      <p:sp>
        <p:nvSpPr>
          <p:cNvPr id="4" name="Rectangle 32"/>
          <p:cNvSpPr>
            <a:spLocks noGrp="1" noChangeArrowheads="1"/>
          </p:cNvSpPr>
          <p:nvPr>
            <p:ph type="dt" sz="half" idx="10"/>
          </p:nvPr>
        </p:nvSpPr>
        <p:spPr/>
        <p:txBody>
          <a:bodyPr/>
          <a:lstStyle>
            <a:lvl1pPr>
              <a:defRPr/>
            </a:lvl1pPr>
          </a:lstStyle>
          <a:p>
            <a:pPr>
              <a:defRPr/>
            </a:pPr>
            <a:endParaRPr lang="en-US"/>
          </a:p>
        </p:txBody>
      </p:sp>
      <p:sp>
        <p:nvSpPr>
          <p:cNvPr id="5" name="Rectangle 33"/>
          <p:cNvSpPr>
            <a:spLocks noGrp="1" noChangeArrowheads="1"/>
          </p:cNvSpPr>
          <p:nvPr>
            <p:ph type="ftr" sz="quarter" idx="11"/>
          </p:nvPr>
        </p:nvSpPr>
        <p:spPr/>
        <p:txBody>
          <a:bodyPr/>
          <a:lstStyle>
            <a:lvl1pPr>
              <a:defRPr/>
            </a:lvl1pPr>
          </a:lstStyle>
          <a:p>
            <a:pPr>
              <a:defRPr/>
            </a:pPr>
            <a:r>
              <a:rPr lang="en-US" smtClean="0"/>
              <a:t>©Michel A. Bouchard 2013</a:t>
            </a:r>
            <a:endParaRPr lang="en-US"/>
          </a:p>
        </p:txBody>
      </p:sp>
      <p:sp>
        <p:nvSpPr>
          <p:cNvPr id="6" name="Rectangle 34"/>
          <p:cNvSpPr>
            <a:spLocks noGrp="1" noChangeArrowheads="1"/>
          </p:cNvSpPr>
          <p:nvPr>
            <p:ph type="sldNum" sz="quarter" idx="12"/>
          </p:nvPr>
        </p:nvSpPr>
        <p:spPr/>
        <p:txBody>
          <a:bodyPr/>
          <a:lstStyle>
            <a:lvl1pPr>
              <a:defRPr/>
            </a:lvl1pPr>
          </a:lstStyle>
          <a:p>
            <a:pPr>
              <a:defRPr/>
            </a:pPr>
            <a:fld id="{45EEB193-5B68-4112-9FAD-9CB76A18D79E}" type="slidenum">
              <a:rPr lang="en-US"/>
              <a:pPr>
                <a:defRPr/>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1C425240-D63A-4FD6-948A-228E88122834}"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4191507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D793AE60-DACB-4E5F-9B33-881B73C253E7}"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559589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2656D293-4652-4701-BD40-E6C77CBAF511}"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2161916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4195468B-4743-435C-9EEF-BED9E0195C4C}"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648806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D9A18D19-5331-4999-88F2-1E9AAD67F7CD}"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1423646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3666F160-1C74-4C33-8B36-5B9F3A2C6D9A}"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1604238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92720C6E-FE90-44DD-863E-42C5C3949F5B}"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367026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457200" y="1219200"/>
            <a:ext cx="8229600"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CA"/>
          </a:p>
        </p:txBody>
      </p:sp>
      <p:sp>
        <p:nvSpPr>
          <p:cNvPr id="5" name="Espace réservé du pied de page 2"/>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6" name="Espace réservé du numéro de diapositive 22"/>
          <p:cNvSpPr>
            <a:spLocks noGrp="1"/>
          </p:cNvSpPr>
          <p:nvPr>
            <p:ph type="sldNum" sz="quarter" idx="12"/>
          </p:nvPr>
        </p:nvSpPr>
        <p:spPr/>
        <p:txBody>
          <a:bodyPr/>
          <a:lstStyle>
            <a:lvl1pPr>
              <a:defRPr/>
            </a:lvl1pPr>
          </a:lstStyle>
          <a:p>
            <a:pPr>
              <a:defRPr/>
            </a:pPr>
            <a:fld id="{72D43A32-A3D2-453D-9689-E0FBBC9C623F}" type="slidenum">
              <a:rPr lang="fr-CA"/>
              <a:pPr>
                <a:defRPr/>
              </a:pPr>
              <a:t>‹N°›</a:t>
            </a:fld>
            <a:endParaRPr lang="fr-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8CE29C7-D996-44C8-A6F6-6DC21B900E71}"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6770211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28269B18-B75F-4A90-B65E-5CEB9391E96A}"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13285830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4E397DFA-7284-4C4E-A6D0-DED31FD1CF23}"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4226144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endParaRPr lang="fr-CA">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7C38A0CA-F08D-4FBE-B8AC-F91EDE838FF9}"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27943574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quarter" idx="2"/>
          </p:nvPr>
        </p:nvSpPr>
        <p:spPr>
          <a:xfrm>
            <a:off x="4648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contenu 4"/>
          <p:cNvSpPr>
            <a:spLocks noGrp="1"/>
          </p:cNvSpPr>
          <p:nvPr>
            <p:ph sz="quarter" idx="3"/>
          </p:nvPr>
        </p:nvSpPr>
        <p:spPr>
          <a:xfrm>
            <a:off x="4648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Rectangle 4"/>
          <p:cNvSpPr>
            <a:spLocks noGrp="1" noChangeArrowheads="1"/>
          </p:cNvSpPr>
          <p:nvPr>
            <p:ph type="dt" sz="half" idx="10"/>
          </p:nvPr>
        </p:nvSpPr>
        <p:spPr/>
        <p:txBody>
          <a:bodyPr/>
          <a:lstStyle>
            <a:lvl1pPr>
              <a:defRPr/>
            </a:lvl1pPr>
          </a:lstStyle>
          <a:p>
            <a:pPr>
              <a:defRPr/>
            </a:pPr>
            <a:endParaRPr lang="fr-CA">
              <a:solidFill>
                <a:prstClr val="black">
                  <a:tint val="75000"/>
                </a:prstClr>
              </a:solidFill>
            </a:endParaRPr>
          </a:p>
        </p:txBody>
      </p:sp>
      <p:sp>
        <p:nvSpPr>
          <p:cNvPr id="7" name="Rectangle 5"/>
          <p:cNvSpPr>
            <a:spLocks noGrp="1" noChangeArrowheads="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8" name="Rectangle 6"/>
          <p:cNvSpPr>
            <a:spLocks noGrp="1" noChangeArrowheads="1"/>
          </p:cNvSpPr>
          <p:nvPr>
            <p:ph type="sldNum" sz="quarter" idx="12"/>
          </p:nvPr>
        </p:nvSpPr>
        <p:spPr/>
        <p:txBody>
          <a:bodyPr/>
          <a:lstStyle>
            <a:lvl1pPr>
              <a:defRPr/>
            </a:lvl1pPr>
          </a:lstStyle>
          <a:p>
            <a:pPr>
              <a:defRPr/>
            </a:pPr>
            <a:fld id="{673D11AA-09C9-4B6E-BE26-E2692862DDD9}"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27151290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CA"/>
          </a:p>
        </p:txBody>
      </p:sp>
      <p:sp>
        <p:nvSpPr>
          <p:cNvPr id="3" name="Espace réservé du texte 2"/>
          <p:cNvSpPr>
            <a:spLocks noGrp="1"/>
          </p:cNvSpPr>
          <p:nvPr>
            <p:ph type="body" sz="half" idx="1"/>
          </p:nvPr>
        </p:nvSpPr>
        <p:spPr>
          <a:xfrm>
            <a:off x="457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4"/>
          <p:cNvSpPr>
            <a:spLocks noGrp="1" noChangeArrowheads="1"/>
          </p:cNvSpPr>
          <p:nvPr>
            <p:ph type="dt" sz="half" idx="10"/>
          </p:nvPr>
        </p:nvSpPr>
        <p:spPr/>
        <p:txBody>
          <a:bodyPr/>
          <a:lstStyle>
            <a:lvl1pPr>
              <a:defRPr/>
            </a:lvl1pPr>
          </a:lstStyle>
          <a:p>
            <a:pPr>
              <a:defRPr/>
            </a:pPr>
            <a:endParaRPr lang="fr-CA">
              <a:solidFill>
                <a:prstClr val="black">
                  <a:tint val="75000"/>
                </a:prstClr>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fr-CA" smtClean="0">
                <a:solidFill>
                  <a:prstClr val="black">
                    <a:tint val="75000"/>
                  </a:prstClr>
                </a:solidFill>
              </a:rPr>
              <a:t>©Michel A. Bouchard 2014              </a:t>
            </a:r>
            <a:endParaRPr lang="fr-CA">
              <a:solidFill>
                <a:prstClr val="black">
                  <a:tint val="75000"/>
                </a:prstClr>
              </a:solidFill>
            </a:endParaRPr>
          </a:p>
        </p:txBody>
      </p:sp>
      <p:sp>
        <p:nvSpPr>
          <p:cNvPr id="7" name="Rectangle 6"/>
          <p:cNvSpPr>
            <a:spLocks noGrp="1" noChangeArrowheads="1"/>
          </p:cNvSpPr>
          <p:nvPr>
            <p:ph type="sldNum" sz="quarter" idx="12"/>
          </p:nvPr>
        </p:nvSpPr>
        <p:spPr/>
        <p:txBody>
          <a:bodyPr/>
          <a:lstStyle>
            <a:lvl1pPr>
              <a:defRPr/>
            </a:lvl1pPr>
          </a:lstStyle>
          <a:p>
            <a:pPr>
              <a:defRPr/>
            </a:pPr>
            <a:fld id="{5AB07077-4DF6-416D-A9DE-708E0A000FC8}" type="slidenum">
              <a:rPr lang="fr-CA">
                <a:solidFill>
                  <a:prstClr val="black">
                    <a:tint val="75000"/>
                  </a:prstClr>
                </a:solidFill>
              </a:rPr>
              <a:pPr>
                <a:defRPr/>
              </a:pPr>
              <a:t>‹N°›</a:t>
            </a:fld>
            <a:endParaRPr lang="fr-CA">
              <a:solidFill>
                <a:prstClr val="black">
                  <a:tint val="75000"/>
                </a:prstClr>
              </a:solidFill>
            </a:endParaRPr>
          </a:p>
        </p:txBody>
      </p:sp>
    </p:spTree>
    <p:extLst>
      <p:ext uri="{BB962C8B-B14F-4D97-AF65-F5344CB8AC3E}">
        <p14:creationId xmlns:p14="http://schemas.microsoft.com/office/powerpoint/2010/main" val="172557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re 1"/>
          <p:cNvSpPr>
            <a:spLocks noGrp="1"/>
          </p:cNvSpPr>
          <p:nvPr>
            <p:ph type="title"/>
          </p:nvPr>
        </p:nvSpPr>
        <p:spPr>
          <a:xfrm>
            <a:off x="1219200" y="2971800"/>
            <a:ext cx="6858000" cy="1066800"/>
          </a:xfrm>
        </p:spPr>
        <p:txBody>
          <a:bodyPr anchor="t"/>
          <a:lstStyle>
            <a:lvl1pPr algn="r">
              <a:buNone/>
              <a:defRPr sz="3200" b="0"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6" name="Espace réservé de la date 3"/>
          <p:cNvSpPr>
            <a:spLocks noGrp="1"/>
          </p:cNvSpPr>
          <p:nvPr>
            <p:ph type="dt" sz="half" idx="10"/>
          </p:nvPr>
        </p:nvSpPr>
        <p:spPr>
          <a:xfrm>
            <a:off x="6400800" y="6354763"/>
            <a:ext cx="2286000" cy="366712"/>
          </a:xfrm>
        </p:spPr>
        <p:txBody>
          <a:bodyPr/>
          <a:lstStyle>
            <a:lvl1pPr>
              <a:defRPr/>
            </a:lvl1pPr>
          </a:lstStyle>
          <a:p>
            <a:pPr>
              <a:defRPr/>
            </a:pPr>
            <a:endParaRPr lang="fr-CA"/>
          </a:p>
        </p:txBody>
      </p:sp>
      <p:sp>
        <p:nvSpPr>
          <p:cNvPr id="7" name="Espace réservé du pied de page 4"/>
          <p:cNvSpPr>
            <a:spLocks noGrp="1"/>
          </p:cNvSpPr>
          <p:nvPr>
            <p:ph type="ftr" sz="quarter" idx="11"/>
          </p:nvPr>
        </p:nvSpPr>
        <p:spPr>
          <a:xfrm>
            <a:off x="2898775" y="6354763"/>
            <a:ext cx="3475038" cy="366712"/>
          </a:xfrm>
        </p:spPr>
        <p:txBody>
          <a:bodyPr/>
          <a:lstStyle>
            <a:lvl1pPr>
              <a:defRPr/>
            </a:lvl1pPr>
          </a:lstStyle>
          <a:p>
            <a:pPr>
              <a:defRPr/>
            </a:pPr>
            <a:r>
              <a:rPr lang="fr-CA" smtClean="0"/>
              <a:t>©Michel A. Bouchard 2013</a:t>
            </a:r>
            <a:endParaRPr lang="fr-CA"/>
          </a:p>
        </p:txBody>
      </p:sp>
      <p:sp>
        <p:nvSpPr>
          <p:cNvPr id="8" name="Espace réservé du numéro de diapositive 5"/>
          <p:cNvSpPr>
            <a:spLocks noGrp="1"/>
          </p:cNvSpPr>
          <p:nvPr>
            <p:ph type="sldNum" sz="quarter" idx="12"/>
          </p:nvPr>
        </p:nvSpPr>
        <p:spPr>
          <a:xfrm>
            <a:off x="1069975" y="6354763"/>
            <a:ext cx="1520825" cy="366712"/>
          </a:xfrm>
        </p:spPr>
        <p:txBody>
          <a:bodyPr/>
          <a:lstStyle>
            <a:lvl1pPr>
              <a:defRPr/>
            </a:lvl1pPr>
          </a:lstStyle>
          <a:p>
            <a:pPr>
              <a:defRPr/>
            </a:pPr>
            <a:fld id="{2C7876C6-5DAC-4295-AE20-D3FA7446C11B}" type="slidenum">
              <a:rPr lang="fr-CA"/>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457200" y="1219200"/>
            <a:ext cx="4041648"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632198" y="1216152"/>
            <a:ext cx="4041648"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CA"/>
          </a:p>
        </p:txBody>
      </p:sp>
      <p:sp>
        <p:nvSpPr>
          <p:cNvPr id="6" name="Espace réservé du pied de page 2"/>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7" name="Espace réservé du numéro de diapositive 22"/>
          <p:cNvSpPr>
            <a:spLocks noGrp="1"/>
          </p:cNvSpPr>
          <p:nvPr>
            <p:ph type="sldNum" sz="quarter" idx="12"/>
          </p:nvPr>
        </p:nvSpPr>
        <p:spPr/>
        <p:txBody>
          <a:bodyPr/>
          <a:lstStyle>
            <a:lvl1pPr>
              <a:defRPr/>
            </a:lvl1pPr>
          </a:lstStyle>
          <a:p>
            <a:pPr>
              <a:defRPr/>
            </a:pPr>
            <a:fld id="{2B61697F-26B6-4EA4-BE32-E2566D1385BF}" type="slidenum">
              <a:rPr lang="fr-CA"/>
              <a:pPr>
                <a:defRPr/>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11" name="Espace réservé du contenu 10"/>
          <p:cNvSpPr>
            <a:spLocks noGrp="1"/>
          </p:cNvSpPr>
          <p:nvPr>
            <p:ph sz="quarter" idx="2"/>
          </p:nvPr>
        </p:nvSpPr>
        <p:spPr>
          <a:xfrm>
            <a:off x="457200" y="2133600"/>
            <a:ext cx="4038600" cy="4038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648200" y="2133600"/>
            <a:ext cx="4038600" cy="4038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13"/>
          <p:cNvSpPr>
            <a:spLocks noGrp="1"/>
          </p:cNvSpPr>
          <p:nvPr>
            <p:ph type="dt" sz="half" idx="10"/>
          </p:nvPr>
        </p:nvSpPr>
        <p:spPr/>
        <p:txBody>
          <a:bodyPr/>
          <a:lstStyle>
            <a:lvl1pPr>
              <a:defRPr/>
            </a:lvl1pPr>
          </a:lstStyle>
          <a:p>
            <a:pPr>
              <a:defRPr/>
            </a:pPr>
            <a:endParaRPr lang="fr-CA"/>
          </a:p>
        </p:txBody>
      </p:sp>
      <p:sp>
        <p:nvSpPr>
          <p:cNvPr id="8" name="Espace réservé du pied de page 2"/>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9" name="Espace réservé du numéro de diapositive 22"/>
          <p:cNvSpPr>
            <a:spLocks noGrp="1"/>
          </p:cNvSpPr>
          <p:nvPr>
            <p:ph type="sldNum" sz="quarter" idx="12"/>
          </p:nvPr>
        </p:nvSpPr>
        <p:spPr/>
        <p:txBody>
          <a:bodyPr/>
          <a:lstStyle>
            <a:lvl1pPr>
              <a:defRPr/>
            </a:lvl1pPr>
          </a:lstStyle>
          <a:p>
            <a:pPr>
              <a:defRPr/>
            </a:pPr>
            <a:fld id="{C8CB8C7D-CB76-4066-869A-A9CD8355983E}" type="slidenum">
              <a:rPr lang="fr-CA"/>
              <a:pPr>
                <a:defRPr/>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Triangle isocè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re 1"/>
          <p:cNvSpPr>
            <a:spLocks noGrp="1"/>
          </p:cNvSpPr>
          <p:nvPr>
            <p:ph type="title"/>
          </p:nvPr>
        </p:nvSpPr>
        <p:spPr>
          <a:xfrm>
            <a:off x="457200" y="228600"/>
            <a:ext cx="8229600" cy="914400"/>
          </a:xfrm>
        </p:spPr>
        <p:txBody>
          <a:bodyPr/>
          <a:lstStyle/>
          <a:p>
            <a:r>
              <a:rPr lang="fr-FR" smtClean="0"/>
              <a:t>Cliquez pour modifier le style du titre</a:t>
            </a:r>
            <a:endParaRPr lang="en-US"/>
          </a:p>
        </p:txBody>
      </p:sp>
      <p:sp>
        <p:nvSpPr>
          <p:cNvPr id="4" name="Espace réservé de la date 2"/>
          <p:cNvSpPr>
            <a:spLocks noGrp="1"/>
          </p:cNvSpPr>
          <p:nvPr>
            <p:ph type="dt" sz="half" idx="10"/>
          </p:nvPr>
        </p:nvSpPr>
        <p:spPr/>
        <p:txBody>
          <a:bodyPr/>
          <a:lstStyle>
            <a:lvl1pPr>
              <a:defRPr/>
            </a:lvl1pPr>
          </a:lstStyle>
          <a:p>
            <a:pPr>
              <a:defRPr/>
            </a:pPr>
            <a:endParaRPr lang="fr-CA"/>
          </a:p>
        </p:txBody>
      </p:sp>
      <p:sp>
        <p:nvSpPr>
          <p:cNvPr id="5" name="Espace réservé du pied de page 3"/>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6" name="Espace réservé du numéro de diapositive 4"/>
          <p:cNvSpPr>
            <a:spLocks noGrp="1"/>
          </p:cNvSpPr>
          <p:nvPr>
            <p:ph type="sldNum" sz="quarter" idx="12"/>
          </p:nvPr>
        </p:nvSpPr>
        <p:spPr/>
        <p:txBody>
          <a:bodyPr/>
          <a:lstStyle>
            <a:lvl1pPr>
              <a:defRPr/>
            </a:lvl1pPr>
          </a:lstStyle>
          <a:p>
            <a:pPr>
              <a:defRPr/>
            </a:pPr>
            <a:fld id="{529FEFB4-0B59-4F59-9A5A-8891BDFA2655}" type="slidenum">
              <a:rPr lang="fr-CA"/>
              <a:pPr>
                <a:defRPr/>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Connecteur droit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Triangle isocè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Espace réservé de la date 1"/>
          <p:cNvSpPr>
            <a:spLocks noGrp="1"/>
          </p:cNvSpPr>
          <p:nvPr>
            <p:ph type="dt" sz="half" idx="10"/>
          </p:nvPr>
        </p:nvSpPr>
        <p:spPr/>
        <p:txBody>
          <a:bodyPr/>
          <a:lstStyle>
            <a:lvl1pPr>
              <a:defRPr/>
            </a:lvl1pPr>
          </a:lstStyle>
          <a:p>
            <a:pPr>
              <a:defRPr/>
            </a:pPr>
            <a:endParaRPr lang="fr-CA"/>
          </a:p>
        </p:txBody>
      </p:sp>
      <p:sp>
        <p:nvSpPr>
          <p:cNvPr id="5" name="Espace réservé du pied de page 2"/>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6" name="Espace réservé du numéro de diapositive 3"/>
          <p:cNvSpPr>
            <a:spLocks noGrp="1"/>
          </p:cNvSpPr>
          <p:nvPr>
            <p:ph type="sldNum" sz="quarter" idx="12"/>
          </p:nvPr>
        </p:nvSpPr>
        <p:spPr/>
        <p:txBody>
          <a:bodyPr/>
          <a:lstStyle>
            <a:lvl1pPr>
              <a:defRPr/>
            </a:lvl1pPr>
          </a:lstStyle>
          <a:p>
            <a:pPr>
              <a:defRPr/>
            </a:pPr>
            <a:fld id="{2DDD2B68-B8D8-4937-9451-40A8C3358CD9}" type="slidenum">
              <a:rPr lang="fr-CA"/>
              <a:pPr>
                <a:defRPr/>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Connecteur droit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Triangle isocè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r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12" name="Espace réservé du contenu 11"/>
          <p:cNvSpPr>
            <a:spLocks noGrp="1"/>
          </p:cNvSpPr>
          <p:nvPr>
            <p:ph sz="quarter" idx="1"/>
          </p:nvPr>
        </p:nvSpPr>
        <p:spPr>
          <a:xfrm>
            <a:off x="304800" y="304800"/>
            <a:ext cx="5715000" cy="5715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Espace réservé de la date 4"/>
          <p:cNvSpPr>
            <a:spLocks noGrp="1"/>
          </p:cNvSpPr>
          <p:nvPr>
            <p:ph type="dt" sz="half" idx="10"/>
          </p:nvPr>
        </p:nvSpPr>
        <p:spPr/>
        <p:txBody>
          <a:bodyPr/>
          <a:lstStyle>
            <a:lvl1pPr>
              <a:defRPr/>
            </a:lvl1pPr>
          </a:lstStyle>
          <a:p>
            <a:pPr>
              <a:defRPr/>
            </a:pPr>
            <a:endParaRPr lang="fr-CA"/>
          </a:p>
        </p:txBody>
      </p:sp>
      <p:sp>
        <p:nvSpPr>
          <p:cNvPr id="9" name="Espace réservé du pied de page 5"/>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10" name="Espace réservé du numéro de diapositive 6"/>
          <p:cNvSpPr>
            <a:spLocks noGrp="1"/>
          </p:cNvSpPr>
          <p:nvPr>
            <p:ph type="sldNum" sz="quarter" idx="12"/>
          </p:nvPr>
        </p:nvSpPr>
        <p:spPr/>
        <p:txBody>
          <a:bodyPr/>
          <a:lstStyle>
            <a:lvl1pPr>
              <a:defRPr/>
            </a:lvl1pPr>
          </a:lstStyle>
          <a:p>
            <a:pPr>
              <a:defRPr/>
            </a:pPr>
            <a:fld id="{9CE27CDF-A5E1-485A-83DB-6692CCC08801}" type="slidenum">
              <a:rPr lang="fr-CA"/>
              <a:pPr>
                <a:defRPr/>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Triangle isocè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8" name="Espace réservé de la date 4"/>
          <p:cNvSpPr>
            <a:spLocks noGrp="1"/>
          </p:cNvSpPr>
          <p:nvPr>
            <p:ph type="dt" sz="half" idx="10"/>
          </p:nvPr>
        </p:nvSpPr>
        <p:spPr/>
        <p:txBody>
          <a:bodyPr/>
          <a:lstStyle>
            <a:lvl1pPr>
              <a:defRPr/>
            </a:lvl1pPr>
          </a:lstStyle>
          <a:p>
            <a:pPr>
              <a:defRPr/>
            </a:pPr>
            <a:endParaRPr lang="fr-CA"/>
          </a:p>
        </p:txBody>
      </p:sp>
      <p:sp>
        <p:nvSpPr>
          <p:cNvPr id="9" name="Espace réservé du pied de page 5"/>
          <p:cNvSpPr>
            <a:spLocks noGrp="1"/>
          </p:cNvSpPr>
          <p:nvPr>
            <p:ph type="ftr" sz="quarter" idx="11"/>
          </p:nvPr>
        </p:nvSpPr>
        <p:spPr/>
        <p:txBody>
          <a:bodyPr/>
          <a:lstStyle>
            <a:lvl1pPr>
              <a:defRPr/>
            </a:lvl1pPr>
          </a:lstStyle>
          <a:p>
            <a:pPr>
              <a:defRPr/>
            </a:pPr>
            <a:r>
              <a:rPr lang="fr-CA" smtClean="0"/>
              <a:t>©Michel A. Bouchard 2013</a:t>
            </a:r>
            <a:endParaRPr lang="fr-CA"/>
          </a:p>
        </p:txBody>
      </p:sp>
      <p:sp>
        <p:nvSpPr>
          <p:cNvPr id="10" name="Espace réservé du numéro de diapositive 6"/>
          <p:cNvSpPr>
            <a:spLocks noGrp="1"/>
          </p:cNvSpPr>
          <p:nvPr>
            <p:ph type="sldNum" sz="quarter" idx="12"/>
          </p:nvPr>
        </p:nvSpPr>
        <p:spPr/>
        <p:txBody>
          <a:bodyPr/>
          <a:lstStyle>
            <a:lvl1pPr>
              <a:defRPr/>
            </a:lvl1pPr>
          </a:lstStyle>
          <a:p>
            <a:pPr>
              <a:defRPr/>
            </a:pPr>
            <a:fld id="{4FF73FD3-6C54-4686-B974-FF10B93A4842}" type="slidenum">
              <a:rPr lang="fr-CA"/>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endParaRPr lang="en-US" smtClean="0"/>
          </a:p>
        </p:txBody>
      </p:sp>
      <p:sp>
        <p:nvSpPr>
          <p:cNvPr id="1027" name="Espace réservé du texte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fr-CA"/>
          </a:p>
        </p:txBody>
      </p:sp>
      <p:sp>
        <p:nvSpPr>
          <p:cNvPr id="3" name="Espace réservé du pied de page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r>
              <a:rPr lang="fr-CA" smtClean="0"/>
              <a:t>©Michel A. Bouchard 2013</a:t>
            </a:r>
            <a:endParaRPr lang="fr-CA"/>
          </a:p>
        </p:txBody>
      </p:sp>
      <p:sp>
        <p:nvSpPr>
          <p:cNvPr id="23" name="Espace réservé du numéro de diapositive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defRPr>
            </a:lvl1pPr>
          </a:lstStyle>
          <a:p>
            <a:pPr>
              <a:defRPr/>
            </a:pPr>
            <a:fld id="{0FD4ACDB-9EF8-4908-945A-7DCF4D66620E}" type="slidenum">
              <a:rPr lang="fr-CA"/>
              <a:pPr>
                <a:defRPr/>
              </a:pPr>
              <a:t>‹N°›</a:t>
            </a:fld>
            <a:endParaRPr lang="fr-CA"/>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10" name="Triangle isocè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71" r:id="rId1"/>
    <p:sldLayoutId id="2147483767" r:id="rId2"/>
    <p:sldLayoutId id="2147483772" r:id="rId3"/>
    <p:sldLayoutId id="2147483768" r:id="rId4"/>
    <p:sldLayoutId id="2147483769" r:id="rId5"/>
    <p:sldLayoutId id="2147483773" r:id="rId6"/>
    <p:sldLayoutId id="2147483774" r:id="rId7"/>
    <p:sldLayoutId id="2147483775" r:id="rId8"/>
    <p:sldLayoutId id="2147483776" r:id="rId9"/>
    <p:sldLayoutId id="2147483770" r:id="rId10"/>
    <p:sldLayoutId id="2147483777" r:id="rId11"/>
    <p:sldLayoutId id="2147483778" r:id="rId12"/>
  </p:sldLayoutIdLst>
  <p:hf hd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CA">
              <a:solidFill>
                <a:prstClr val="black">
                  <a:tint val="75000"/>
                </a:prstClr>
              </a:solidFill>
              <a:latin typeface="Arial" charset="0"/>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fr-CA">
                <a:solidFill>
                  <a:prstClr val="black">
                    <a:tint val="75000"/>
                  </a:prstClr>
                </a:solidFill>
                <a:latin typeface="Arial" charset="0"/>
              </a:rPr>
              <a:t>©Michel A. Bouchard 2014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FDBA2FC4-79C7-4F6A-A6F0-C56A7408B32E}" type="slidenum">
              <a:rPr lang="fr-CA">
                <a:solidFill>
                  <a:prstClr val="black">
                    <a:tint val="75000"/>
                  </a:prstClr>
                </a:solidFill>
                <a:latin typeface="Arial" charset="0"/>
              </a:rPr>
              <a:pPr>
                <a:defRPr/>
              </a:pPr>
              <a:t>‹N°›</a:t>
            </a:fld>
            <a:endParaRPr lang="fr-CA">
              <a:solidFill>
                <a:prstClr val="black">
                  <a:tint val="75000"/>
                </a:prstClr>
              </a:solidFill>
              <a:latin typeface="Arial" charset="0"/>
            </a:endParaRPr>
          </a:p>
        </p:txBody>
      </p:sp>
    </p:spTree>
    <p:extLst>
      <p:ext uri="{BB962C8B-B14F-4D97-AF65-F5344CB8AC3E}">
        <p14:creationId xmlns:p14="http://schemas.microsoft.com/office/powerpoint/2010/main" val="1416127692"/>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hyperlink" Target="http://www.equator-principles.com/../time1.shtml" TargetMode="External"/><Relationship Id="rId13" Type="http://schemas.openxmlformats.org/officeDocument/2006/relationships/hyperlink" Target="http://www.equator-principles.com/../ef2.shtml" TargetMode="External"/><Relationship Id="rId18" Type="http://schemas.openxmlformats.org/officeDocument/2006/relationships/hyperlink" Target="http://www.equator-principles.com/../pfm2.shtml" TargetMode="External"/><Relationship Id="rId26" Type="http://schemas.openxmlformats.org/officeDocument/2006/relationships/hyperlink" Target="http://www.equator-principles.com/../bd1.shtml" TargetMode="External"/><Relationship Id="rId39" Type="http://schemas.openxmlformats.org/officeDocument/2006/relationships/hyperlink" Target="http://www.equator-principles.com/../iht1.shtml" TargetMode="External"/><Relationship Id="rId3" Type="http://schemas.openxmlformats.org/officeDocument/2006/relationships/slideLayout" Target="../slideLayouts/slideLayout12.xml"/><Relationship Id="rId21" Type="http://schemas.openxmlformats.org/officeDocument/2006/relationships/hyperlink" Target="http://www.equator-principles.com/../trib1.shtml" TargetMode="External"/><Relationship Id="rId34" Type="http://schemas.openxmlformats.org/officeDocument/2006/relationships/hyperlink" Target="http://www.equator-principles.com/../ve.shtml" TargetMode="External"/><Relationship Id="rId42" Type="http://schemas.openxmlformats.org/officeDocument/2006/relationships/hyperlink" Target="http://www.equator-principles.com/../ifcstmt.shtml" TargetMode="External"/><Relationship Id="rId47" Type="http://schemas.openxmlformats.org/officeDocument/2006/relationships/image" Target="../media/image9.png"/><Relationship Id="rId7" Type="http://schemas.openxmlformats.org/officeDocument/2006/relationships/hyperlink" Target="http://www.equator-principles.com/../wp2.shtml" TargetMode="External"/><Relationship Id="rId12" Type="http://schemas.openxmlformats.org/officeDocument/2006/relationships/hyperlink" Target="http://www.equator-principles.com/../ef3.shtml" TargetMode="External"/><Relationship Id="rId17" Type="http://schemas.openxmlformats.org/officeDocument/2006/relationships/hyperlink" Target="http://www.equator-principles.com/../ft4.shtml" TargetMode="External"/><Relationship Id="rId25" Type="http://schemas.openxmlformats.org/officeDocument/2006/relationships/hyperlink" Target="http://www.equator-principles.com/../fm1.shtml" TargetMode="External"/><Relationship Id="rId33" Type="http://schemas.openxmlformats.org/officeDocument/2006/relationships/hyperlink" Target="http://www.equator-principles.com/../ef1.shtml" TargetMode="External"/><Relationship Id="rId38" Type="http://schemas.openxmlformats.org/officeDocument/2006/relationships/hyperlink" Target="http://www.equator-principles.com/../afr1.shtml" TargetMode="External"/><Relationship Id="rId46" Type="http://schemas.openxmlformats.org/officeDocument/2006/relationships/hyperlink" Target="http://www.equator-principles.com/../ft1.shtml" TargetMode="External"/><Relationship Id="rId2" Type="http://schemas.openxmlformats.org/officeDocument/2006/relationships/control" Target="../activeX/activeX1.xml"/><Relationship Id="rId16" Type="http://schemas.openxmlformats.org/officeDocument/2006/relationships/hyperlink" Target="http://www.equator-principles.com/../eco.shtml" TargetMode="External"/><Relationship Id="rId20" Type="http://schemas.openxmlformats.org/officeDocument/2006/relationships/hyperlink" Target="http://www.equator-principles.com/../cnn2.shtml" TargetMode="External"/><Relationship Id="rId29" Type="http://schemas.openxmlformats.org/officeDocument/2006/relationships/hyperlink" Target="http://www.equator-principles.com/../age1.shtml" TargetMode="External"/><Relationship Id="rId41" Type="http://schemas.openxmlformats.org/officeDocument/2006/relationships/hyperlink" Target="http://www.equator-principles.com/../cnn1.shtml" TargetMode="External"/><Relationship Id="rId1" Type="http://schemas.openxmlformats.org/officeDocument/2006/relationships/vmlDrawing" Target="../drawings/vmlDrawing1.vml"/><Relationship Id="rId6" Type="http://schemas.openxmlformats.org/officeDocument/2006/relationships/hyperlink" Target="http://www.equator-principles.com/../../documents/aar_article.pdf" TargetMode="External"/><Relationship Id="rId11" Type="http://schemas.openxmlformats.org/officeDocument/2006/relationships/hyperlink" Target="http://www.equator-principles.com/../gfm2.shtml" TargetMode="External"/><Relationship Id="rId24" Type="http://schemas.openxmlformats.org/officeDocument/2006/relationships/hyperlink" Target="http://www.equator-principles.com/../hindu1.shtml" TargetMode="External"/><Relationship Id="rId32" Type="http://schemas.openxmlformats.org/officeDocument/2006/relationships/hyperlink" Target="http://www.equator-principles.com/../ec1.shtml" TargetMode="External"/><Relationship Id="rId37" Type="http://schemas.openxmlformats.org/officeDocument/2006/relationships/hyperlink" Target="http://www.equator-principles.com/../ti1.shtml" TargetMode="External"/><Relationship Id="rId40" Type="http://schemas.openxmlformats.org/officeDocument/2006/relationships/hyperlink" Target="http://www.equator-principles.com/../afp1.shtml" TargetMode="External"/><Relationship Id="rId45" Type="http://schemas.openxmlformats.org/officeDocument/2006/relationships/hyperlink" Target="http://www.equator-principles.com/../ft2.shtml" TargetMode="External"/><Relationship Id="rId5" Type="http://schemas.openxmlformats.org/officeDocument/2006/relationships/hyperlink" Target="http://www.equator-principles.com/../mta.shtml" TargetMode="External"/><Relationship Id="rId15" Type="http://schemas.openxmlformats.org/officeDocument/2006/relationships/hyperlink" Target="http://www.equator-principles.com/../../documents/Equator-PFI.pdf" TargetMode="External"/><Relationship Id="rId23" Type="http://schemas.openxmlformats.org/officeDocument/2006/relationships/hyperlink" Target="http://www.equator-principles.com/../gfm1.shtml" TargetMode="External"/><Relationship Id="rId28" Type="http://schemas.openxmlformats.org/officeDocument/2006/relationships/hyperlink" Target="http://www.equator-principles.com/../pfm.shtml" TargetMode="External"/><Relationship Id="rId36" Type="http://schemas.openxmlformats.org/officeDocument/2006/relationships/hyperlink" Target="http://www.equator-principles.com/../pen1.shtml" TargetMode="External"/><Relationship Id="rId10" Type="http://schemas.openxmlformats.org/officeDocument/2006/relationships/hyperlink" Target="http://www.equator-principles.com/../../documents/SyndLend-IFC02.pdf" TargetMode="External"/><Relationship Id="rId19" Type="http://schemas.openxmlformats.org/officeDocument/2006/relationships/hyperlink" Target="http://www.equator-principles.com/../ga1.shtml" TargetMode="External"/><Relationship Id="rId31" Type="http://schemas.openxmlformats.org/officeDocument/2006/relationships/hyperlink" Target="http://www.equator-principles.com/../si.shtml" TargetMode="External"/><Relationship Id="rId44" Type="http://schemas.openxmlformats.org/officeDocument/2006/relationships/hyperlink" Target="http://www.equator-principles.com/../wsj1.shtml" TargetMode="External"/><Relationship Id="rId4" Type="http://schemas.openxmlformats.org/officeDocument/2006/relationships/notesSlide" Target="../notesSlides/notesSlide21.xml"/><Relationship Id="rId9" Type="http://schemas.openxmlformats.org/officeDocument/2006/relationships/hyperlink" Target="http://www.equator-principles.com/../../documents/Principles_in_question.pdf" TargetMode="External"/><Relationship Id="rId14" Type="http://schemas.openxmlformats.org/officeDocument/2006/relationships/hyperlink" Target="http://www.equator-principles.com/../ft5.shtml" TargetMode="External"/><Relationship Id="rId22" Type="http://schemas.openxmlformats.org/officeDocument/2006/relationships/hyperlink" Target="http://www.equator-principles.com/../../nk1.shtml" TargetMode="External"/><Relationship Id="rId27" Type="http://schemas.openxmlformats.org/officeDocument/2006/relationships/hyperlink" Target="http://www.equator-principles.com/../ethper.shtml" TargetMode="External"/><Relationship Id="rId30" Type="http://schemas.openxmlformats.org/officeDocument/2006/relationships/hyperlink" Target="http://www.equator-principles.com/../../documents/Equator-Nikkei.pdf" TargetMode="External"/><Relationship Id="rId35" Type="http://schemas.openxmlformats.org/officeDocument/2006/relationships/hyperlink" Target="http://www.equator-principles.com/../dt1.shtml" TargetMode="External"/><Relationship Id="rId43" Type="http://schemas.openxmlformats.org/officeDocument/2006/relationships/hyperlink" Target="http://www.equator-principles.com/../ft3.shtml" TargetMode="External"/><Relationship Id="rId48" Type="http://schemas.openxmlformats.org/officeDocument/2006/relationships/image" Target="../media/image8.wmf"/></Relationships>
</file>

<file path=ppt/slides/_rels/slide34.xml.rels><?xml version="1.0" encoding="UTF-8" standalone="yes"?>
<Relationships xmlns="http://schemas.openxmlformats.org/package/2006/relationships"><Relationship Id="rId13" Type="http://schemas.openxmlformats.org/officeDocument/2006/relationships/hyperlink" Target="http://www.equator-principles.com/../../documents/SyndLend-IFC02.pdf" TargetMode="External"/><Relationship Id="rId18" Type="http://schemas.openxmlformats.org/officeDocument/2006/relationships/hyperlink" Target="http://www.equator-principles.com/../../documents/Equator-PFI.pdf" TargetMode="External"/><Relationship Id="rId26" Type="http://schemas.openxmlformats.org/officeDocument/2006/relationships/hyperlink" Target="http://www.equator-principles.com/../gfm1.shtml" TargetMode="External"/><Relationship Id="rId39" Type="http://schemas.openxmlformats.org/officeDocument/2006/relationships/hyperlink" Target="http://www.equator-principles.com/../pen1.shtml" TargetMode="External"/><Relationship Id="rId3" Type="http://schemas.openxmlformats.org/officeDocument/2006/relationships/control" Target="../activeX/activeX3.xml"/><Relationship Id="rId21" Type="http://schemas.openxmlformats.org/officeDocument/2006/relationships/hyperlink" Target="http://www.equator-principles.com/../pfm2.shtml" TargetMode="External"/><Relationship Id="rId34" Type="http://schemas.openxmlformats.org/officeDocument/2006/relationships/hyperlink" Target="http://www.equator-principles.com/../si.shtml" TargetMode="External"/><Relationship Id="rId42" Type="http://schemas.openxmlformats.org/officeDocument/2006/relationships/hyperlink" Target="http://www.equator-principles.com/../iht1.shtml" TargetMode="External"/><Relationship Id="rId47" Type="http://schemas.openxmlformats.org/officeDocument/2006/relationships/hyperlink" Target="http://www.equator-principles.com/../wsj1.shtml" TargetMode="External"/><Relationship Id="rId50" Type="http://schemas.openxmlformats.org/officeDocument/2006/relationships/image" Target="../media/image12.png"/><Relationship Id="rId7" Type="http://schemas.openxmlformats.org/officeDocument/2006/relationships/notesSlide" Target="../notesSlides/notesSlide22.xml"/><Relationship Id="rId12" Type="http://schemas.openxmlformats.org/officeDocument/2006/relationships/hyperlink" Target="http://www.equator-principles.com/../../documents/Principles_in_question.pdf" TargetMode="External"/><Relationship Id="rId17" Type="http://schemas.openxmlformats.org/officeDocument/2006/relationships/hyperlink" Target="http://www.equator-principles.com/../ft5.shtml" TargetMode="External"/><Relationship Id="rId25" Type="http://schemas.openxmlformats.org/officeDocument/2006/relationships/hyperlink" Target="http://www.equator-principles.com/../../nk1.shtml" TargetMode="External"/><Relationship Id="rId33" Type="http://schemas.openxmlformats.org/officeDocument/2006/relationships/hyperlink" Target="http://www.equator-principles.com/../../documents/Equator-Nikkei.pdf" TargetMode="External"/><Relationship Id="rId38" Type="http://schemas.openxmlformats.org/officeDocument/2006/relationships/hyperlink" Target="http://www.equator-principles.com/../dt1.shtml" TargetMode="External"/><Relationship Id="rId46" Type="http://schemas.openxmlformats.org/officeDocument/2006/relationships/hyperlink" Target="http://www.equator-principles.com/../ft3.shtml" TargetMode="External"/><Relationship Id="rId2" Type="http://schemas.openxmlformats.org/officeDocument/2006/relationships/control" Target="../activeX/activeX2.xml"/><Relationship Id="rId16" Type="http://schemas.openxmlformats.org/officeDocument/2006/relationships/hyperlink" Target="http://www.equator-principles.com/../ef2.shtml" TargetMode="External"/><Relationship Id="rId20" Type="http://schemas.openxmlformats.org/officeDocument/2006/relationships/hyperlink" Target="http://www.equator-principles.com/../ft4.shtml" TargetMode="External"/><Relationship Id="rId29" Type="http://schemas.openxmlformats.org/officeDocument/2006/relationships/hyperlink" Target="http://www.equator-principles.com/../bd1.shtml" TargetMode="External"/><Relationship Id="rId41" Type="http://schemas.openxmlformats.org/officeDocument/2006/relationships/hyperlink" Target="http://www.equator-principles.com/../afr1.shtml" TargetMode="External"/><Relationship Id="rId1" Type="http://schemas.openxmlformats.org/officeDocument/2006/relationships/vmlDrawing" Target="../drawings/vmlDrawing2.vml"/><Relationship Id="rId6" Type="http://schemas.openxmlformats.org/officeDocument/2006/relationships/slideLayout" Target="../slideLayouts/slideLayout12.xml"/><Relationship Id="rId11" Type="http://schemas.openxmlformats.org/officeDocument/2006/relationships/hyperlink" Target="http://www.equator-principles.com/../time1.shtml" TargetMode="External"/><Relationship Id="rId24" Type="http://schemas.openxmlformats.org/officeDocument/2006/relationships/hyperlink" Target="http://www.equator-principles.com/../trib1.shtml" TargetMode="External"/><Relationship Id="rId32" Type="http://schemas.openxmlformats.org/officeDocument/2006/relationships/hyperlink" Target="http://www.equator-principles.com/../age1.shtml" TargetMode="External"/><Relationship Id="rId37" Type="http://schemas.openxmlformats.org/officeDocument/2006/relationships/hyperlink" Target="http://www.equator-principles.com/../ve.shtml" TargetMode="External"/><Relationship Id="rId40" Type="http://schemas.openxmlformats.org/officeDocument/2006/relationships/hyperlink" Target="http://www.equator-principles.com/../ti1.shtml" TargetMode="External"/><Relationship Id="rId45" Type="http://schemas.openxmlformats.org/officeDocument/2006/relationships/hyperlink" Target="http://www.equator-principles.com/../ifcstmt.shtml" TargetMode="External"/><Relationship Id="rId53" Type="http://schemas.openxmlformats.org/officeDocument/2006/relationships/image" Target="../media/image11.wmf"/><Relationship Id="rId5" Type="http://schemas.openxmlformats.org/officeDocument/2006/relationships/control" Target="../activeX/activeX5.xml"/><Relationship Id="rId15" Type="http://schemas.openxmlformats.org/officeDocument/2006/relationships/hyperlink" Target="http://www.equator-principles.com/../ef3.shtml" TargetMode="External"/><Relationship Id="rId23" Type="http://schemas.openxmlformats.org/officeDocument/2006/relationships/hyperlink" Target="http://www.equator-principles.com/../cnn2.shtml" TargetMode="External"/><Relationship Id="rId28" Type="http://schemas.openxmlformats.org/officeDocument/2006/relationships/hyperlink" Target="http://www.equator-principles.com/../fm1.shtml" TargetMode="External"/><Relationship Id="rId36" Type="http://schemas.openxmlformats.org/officeDocument/2006/relationships/hyperlink" Target="http://www.equator-principles.com/../ef1.shtml" TargetMode="External"/><Relationship Id="rId49" Type="http://schemas.openxmlformats.org/officeDocument/2006/relationships/hyperlink" Target="http://www.equator-principles.com/../ft1.shtml" TargetMode="External"/><Relationship Id="rId10" Type="http://schemas.openxmlformats.org/officeDocument/2006/relationships/hyperlink" Target="http://www.equator-principles.com/../wp2.shtml" TargetMode="External"/><Relationship Id="rId19" Type="http://schemas.openxmlformats.org/officeDocument/2006/relationships/hyperlink" Target="http://www.equator-principles.com/../eco.shtml" TargetMode="External"/><Relationship Id="rId31" Type="http://schemas.openxmlformats.org/officeDocument/2006/relationships/hyperlink" Target="http://www.equator-principles.com/../pfm.shtml" TargetMode="External"/><Relationship Id="rId44" Type="http://schemas.openxmlformats.org/officeDocument/2006/relationships/hyperlink" Target="http://www.equator-principles.com/../cnn1.shtml" TargetMode="External"/><Relationship Id="rId52" Type="http://schemas.openxmlformats.org/officeDocument/2006/relationships/image" Target="../media/image10.wmf"/><Relationship Id="rId4" Type="http://schemas.openxmlformats.org/officeDocument/2006/relationships/control" Target="../activeX/activeX4.xml"/><Relationship Id="rId9" Type="http://schemas.openxmlformats.org/officeDocument/2006/relationships/hyperlink" Target="http://www.equator-principles.com/../../documents/aar_article.pdf" TargetMode="External"/><Relationship Id="rId14" Type="http://schemas.openxmlformats.org/officeDocument/2006/relationships/hyperlink" Target="http://www.equator-principles.com/../gfm2.shtml" TargetMode="External"/><Relationship Id="rId22" Type="http://schemas.openxmlformats.org/officeDocument/2006/relationships/hyperlink" Target="http://www.equator-principles.com/../ga1.shtml" TargetMode="External"/><Relationship Id="rId27" Type="http://schemas.openxmlformats.org/officeDocument/2006/relationships/hyperlink" Target="http://www.equator-principles.com/../hindu1.shtml" TargetMode="External"/><Relationship Id="rId30" Type="http://schemas.openxmlformats.org/officeDocument/2006/relationships/hyperlink" Target="http://www.equator-principles.com/../ethper.shtml" TargetMode="External"/><Relationship Id="rId35" Type="http://schemas.openxmlformats.org/officeDocument/2006/relationships/hyperlink" Target="http://www.equator-principles.com/../ec1.shtml" TargetMode="External"/><Relationship Id="rId43" Type="http://schemas.openxmlformats.org/officeDocument/2006/relationships/hyperlink" Target="http://www.equator-principles.com/../afp1.shtml" TargetMode="External"/><Relationship Id="rId48" Type="http://schemas.openxmlformats.org/officeDocument/2006/relationships/hyperlink" Target="http://www.equator-principles.com/../ft2.shtml" TargetMode="External"/><Relationship Id="rId8" Type="http://schemas.openxmlformats.org/officeDocument/2006/relationships/hyperlink" Target="http://www.equator-principles.com/../mta.shtml" TargetMode="External"/><Relationship Id="rId51" Type="http://schemas.openxmlformats.org/officeDocument/2006/relationships/image" Target="../media/image8.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52.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850" y="2060575"/>
            <a:ext cx="8569325" cy="1470025"/>
          </a:xfrm>
        </p:spPr>
        <p:txBody>
          <a:bodyPr rtlCol="0">
            <a:noAutofit/>
          </a:bodyPr>
          <a:lstStyle/>
          <a:p>
            <a:pPr eaLnBrk="1" fontAlgn="auto" hangingPunct="1">
              <a:spcAft>
                <a:spcPts val="0"/>
              </a:spcAft>
              <a:defRPr/>
            </a:pPr>
            <a:r>
              <a:rPr lang="fr-FR" sz="2800" b="1" i="1" dirty="0" smtClean="0">
                <a:solidFill>
                  <a:schemeClr val="tx2"/>
                </a:solidFill>
              </a:rPr>
              <a:t> </a:t>
            </a:r>
            <a:r>
              <a:rPr lang="fr-FR" sz="2800" b="1" cap="small" dirty="0" smtClean="0">
                <a:solidFill>
                  <a:schemeClr val="tx2"/>
                </a:solidFill>
                <a:latin typeface="+mn-lt"/>
              </a:rPr>
              <a:t>MINES ET LICENSE SOCIALE</a:t>
            </a:r>
            <a:br>
              <a:rPr lang="fr-FR" sz="2800" b="1" cap="small" dirty="0" smtClean="0">
                <a:solidFill>
                  <a:schemeClr val="tx2"/>
                </a:solidFill>
                <a:latin typeface="+mn-lt"/>
              </a:rPr>
            </a:br>
            <a:r>
              <a:rPr lang="fr-FR" sz="2000" b="1" dirty="0" smtClean="0">
                <a:solidFill>
                  <a:schemeClr val="tx2"/>
                </a:solidFill>
                <a:latin typeface="+mn-lt"/>
              </a:rPr>
              <a:t>_______________________________________________</a:t>
            </a:r>
            <a:endParaRPr lang="en-CA" sz="2000" b="1" dirty="0">
              <a:solidFill>
                <a:schemeClr val="tx2"/>
              </a:solidFill>
              <a:latin typeface="+mn-lt"/>
            </a:endParaRPr>
          </a:p>
        </p:txBody>
      </p:sp>
      <p:pic>
        <p:nvPicPr>
          <p:cNvPr id="2052" name="Picture 2" descr="http://www.ressources.polymtl.ca/img3/logoBanner.png"/>
          <p:cNvPicPr>
            <a:picLocks noChangeAspect="1" noChangeArrowheads="1"/>
          </p:cNvPicPr>
          <p:nvPr/>
        </p:nvPicPr>
        <p:blipFill>
          <a:blip r:embed="rId3" cstate="print"/>
          <a:srcRect/>
          <a:stretch>
            <a:fillRect/>
          </a:stretch>
        </p:blipFill>
        <p:spPr bwMode="auto">
          <a:xfrm>
            <a:off x="0" y="0"/>
            <a:ext cx="3059113" cy="1195388"/>
          </a:xfrm>
          <a:prstGeom prst="rect">
            <a:avLst/>
          </a:prstGeom>
          <a:solidFill>
            <a:schemeClr val="tx2"/>
          </a:solidFill>
          <a:ln w="9525">
            <a:noFill/>
            <a:miter lim="800000"/>
            <a:headEnd/>
            <a:tailEnd/>
          </a:ln>
        </p:spPr>
      </p:pic>
      <p:sp>
        <p:nvSpPr>
          <p:cNvPr id="2053" name="TextBox 5"/>
          <p:cNvSpPr txBox="1">
            <a:spLocks noChangeArrowheads="1"/>
          </p:cNvSpPr>
          <p:nvPr/>
        </p:nvSpPr>
        <p:spPr bwMode="auto">
          <a:xfrm>
            <a:off x="3059113" y="0"/>
            <a:ext cx="6084887" cy="1200150"/>
          </a:xfrm>
          <a:prstGeom prst="rect">
            <a:avLst/>
          </a:prstGeom>
          <a:solidFill>
            <a:schemeClr val="tx2"/>
          </a:solidFill>
          <a:ln w="9525">
            <a:noFill/>
            <a:miter lim="800000"/>
            <a:headEnd/>
            <a:tailEnd/>
          </a:ln>
        </p:spPr>
        <p:txBody>
          <a:bodyPr>
            <a:spAutoFit/>
          </a:bodyPr>
          <a:lstStyle/>
          <a:p>
            <a:pPr algn="r"/>
            <a:r>
              <a:rPr lang="fr-CA" b="1">
                <a:solidFill>
                  <a:prstClr val="white"/>
                </a:solidFill>
                <a:latin typeface="Calibri" pitchFamily="34" charset="0"/>
              </a:rPr>
              <a:t>CIV6205 </a:t>
            </a:r>
            <a:endParaRPr lang="en-CA" b="1">
              <a:solidFill>
                <a:prstClr val="white"/>
              </a:solidFill>
              <a:latin typeface="Calibri" pitchFamily="34" charset="0"/>
            </a:endParaRPr>
          </a:p>
          <a:p>
            <a:pPr algn="r"/>
            <a:r>
              <a:rPr lang="fr-CA" b="1">
                <a:solidFill>
                  <a:prstClr val="white"/>
                </a:solidFill>
                <a:latin typeface="Calibri" pitchFamily="34" charset="0"/>
              </a:rPr>
              <a:t>Impacts des projets </a:t>
            </a:r>
          </a:p>
          <a:p>
            <a:pPr algn="r"/>
            <a:r>
              <a:rPr lang="fr-CA" b="1">
                <a:solidFill>
                  <a:prstClr val="white"/>
                </a:solidFill>
                <a:latin typeface="Calibri" pitchFamily="34" charset="0"/>
              </a:rPr>
              <a:t>sur l'environnement</a:t>
            </a:r>
          </a:p>
          <a:p>
            <a:pPr algn="r"/>
            <a:endParaRPr lang="en-CA" b="1">
              <a:solidFill>
                <a:prstClr val="white"/>
              </a:solidFill>
              <a:latin typeface="Calibri" pitchFamily="34" charset="0"/>
            </a:endParaRPr>
          </a:p>
        </p:txBody>
      </p:sp>
      <p:sp>
        <p:nvSpPr>
          <p:cNvPr id="7" name="Subtitle 2"/>
          <p:cNvSpPr txBox="1">
            <a:spLocks/>
          </p:cNvSpPr>
          <p:nvPr/>
        </p:nvSpPr>
        <p:spPr>
          <a:xfrm>
            <a:off x="1475656" y="4221088"/>
            <a:ext cx="6400800" cy="100868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lnSpc>
                <a:spcPct val="90000"/>
              </a:lnSpc>
              <a:spcAft>
                <a:spcPts val="0"/>
              </a:spcAft>
            </a:pPr>
            <a:r>
              <a:rPr lang="en-CA" sz="2000" dirty="0" err="1" smtClean="0">
                <a:solidFill>
                  <a:srgbClr val="0070C0"/>
                </a:solidFill>
              </a:rPr>
              <a:t>Département</a:t>
            </a:r>
            <a:r>
              <a:rPr lang="en-CA" sz="2000" dirty="0" smtClean="0">
                <a:solidFill>
                  <a:srgbClr val="0070C0"/>
                </a:solidFill>
              </a:rPr>
              <a:t> des </a:t>
            </a:r>
            <a:r>
              <a:rPr lang="en-CA" sz="2000" dirty="0" err="1" smtClean="0">
                <a:solidFill>
                  <a:srgbClr val="0070C0"/>
                </a:solidFill>
              </a:rPr>
              <a:t>Génies</a:t>
            </a:r>
            <a:r>
              <a:rPr lang="en-CA" sz="2000" dirty="0" smtClean="0">
                <a:solidFill>
                  <a:srgbClr val="0070C0"/>
                </a:solidFill>
              </a:rPr>
              <a:t> civil, </a:t>
            </a:r>
            <a:r>
              <a:rPr lang="en-CA" sz="2000" dirty="0" err="1" smtClean="0">
                <a:solidFill>
                  <a:srgbClr val="0070C0"/>
                </a:solidFill>
              </a:rPr>
              <a:t>géologiques</a:t>
            </a:r>
            <a:r>
              <a:rPr lang="en-CA" sz="2000" dirty="0" smtClean="0">
                <a:solidFill>
                  <a:srgbClr val="0070C0"/>
                </a:solidFill>
              </a:rPr>
              <a:t> et des mines (CGM)</a:t>
            </a:r>
          </a:p>
          <a:p>
            <a:pPr fontAlgn="auto">
              <a:lnSpc>
                <a:spcPct val="90000"/>
              </a:lnSpc>
              <a:spcAft>
                <a:spcPts val="0"/>
              </a:spcAft>
            </a:pPr>
            <a:r>
              <a:rPr lang="fr-CA" sz="2000" dirty="0" smtClean="0">
                <a:solidFill>
                  <a:srgbClr val="0070C0"/>
                </a:solidFill>
              </a:rPr>
              <a:t>Michel A. Bouchard, Ph.D.</a:t>
            </a:r>
          </a:p>
        </p:txBody>
      </p:sp>
    </p:spTree>
    <p:extLst>
      <p:ext uri="{BB962C8B-B14F-4D97-AF65-F5344CB8AC3E}">
        <p14:creationId xmlns:p14="http://schemas.microsoft.com/office/powerpoint/2010/main" val="1534812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95536" y="3140968"/>
            <a:ext cx="8568952" cy="31683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Rectangle 3"/>
          <p:cNvSpPr/>
          <p:nvPr/>
        </p:nvSpPr>
        <p:spPr>
          <a:xfrm>
            <a:off x="2051719" y="765175"/>
            <a:ext cx="4824537" cy="1008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5" name="Rectangle 4"/>
          <p:cNvSpPr/>
          <p:nvPr/>
        </p:nvSpPr>
        <p:spPr>
          <a:xfrm>
            <a:off x="1619673" y="1989138"/>
            <a:ext cx="5832648" cy="1008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6" name="Rectangle 5"/>
          <p:cNvSpPr/>
          <p:nvPr/>
        </p:nvSpPr>
        <p:spPr>
          <a:xfrm>
            <a:off x="1331640" y="3213100"/>
            <a:ext cx="6480720"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971550" y="4581525"/>
            <a:ext cx="7272338"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1" name="Rectangle 10"/>
          <p:cNvSpPr/>
          <p:nvPr/>
        </p:nvSpPr>
        <p:spPr>
          <a:xfrm>
            <a:off x="2771800" y="908050"/>
            <a:ext cx="3744416" cy="792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DUTCH DISEASE</a:t>
            </a:r>
          </a:p>
          <a:p>
            <a:pPr algn="ctr">
              <a:defRPr/>
            </a:pPr>
            <a:r>
              <a:rPr lang="fr-CA" b="1" dirty="0">
                <a:solidFill>
                  <a:srgbClr val="7030A0"/>
                </a:solidFill>
              </a:rPr>
              <a:t>CORRUPTION</a:t>
            </a:r>
          </a:p>
          <a:p>
            <a:pPr algn="ctr">
              <a:defRPr/>
            </a:pPr>
            <a:r>
              <a:rPr lang="fr-CA" b="1" dirty="0">
                <a:solidFill>
                  <a:srgbClr val="7030A0"/>
                </a:solidFill>
              </a:rPr>
              <a:t>CONFLICTS</a:t>
            </a:r>
          </a:p>
        </p:txBody>
      </p:sp>
      <p:sp>
        <p:nvSpPr>
          <p:cNvPr id="12" name="Rectangle 11"/>
          <p:cNvSpPr/>
          <p:nvPr/>
        </p:nvSpPr>
        <p:spPr>
          <a:xfrm>
            <a:off x="2195513" y="2060575"/>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LE SYNDROME DU JOUEUR SOLITAIRE</a:t>
            </a:r>
            <a:endParaRPr lang="fr-CA" b="1" dirty="0">
              <a:solidFill>
                <a:srgbClr val="7030A0"/>
              </a:solidFill>
            </a:endParaRPr>
          </a:p>
        </p:txBody>
      </p:sp>
      <p:sp>
        <p:nvSpPr>
          <p:cNvPr id="13" name="Rectangle 12"/>
          <p:cNvSpPr/>
          <p:nvPr/>
        </p:nvSpPr>
        <p:spPr>
          <a:xfrm>
            <a:off x="2195513" y="3357563"/>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LE DILEMME DU SEIGNEUR, LE PSYCHO BOOM AND BUST, LA « LICENSE SOCIALE »</a:t>
            </a:r>
            <a:endParaRPr lang="fr-CA" b="1" dirty="0">
              <a:solidFill>
                <a:srgbClr val="7030A0"/>
              </a:solidFill>
            </a:endParaRPr>
          </a:p>
        </p:txBody>
      </p:sp>
      <p:sp>
        <p:nvSpPr>
          <p:cNvPr id="14" name="Rectangle 13"/>
          <p:cNvSpPr/>
          <p:nvPr/>
        </p:nvSpPr>
        <p:spPr>
          <a:xfrm>
            <a:off x="2195736" y="4725144"/>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ENJEUX ENVIRONNEMENTAUX</a:t>
            </a:r>
            <a:endParaRPr lang="fr-CA" b="1" dirty="0">
              <a:solidFill>
                <a:srgbClr val="7030A0"/>
              </a:solidFill>
            </a:endParaRPr>
          </a:p>
          <a:p>
            <a:pPr algn="ctr">
              <a:defRPr/>
            </a:pPr>
            <a:r>
              <a:rPr lang="fr-CA" b="1" dirty="0">
                <a:solidFill>
                  <a:srgbClr val="7030A0"/>
                </a:solidFill>
              </a:rPr>
              <a:t>CONSTRUCTION-OPÉRATION-APRÈS-MINE</a:t>
            </a:r>
          </a:p>
        </p:txBody>
      </p:sp>
      <p:sp>
        <p:nvSpPr>
          <p:cNvPr id="10" name="Espace réservé du numéro de diapositive 9"/>
          <p:cNvSpPr>
            <a:spLocks noGrp="1"/>
          </p:cNvSpPr>
          <p:nvPr>
            <p:ph type="sldNum" sz="quarter" idx="12"/>
          </p:nvPr>
        </p:nvSpPr>
        <p:spPr/>
        <p:txBody>
          <a:bodyPr/>
          <a:lstStyle/>
          <a:p>
            <a:pPr>
              <a:defRPr/>
            </a:pPr>
            <a:fld id="{72D43A32-A3D2-453D-9689-E0FBBC9C623F}" type="slidenum">
              <a:rPr lang="fr-CA" smtClean="0"/>
              <a:pPr>
                <a:defRPr/>
              </a:pPr>
              <a:t>10</a:t>
            </a:fld>
            <a:endParaRPr lang="fr-CA"/>
          </a:p>
        </p:txBody>
      </p:sp>
      <p:sp>
        <p:nvSpPr>
          <p:cNvPr id="15" name="Espace réservé du pied de page 14"/>
          <p:cNvSpPr>
            <a:spLocks noGrp="1"/>
          </p:cNvSpPr>
          <p:nvPr>
            <p:ph type="ftr" sz="quarter" idx="11"/>
          </p:nvPr>
        </p:nvSpPr>
        <p:spPr/>
        <p:txBody>
          <a:bodyPr/>
          <a:lstStyle/>
          <a:p>
            <a:pPr>
              <a:defRPr/>
            </a:pPr>
            <a:r>
              <a:rPr lang="fr-CA" smtClean="0"/>
              <a:t>©Michel A. Bouchard 2013</a:t>
            </a:r>
            <a:endParaRPr lang="fr-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547664" y="1628800"/>
            <a:ext cx="6408738" cy="646331"/>
          </a:xfrm>
          <a:prstGeom prst="rect">
            <a:avLst/>
          </a:prstGeom>
          <a:solidFill>
            <a:srgbClr val="FFFF00"/>
          </a:solidFill>
          <a:ln w="9525">
            <a:noFill/>
            <a:miter lim="800000"/>
            <a:headEnd/>
            <a:tailEnd/>
          </a:ln>
        </p:spPr>
        <p:txBody>
          <a:bodyPr>
            <a:spAutoFit/>
          </a:bodyPr>
          <a:lstStyle/>
          <a:p>
            <a:pPr marL="342900" indent="-342900" algn="ctr">
              <a:spcBef>
                <a:spcPct val="20000"/>
              </a:spcBef>
            </a:pPr>
            <a:endParaRPr lang="fr-FR" sz="3600" dirty="0">
              <a:solidFill>
                <a:schemeClr val="bg2"/>
              </a:solidFill>
              <a:cs typeface="Times New Roman" pitchFamily="18" charset="0"/>
            </a:endParaRPr>
          </a:p>
        </p:txBody>
      </p:sp>
      <p:sp>
        <p:nvSpPr>
          <p:cNvPr id="18436" name="Rectangle 2"/>
          <p:cNvSpPr>
            <a:spLocks noChangeArrowheads="1"/>
          </p:cNvSpPr>
          <p:nvPr/>
        </p:nvSpPr>
        <p:spPr bwMode="auto">
          <a:xfrm>
            <a:off x="251520" y="188640"/>
            <a:ext cx="8497887" cy="7909858"/>
          </a:xfrm>
          <a:prstGeom prst="rect">
            <a:avLst/>
          </a:prstGeom>
          <a:noFill/>
          <a:ln w="9525">
            <a:noFill/>
            <a:miter lim="800000"/>
            <a:headEnd/>
            <a:tailEnd/>
          </a:ln>
        </p:spPr>
        <p:txBody>
          <a:bodyPr>
            <a:spAutoFit/>
          </a:bodyPr>
          <a:lstStyle/>
          <a:p>
            <a:pPr marL="342900" algn="ctr">
              <a:defRPr/>
            </a:pPr>
            <a:endParaRPr lang="fr-CA" sz="3200" b="1" dirty="0">
              <a:latin typeface="Calibri" pitchFamily="34" charset="0"/>
              <a:cs typeface="Calibri" pitchFamily="34" charset="0"/>
            </a:endParaRPr>
          </a:p>
          <a:p>
            <a:pPr marL="342900" algn="ctr">
              <a:defRPr/>
            </a:pPr>
            <a:r>
              <a:rPr lang="fr-CA" sz="3200" b="1" cap="small" dirty="0" smtClean="0">
                <a:solidFill>
                  <a:srgbClr val="0070C0"/>
                </a:solidFill>
                <a:latin typeface="Calibri" pitchFamily="34" charset="0"/>
                <a:cs typeface="Calibri" pitchFamily="34" charset="0"/>
              </a:rPr>
              <a:t>La première et en partie la seconde strate appartiennent à ce qui est généralement entendu par L’ENVIRONNEMENT MINIER</a:t>
            </a:r>
          </a:p>
          <a:p>
            <a:pPr marL="342900" algn="ctr">
              <a:defRPr/>
            </a:pPr>
            <a:endParaRPr lang="fr-CA" sz="3200" b="1" dirty="0" smtClean="0">
              <a:solidFill>
                <a:srgbClr val="0070C0"/>
              </a:solidFill>
              <a:latin typeface="Calibri" pitchFamily="34" charset="0"/>
              <a:cs typeface="Calibri" pitchFamily="34" charset="0"/>
            </a:endParaRPr>
          </a:p>
          <a:p>
            <a:pPr marL="342900" algn="ctr">
              <a:defRPr/>
            </a:pPr>
            <a:r>
              <a:rPr lang="fr-CA" sz="3200" b="1" cap="small" dirty="0" smtClean="0">
                <a:solidFill>
                  <a:srgbClr val="0070C0"/>
                </a:solidFill>
                <a:latin typeface="Calibri" pitchFamily="34" charset="0"/>
                <a:cs typeface="Calibri" pitchFamily="34" charset="0"/>
              </a:rPr>
              <a:t>Elles  sont intégrées dans les « </a:t>
            </a:r>
            <a:r>
              <a:rPr lang="fr-CA" sz="3200" b="1" u="sng" cap="small" dirty="0" smtClean="0">
                <a:solidFill>
                  <a:srgbClr val="0070C0"/>
                </a:solidFill>
                <a:latin typeface="Calibri" pitchFamily="34" charset="0"/>
                <a:cs typeface="Calibri" pitchFamily="34" charset="0"/>
              </a:rPr>
              <a:t>études d’avant-projet</a:t>
            </a:r>
            <a:r>
              <a:rPr lang="fr-CA" sz="3200" b="1" cap="small" dirty="0" smtClean="0">
                <a:solidFill>
                  <a:srgbClr val="0070C0"/>
                </a:solidFill>
                <a:latin typeface="Calibri" pitchFamily="34" charset="0"/>
                <a:cs typeface="Calibri" pitchFamily="34" charset="0"/>
              </a:rPr>
              <a:t> » ou « </a:t>
            </a:r>
            <a:r>
              <a:rPr lang="fr-CA" sz="3200" b="1" u="sng" cap="small" dirty="0" smtClean="0">
                <a:solidFill>
                  <a:srgbClr val="0070C0"/>
                </a:solidFill>
                <a:latin typeface="Calibri" pitchFamily="34" charset="0"/>
                <a:cs typeface="Calibri" pitchFamily="34" charset="0"/>
              </a:rPr>
              <a:t>études de faisabilité</a:t>
            </a:r>
            <a:r>
              <a:rPr lang="fr-CA" sz="3200" b="1" cap="small" dirty="0" smtClean="0">
                <a:solidFill>
                  <a:srgbClr val="0070C0"/>
                </a:solidFill>
                <a:latin typeface="Calibri" pitchFamily="34" charset="0"/>
                <a:cs typeface="Calibri" pitchFamily="34" charset="0"/>
              </a:rPr>
              <a:t> » et  font l’objet de façon standard des « </a:t>
            </a:r>
            <a:r>
              <a:rPr lang="fr-CA" sz="3200" b="1" u="sng" cap="small" dirty="0" smtClean="0">
                <a:solidFill>
                  <a:srgbClr val="0070C0"/>
                </a:solidFill>
                <a:latin typeface="Calibri" pitchFamily="34" charset="0"/>
                <a:cs typeface="Calibri" pitchFamily="34" charset="0"/>
              </a:rPr>
              <a:t>Études d’impact environnemental et social </a:t>
            </a:r>
            <a:r>
              <a:rPr lang="fr-CA" sz="3200" b="1" cap="small" dirty="0" smtClean="0">
                <a:solidFill>
                  <a:srgbClr val="0070C0"/>
                </a:solidFill>
                <a:latin typeface="Calibri" pitchFamily="34" charset="0"/>
                <a:cs typeface="Calibri" pitchFamily="34" charset="0"/>
              </a:rPr>
              <a:t>(EIES) » avant le projet ou </a:t>
            </a:r>
          </a:p>
          <a:p>
            <a:pPr marL="342900" algn="ctr">
              <a:defRPr/>
            </a:pPr>
            <a:r>
              <a:rPr lang="fr-CA" sz="3200" b="1" cap="small" dirty="0" smtClean="0">
                <a:solidFill>
                  <a:srgbClr val="0070C0"/>
                </a:solidFill>
                <a:latin typeface="Calibri" pitchFamily="34" charset="0"/>
                <a:cs typeface="Calibri" pitchFamily="34" charset="0"/>
              </a:rPr>
              <a:t>de « </a:t>
            </a:r>
            <a:r>
              <a:rPr lang="fr-CA" sz="3200" b="1" u="sng" cap="small" dirty="0" smtClean="0">
                <a:solidFill>
                  <a:srgbClr val="0070C0"/>
                </a:solidFill>
                <a:latin typeface="Calibri" pitchFamily="34" charset="0"/>
                <a:cs typeface="Calibri" pitchFamily="34" charset="0"/>
              </a:rPr>
              <a:t>Management Environnemental</a:t>
            </a:r>
            <a:r>
              <a:rPr lang="fr-CA" sz="3200" b="1" cap="small" dirty="0" smtClean="0">
                <a:solidFill>
                  <a:srgbClr val="0070C0"/>
                </a:solidFill>
                <a:latin typeface="Calibri" pitchFamily="34" charset="0"/>
                <a:cs typeface="Calibri" pitchFamily="34" charset="0"/>
              </a:rPr>
              <a:t> » pendant le projet</a:t>
            </a:r>
            <a:endParaRPr lang="fr-CA" sz="3200" b="1" cap="small" dirty="0">
              <a:solidFill>
                <a:srgbClr val="0070C0"/>
              </a:solidFill>
              <a:latin typeface="Calibri" pitchFamily="34" charset="0"/>
              <a:cs typeface="Calibri" pitchFamily="34" charset="0"/>
            </a:endParaRPr>
          </a:p>
          <a:p>
            <a:pPr marL="342900" indent="-342900" algn="just">
              <a:defRPr/>
            </a:pPr>
            <a:endParaRPr lang="fr-CA" sz="3200" b="1" dirty="0">
              <a:latin typeface="Calibri" pitchFamily="34" charset="0"/>
              <a:cs typeface="Calibri" pitchFamily="34" charset="0"/>
            </a:endParaRPr>
          </a:p>
          <a:p>
            <a:pPr marL="342900" indent="-342900" algn="just">
              <a:defRPr/>
            </a:pPr>
            <a:endParaRPr lang="fr-CA" sz="3200" b="1" dirty="0">
              <a:latin typeface="Calibri" pitchFamily="34" charset="0"/>
              <a:cs typeface="Calibri" pitchFamily="34" charset="0"/>
            </a:endParaRPr>
          </a:p>
          <a:p>
            <a:pPr marL="342900" indent="-342900" algn="just">
              <a:defRPr/>
            </a:pPr>
            <a:endParaRPr lang="fr-CA" sz="3200" b="1" dirty="0">
              <a:latin typeface="Calibri" pitchFamily="34" charset="0"/>
              <a:cs typeface="Calibri" pitchFamily="34" charset="0"/>
            </a:endParaRPr>
          </a:p>
          <a:p>
            <a:pPr marL="342900" indent="-342900" algn="just">
              <a:defRPr/>
            </a:pPr>
            <a:endParaRPr lang="fr-CA" sz="2800" dirty="0"/>
          </a:p>
        </p:txBody>
      </p:sp>
      <p:sp>
        <p:nvSpPr>
          <p:cNvPr id="1843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211814E-D2D7-4144-B4FD-3EA4CA8D5FC8}" type="slidenum">
              <a:rPr lang="fr-CA" smtClean="0"/>
              <a:pPr/>
              <a:t>11</a:t>
            </a:fld>
            <a:endParaRPr lang="fr-CA" smtClean="0"/>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12</a:t>
            </a:fld>
            <a:endParaRPr lang="fr-CA" smtClean="0"/>
          </a:p>
        </p:txBody>
      </p:sp>
      <p:sp>
        <p:nvSpPr>
          <p:cNvPr id="28676" name="Rectangle 2"/>
          <p:cNvSpPr>
            <a:spLocks noChangeArrowheads="1"/>
          </p:cNvSpPr>
          <p:nvPr/>
        </p:nvSpPr>
        <p:spPr bwMode="auto">
          <a:xfrm>
            <a:off x="1403648" y="3140968"/>
            <a:ext cx="6408738" cy="1865126"/>
          </a:xfrm>
          <a:prstGeom prst="rect">
            <a:avLst/>
          </a:prstGeom>
          <a:solidFill>
            <a:srgbClr val="FFFF00"/>
          </a:solidFill>
          <a:ln w="9525">
            <a:noFill/>
            <a:miter lim="800000"/>
            <a:headEnd/>
            <a:tailEnd/>
          </a:ln>
        </p:spPr>
        <p:txBody>
          <a:bodyPr>
            <a:spAutoFit/>
          </a:bodyPr>
          <a:lstStyle/>
          <a:p>
            <a:pPr marL="342900" indent="-342900" algn="ctr">
              <a:spcBef>
                <a:spcPct val="20000"/>
              </a:spcBef>
            </a:pPr>
            <a:r>
              <a:rPr lang="fr-FR" sz="3600" b="1" dirty="0" smtClean="0">
                <a:solidFill>
                  <a:srgbClr val="002060"/>
                </a:solidFill>
                <a:cs typeface="Times New Roman" pitchFamily="18" charset="0"/>
              </a:rPr>
              <a:t>L’ACCEPTABILITÉ</a:t>
            </a:r>
          </a:p>
          <a:p>
            <a:pPr marL="342900" indent="-342900" algn="ctr">
              <a:spcBef>
                <a:spcPct val="20000"/>
              </a:spcBef>
            </a:pPr>
            <a:r>
              <a:rPr lang="fr-FR" sz="3600" b="1" dirty="0" smtClean="0">
                <a:solidFill>
                  <a:srgbClr val="002060"/>
                </a:solidFill>
                <a:cs typeface="Times New Roman" pitchFamily="18" charset="0"/>
              </a:rPr>
              <a:t>NORMATIVE (RÉGLEMENTAIRE)</a:t>
            </a:r>
            <a:endParaRPr lang="fr-FR" sz="3600" b="1" dirty="0">
              <a:solidFill>
                <a:srgbClr val="002060"/>
              </a:solidFill>
              <a:cs typeface="Times New Roman" pitchFamily="18" charset="0"/>
            </a:endParaRPr>
          </a:p>
        </p:txBody>
      </p:sp>
      <p:sp>
        <p:nvSpPr>
          <p:cNvPr id="6" name="Rectangle 5"/>
          <p:cNvSpPr/>
          <p:nvPr/>
        </p:nvSpPr>
        <p:spPr>
          <a:xfrm>
            <a:off x="827584" y="764704"/>
            <a:ext cx="7344816" cy="1384995"/>
          </a:xfrm>
          <a:prstGeom prst="rect">
            <a:avLst/>
          </a:prstGeom>
        </p:spPr>
        <p:txBody>
          <a:bodyPr wrap="square">
            <a:spAutoFit/>
          </a:bodyPr>
          <a:lstStyle/>
          <a:p>
            <a:pPr marL="342900" algn="ctr">
              <a:defRPr/>
            </a:pPr>
            <a:r>
              <a:rPr lang="fr-CA" sz="2800" b="1" cap="all" dirty="0" smtClean="0">
                <a:solidFill>
                  <a:srgbClr val="0070C0"/>
                </a:solidFill>
                <a:latin typeface="Calibri" pitchFamily="34" charset="0"/>
                <a:cs typeface="Calibri" pitchFamily="34" charset="0"/>
              </a:rPr>
              <a:t>Les enjeux de « l’environnement minier » sont en général la substance qui fait l’objet de :</a:t>
            </a:r>
            <a:endParaRPr lang="fr-CA" sz="2800" b="1" cap="all" dirty="0">
              <a:solidFill>
                <a:srgbClr val="0070C0"/>
              </a:solidFill>
              <a:latin typeface="Calibri" pitchFamily="34" charset="0"/>
              <a:cs typeface="Calibri" pitchFamily="34" charset="0"/>
            </a:endParaRPr>
          </a:p>
        </p:txBody>
      </p:sp>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95536" y="3140968"/>
            <a:ext cx="8568952" cy="31683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Rectangle 3"/>
          <p:cNvSpPr/>
          <p:nvPr/>
        </p:nvSpPr>
        <p:spPr>
          <a:xfrm>
            <a:off x="2339752" y="765175"/>
            <a:ext cx="4752528" cy="1008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5" name="Rectangle 4"/>
          <p:cNvSpPr/>
          <p:nvPr/>
        </p:nvSpPr>
        <p:spPr>
          <a:xfrm>
            <a:off x="1763688" y="1988840"/>
            <a:ext cx="5833268" cy="1008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dirty="0"/>
          </a:p>
        </p:txBody>
      </p:sp>
      <p:sp>
        <p:nvSpPr>
          <p:cNvPr id="6" name="Rectangle 5"/>
          <p:cNvSpPr/>
          <p:nvPr/>
        </p:nvSpPr>
        <p:spPr>
          <a:xfrm>
            <a:off x="1475656" y="3213100"/>
            <a:ext cx="6408712"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971550" y="4581525"/>
            <a:ext cx="7272338"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3" name="Rectangle 12"/>
          <p:cNvSpPr/>
          <p:nvPr/>
        </p:nvSpPr>
        <p:spPr>
          <a:xfrm>
            <a:off x="2195513" y="3357563"/>
            <a:ext cx="4824412" cy="863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ENJEUX COMMUNAUTAIRES ET </a:t>
            </a:r>
            <a:r>
              <a:rPr lang="fr-CA" b="1" dirty="0" smtClean="0">
                <a:solidFill>
                  <a:srgbClr val="7030A0"/>
                </a:solidFill>
              </a:rPr>
              <a:t>RÉGIONAUX</a:t>
            </a:r>
            <a:endParaRPr lang="fr-CA" b="1" dirty="0">
              <a:solidFill>
                <a:srgbClr val="7030A0"/>
              </a:solidFill>
            </a:endParaRPr>
          </a:p>
        </p:txBody>
      </p:sp>
      <p:sp>
        <p:nvSpPr>
          <p:cNvPr id="14" name="Rectangle 13"/>
          <p:cNvSpPr/>
          <p:nvPr/>
        </p:nvSpPr>
        <p:spPr>
          <a:xfrm>
            <a:off x="2195513" y="4652963"/>
            <a:ext cx="4824412" cy="863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IMPACTS DIRECTS ET INDIRECTS</a:t>
            </a:r>
          </a:p>
          <a:p>
            <a:pPr algn="ctr">
              <a:defRPr/>
            </a:pPr>
            <a:r>
              <a:rPr lang="fr-CA" b="1" dirty="0">
                <a:solidFill>
                  <a:srgbClr val="7030A0"/>
                </a:solidFill>
              </a:rPr>
              <a:t>CONSTRUCTION-OPÉRATION-APRÈS-MINE</a:t>
            </a:r>
          </a:p>
        </p:txBody>
      </p:sp>
      <p:sp>
        <p:nvSpPr>
          <p:cNvPr id="9" name="Espace réservé du numéro de diapositive 8"/>
          <p:cNvSpPr>
            <a:spLocks noGrp="1"/>
          </p:cNvSpPr>
          <p:nvPr>
            <p:ph type="sldNum" sz="quarter" idx="12"/>
          </p:nvPr>
        </p:nvSpPr>
        <p:spPr/>
        <p:txBody>
          <a:bodyPr/>
          <a:lstStyle/>
          <a:p>
            <a:pPr>
              <a:defRPr/>
            </a:pPr>
            <a:fld id="{72D43A32-A3D2-453D-9689-E0FBBC9C623F}" type="slidenum">
              <a:rPr lang="fr-CA" smtClean="0"/>
              <a:pPr>
                <a:defRPr/>
              </a:pPr>
              <a:t>13</a:t>
            </a:fld>
            <a:endParaRPr lang="fr-CA"/>
          </a:p>
        </p:txBody>
      </p:sp>
      <p:sp>
        <p:nvSpPr>
          <p:cNvPr id="11"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mph" presetSubtype="2" fill="hold" nodeType="clickEffect">
                                  <p:stCondLst>
                                    <p:cond delay="0"/>
                                  </p:stCondLst>
                                  <p:childTnLst>
                                    <p:animClr clrSpc="rgb" dir="cw">
                                      <p:cBhvr>
                                        <p:cTn id="42" dur="2000" fill="hold"/>
                                        <p:tgtEl>
                                          <p:spTgt spid="14"/>
                                        </p:tgtEl>
                                        <p:attrNameLst>
                                          <p:attrName>fillcolor</p:attrName>
                                        </p:attrNameLst>
                                      </p:cBhvr>
                                      <p:to>
                                        <a:schemeClr val="accent2"/>
                                      </p:to>
                                    </p:animClr>
                                    <p:set>
                                      <p:cBhvr>
                                        <p:cTn id="43" dur="2000" fill="hold"/>
                                        <p:tgtEl>
                                          <p:spTgt spid="14"/>
                                        </p:tgtEl>
                                        <p:attrNameLst>
                                          <p:attrName>fill.type</p:attrName>
                                        </p:attrNameLst>
                                      </p:cBhvr>
                                      <p:to>
                                        <p:strVal val="solid"/>
                                      </p:to>
                                    </p:set>
                                    <p:set>
                                      <p:cBhvr>
                                        <p:cTn id="44" dur="2000" fill="hold"/>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518B086D-14A4-4444-83CF-D3AA9D1A37FB}" type="slidenum">
              <a:rPr lang="fr-CA" smtClean="0"/>
              <a:pPr/>
              <a:t>14</a:t>
            </a:fld>
            <a:endParaRPr lang="fr-CA" smtClean="0"/>
          </a:p>
        </p:txBody>
      </p:sp>
      <p:sp>
        <p:nvSpPr>
          <p:cNvPr id="20484" name="Rectangle 2"/>
          <p:cNvSpPr>
            <a:spLocks noChangeArrowheads="1"/>
          </p:cNvSpPr>
          <p:nvPr/>
        </p:nvSpPr>
        <p:spPr bwMode="auto">
          <a:xfrm>
            <a:off x="251520" y="0"/>
            <a:ext cx="8497887" cy="5693866"/>
          </a:xfrm>
          <a:prstGeom prst="rect">
            <a:avLst/>
          </a:prstGeom>
          <a:noFill/>
          <a:ln w="9525">
            <a:noFill/>
            <a:miter lim="800000"/>
            <a:headEnd/>
            <a:tailEnd/>
          </a:ln>
        </p:spPr>
        <p:txBody>
          <a:bodyPr>
            <a:spAutoFit/>
          </a:bodyPr>
          <a:lstStyle/>
          <a:p>
            <a:pPr marL="342900" indent="-342900" algn="just"/>
            <a:endParaRPr lang="fr-CA" sz="2800" b="1" dirty="0" smtClean="0">
              <a:latin typeface="Calibri" pitchFamily="34" charset="0"/>
              <a:cs typeface="Calibri" pitchFamily="34" charset="0"/>
            </a:endParaRPr>
          </a:p>
          <a:p>
            <a:pPr marL="342900" indent="-342900" algn="just"/>
            <a:endParaRPr lang="fr-CA" sz="2800" b="1" dirty="0" smtClean="0">
              <a:latin typeface="Calibri" pitchFamily="34" charset="0"/>
              <a:cs typeface="Calibri" pitchFamily="34" charset="0"/>
            </a:endParaRPr>
          </a:p>
          <a:p>
            <a:pPr marL="342900" indent="-342900" algn="just"/>
            <a:r>
              <a:rPr lang="fr-CA" sz="2800" b="1" cap="small" dirty="0" smtClean="0">
                <a:solidFill>
                  <a:srgbClr val="0070C0"/>
                </a:solidFill>
                <a:latin typeface="Calibri" pitchFamily="34" charset="0"/>
                <a:cs typeface="Calibri" pitchFamily="34" charset="0"/>
              </a:rPr>
              <a:t>Les </a:t>
            </a:r>
            <a:r>
              <a:rPr lang="fr-CA" sz="2800" b="1" cap="small" dirty="0">
                <a:solidFill>
                  <a:srgbClr val="0070C0"/>
                </a:solidFill>
                <a:latin typeface="Calibri" pitchFamily="34" charset="0"/>
                <a:cs typeface="Calibri" pitchFamily="34" charset="0"/>
              </a:rPr>
              <a:t>impacts </a:t>
            </a:r>
            <a:r>
              <a:rPr lang="fr-CA" sz="2800" b="1" cap="small" dirty="0" smtClean="0">
                <a:solidFill>
                  <a:srgbClr val="0070C0"/>
                </a:solidFill>
                <a:latin typeface="Calibri" pitchFamily="34" charset="0"/>
                <a:cs typeface="Calibri" pitchFamily="34" charset="0"/>
              </a:rPr>
              <a:t>environnementaux et sociaux des mines, dépendants </a:t>
            </a:r>
            <a:r>
              <a:rPr lang="fr-CA" sz="2800" b="1" cap="small" dirty="0">
                <a:solidFill>
                  <a:srgbClr val="0070C0"/>
                </a:solidFill>
                <a:latin typeface="Calibri" pitchFamily="34" charset="0"/>
                <a:cs typeface="Calibri" pitchFamily="34" charset="0"/>
              </a:rPr>
              <a:t>de multiples facteurs , entre autres </a:t>
            </a:r>
          </a:p>
          <a:p>
            <a:pPr marL="342900" indent="-342900" algn="just"/>
            <a:r>
              <a:rPr lang="fr-CA" sz="2800" b="1" cap="small" dirty="0" smtClean="0">
                <a:solidFill>
                  <a:srgbClr val="0070C0"/>
                </a:solidFill>
                <a:latin typeface="Calibri" pitchFamily="34" charset="0"/>
                <a:cs typeface="Calibri" pitchFamily="34" charset="0"/>
              </a:rPr>
              <a:t>1</a:t>
            </a:r>
            <a:r>
              <a:rPr lang="fr-CA" sz="2800" b="1" cap="small" dirty="0">
                <a:solidFill>
                  <a:srgbClr val="0070C0"/>
                </a:solidFill>
                <a:latin typeface="Calibri" pitchFamily="34" charset="0"/>
                <a:cs typeface="Calibri" pitchFamily="34" charset="0"/>
              </a:rPr>
              <a:t>) de l’échelle de l’exploitation, depuis l’artisanal jusqu’à la grande mine industrielle, </a:t>
            </a:r>
          </a:p>
          <a:p>
            <a:pPr marL="342900" indent="-342900" algn="just"/>
            <a:r>
              <a:rPr lang="fr-CA" sz="2800" b="1" cap="small" dirty="0">
                <a:solidFill>
                  <a:srgbClr val="0070C0"/>
                </a:solidFill>
                <a:latin typeface="Calibri" pitchFamily="34" charset="0"/>
                <a:cs typeface="Calibri" pitchFamily="34" charset="0"/>
              </a:rPr>
              <a:t>2) du contexte à la fois économique, social et biophysique du milieu d’insertion, </a:t>
            </a:r>
            <a:endParaRPr lang="fr-CA" sz="2800" b="1" cap="small" dirty="0" smtClean="0">
              <a:solidFill>
                <a:srgbClr val="0070C0"/>
              </a:solidFill>
              <a:latin typeface="Calibri" pitchFamily="34" charset="0"/>
              <a:cs typeface="Calibri" pitchFamily="34" charset="0"/>
            </a:endParaRPr>
          </a:p>
          <a:p>
            <a:pPr marL="342900" indent="-342900" algn="just"/>
            <a:r>
              <a:rPr lang="fr-CA" sz="2800" b="1" cap="small" dirty="0" smtClean="0">
                <a:solidFill>
                  <a:srgbClr val="0070C0"/>
                </a:solidFill>
                <a:latin typeface="Calibri" pitchFamily="34" charset="0"/>
                <a:cs typeface="Calibri" pitchFamily="34" charset="0"/>
              </a:rPr>
              <a:t>3) de facteurs techniques ou spécifiques incluant la nature du minerai, le choix de son exploitation et de son traitement, la nature et le volume des rejets (effluents et émissions) et des  sous-produits, et plusieurs autres considérations techniques </a:t>
            </a:r>
            <a:endParaRPr lang="fr-FR" sz="2800" b="1" cap="small" dirty="0" smtClean="0">
              <a:solidFill>
                <a:srgbClr val="0070C0"/>
              </a:solidFill>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15</a:t>
            </a:fld>
            <a:endParaRPr lang="fr-CA" smtClean="0"/>
          </a:p>
        </p:txBody>
      </p:sp>
      <p:sp>
        <p:nvSpPr>
          <p:cNvPr id="28676" name="Rectangle 2"/>
          <p:cNvSpPr>
            <a:spLocks noChangeArrowheads="1"/>
          </p:cNvSpPr>
          <p:nvPr/>
        </p:nvSpPr>
        <p:spPr bwMode="auto">
          <a:xfrm>
            <a:off x="1476375" y="1484313"/>
            <a:ext cx="6408738" cy="646331"/>
          </a:xfrm>
          <a:prstGeom prst="rect">
            <a:avLst/>
          </a:prstGeom>
          <a:solidFill>
            <a:srgbClr val="FFFF00"/>
          </a:solidFill>
          <a:ln w="9525">
            <a:noFill/>
            <a:miter lim="800000"/>
            <a:headEnd/>
            <a:tailEnd/>
          </a:ln>
        </p:spPr>
        <p:txBody>
          <a:bodyPr>
            <a:spAutoFit/>
          </a:bodyPr>
          <a:lstStyle/>
          <a:p>
            <a:pPr marL="342900" indent="-342900" algn="ctr">
              <a:spcBef>
                <a:spcPct val="20000"/>
              </a:spcBef>
            </a:pPr>
            <a:r>
              <a:rPr lang="fr-FR" sz="3600" b="1" dirty="0" smtClean="0">
                <a:solidFill>
                  <a:srgbClr val="002060"/>
                </a:solidFill>
                <a:latin typeface="Calibri" pitchFamily="34" charset="0"/>
                <a:cs typeface="Times New Roman" pitchFamily="18" charset="0"/>
              </a:rPr>
              <a:t>LES ENJEUX</a:t>
            </a:r>
            <a:endParaRPr lang="fr-FR" sz="3600" b="1" dirty="0">
              <a:solidFill>
                <a:srgbClr val="002060"/>
              </a:solidFill>
              <a:latin typeface="Calibri" pitchFamily="34" charset="0"/>
              <a:cs typeface="Times New Roman" pitchFamily="18" charset="0"/>
            </a:endParaRPr>
          </a:p>
        </p:txBody>
      </p:sp>
      <p:sp>
        <p:nvSpPr>
          <p:cNvPr id="28677" name="Rectangle 5"/>
          <p:cNvSpPr>
            <a:spLocks noChangeArrowheads="1"/>
          </p:cNvSpPr>
          <p:nvPr/>
        </p:nvSpPr>
        <p:spPr bwMode="auto">
          <a:xfrm>
            <a:off x="539552" y="2492896"/>
            <a:ext cx="7993062" cy="2954655"/>
          </a:xfrm>
          <a:prstGeom prst="rect">
            <a:avLst/>
          </a:prstGeom>
          <a:noFill/>
          <a:ln w="9525">
            <a:noFill/>
            <a:miter lim="800000"/>
            <a:headEnd/>
            <a:tailEnd/>
          </a:ln>
        </p:spPr>
        <p:txBody>
          <a:bodyPr>
            <a:spAutoFit/>
          </a:bodyPr>
          <a:lstStyle/>
          <a:p>
            <a:endParaRPr lang="fr-CA" dirty="0"/>
          </a:p>
          <a:p>
            <a:r>
              <a:rPr lang="fr-CA" dirty="0"/>
              <a:t> </a:t>
            </a:r>
            <a:r>
              <a:rPr lang="fr-CA" sz="2800" b="1" cap="small" dirty="0" smtClean="0">
                <a:solidFill>
                  <a:srgbClr val="0070C0"/>
                </a:solidFill>
                <a:latin typeface="Calibri" pitchFamily="34" charset="0"/>
                <a:cs typeface="Calibri" pitchFamily="34" charset="0"/>
              </a:rPr>
              <a:t>Les Enjeux normalement traités dans des Études d’Impacts Environnementaux et Sociaux dans un cadre formel- en vue de l’obtention d’une « autorisation »- et faisant l’objet d’une consultation publique statutaire dans le cadre de l’Évaluation Environnementale </a:t>
            </a:r>
            <a:endParaRPr lang="fr-CA" sz="2800" b="1" cap="small" dirty="0">
              <a:solidFill>
                <a:srgbClr val="0070C0"/>
              </a:solidFill>
              <a:latin typeface="Calibri" pitchFamily="34" charset="0"/>
              <a:cs typeface="Calibri" pitchFamily="34" charset="0"/>
            </a:endParaRPr>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21A4EAEB-9CF5-47B1-8901-125984C49E76}" type="slidenum">
              <a:rPr lang="fr-CA" smtClean="0"/>
              <a:pPr/>
              <a:t>16</a:t>
            </a:fld>
            <a:endParaRPr lang="fr-CA" smtClean="0"/>
          </a:p>
        </p:txBody>
      </p:sp>
      <p:sp>
        <p:nvSpPr>
          <p:cNvPr id="22532" name="Rectangle 2"/>
          <p:cNvSpPr>
            <a:spLocks noChangeArrowheads="1"/>
          </p:cNvSpPr>
          <p:nvPr/>
        </p:nvSpPr>
        <p:spPr bwMode="auto">
          <a:xfrm>
            <a:off x="323528" y="692696"/>
            <a:ext cx="8497888" cy="5262979"/>
          </a:xfrm>
          <a:prstGeom prst="rect">
            <a:avLst/>
          </a:prstGeom>
          <a:noFill/>
          <a:ln w="9525">
            <a:noFill/>
            <a:miter lim="800000"/>
            <a:headEnd/>
            <a:tailEnd/>
          </a:ln>
        </p:spPr>
        <p:txBody>
          <a:bodyPr>
            <a:spAutoFit/>
          </a:bodyPr>
          <a:lstStyle/>
          <a:p>
            <a:pPr marL="800100" lvl="1" indent="-342900"/>
            <a:r>
              <a:rPr lang="fr-FR" sz="2800" dirty="0">
                <a:cs typeface="Times New Roman" pitchFamily="18" charset="0"/>
              </a:rPr>
              <a:t>	</a:t>
            </a:r>
            <a:r>
              <a:rPr lang="fr-FR" sz="2800" b="1" dirty="0" smtClean="0">
                <a:solidFill>
                  <a:srgbClr val="0070C0"/>
                </a:solidFill>
                <a:latin typeface="Calibri" pitchFamily="34" charset="0"/>
                <a:cs typeface="Calibri" pitchFamily="34" charset="0"/>
              </a:rPr>
              <a:t>DÉFORESTATION-HABITATS </a:t>
            </a:r>
            <a:r>
              <a:rPr lang="fr-FR" sz="2800" b="1" dirty="0">
                <a:solidFill>
                  <a:srgbClr val="0070C0"/>
                </a:solidFill>
                <a:latin typeface="Calibri" pitchFamily="34" charset="0"/>
                <a:cs typeface="Calibri" pitchFamily="34" charset="0"/>
              </a:rPr>
              <a:t>NATURELS		</a:t>
            </a:r>
          </a:p>
          <a:p>
            <a:pPr marL="800100" lvl="1" indent="-342900"/>
            <a:r>
              <a:rPr lang="fr-FR" sz="2800" b="1" dirty="0">
                <a:solidFill>
                  <a:srgbClr val="0070C0"/>
                </a:solidFill>
                <a:latin typeface="Calibri" pitchFamily="34" charset="0"/>
                <a:cs typeface="Calibri" pitchFamily="34" charset="0"/>
              </a:rPr>
              <a:t>	BRUITS </a:t>
            </a:r>
            <a:r>
              <a:rPr lang="fr-FR" sz="2800" b="1" dirty="0" smtClean="0">
                <a:solidFill>
                  <a:srgbClr val="0070C0"/>
                </a:solidFill>
                <a:latin typeface="Calibri" pitchFamily="34" charset="0"/>
                <a:cs typeface="Calibri" pitchFamily="34" charset="0"/>
              </a:rPr>
              <a:t>POUSSIÈRES- ÉMISSIONS-EFFLUENTS GESTION DES DÉCHETS </a:t>
            </a:r>
            <a:r>
              <a:rPr lang="fr-FR" sz="2800" b="1" dirty="0">
                <a:solidFill>
                  <a:srgbClr val="0070C0"/>
                </a:solidFill>
                <a:latin typeface="Calibri" pitchFamily="34" charset="0"/>
                <a:cs typeface="Calibri" pitchFamily="34" charset="0"/>
              </a:rPr>
              <a:t>		</a:t>
            </a:r>
          </a:p>
          <a:p>
            <a:pPr marL="800100" lvl="1" indent="-342900"/>
            <a:r>
              <a:rPr lang="fr-FR" sz="2800" b="1" dirty="0">
                <a:solidFill>
                  <a:srgbClr val="0070C0"/>
                </a:solidFill>
                <a:latin typeface="Calibri" pitchFamily="34" charset="0"/>
                <a:cs typeface="Calibri" pitchFamily="34" charset="0"/>
              </a:rPr>
              <a:t>	IMPACTS LIÉS AU TRAITEMENT		</a:t>
            </a:r>
          </a:p>
          <a:p>
            <a:pPr marL="800100" lvl="1" indent="-342900"/>
            <a:r>
              <a:rPr lang="fr-FR" sz="2800" b="1" dirty="0">
                <a:solidFill>
                  <a:srgbClr val="0070C0"/>
                </a:solidFill>
                <a:latin typeface="Calibri" pitchFamily="34" charset="0"/>
                <a:cs typeface="Calibri" pitchFamily="34" charset="0"/>
              </a:rPr>
              <a:t>			CYANURE		</a:t>
            </a:r>
          </a:p>
          <a:p>
            <a:pPr marL="800100" lvl="1" indent="-342900"/>
            <a:r>
              <a:rPr lang="fr-FR" sz="2800" b="1" dirty="0">
                <a:solidFill>
                  <a:srgbClr val="0070C0"/>
                </a:solidFill>
                <a:latin typeface="Calibri" pitchFamily="34" charset="0"/>
                <a:cs typeface="Calibri" pitchFamily="34" charset="0"/>
              </a:rPr>
              <a:t>			MERCURE		</a:t>
            </a:r>
          </a:p>
          <a:p>
            <a:pPr marL="800100" lvl="1" indent="-342900"/>
            <a:r>
              <a:rPr lang="fr-FR" sz="2800" b="1" dirty="0">
                <a:solidFill>
                  <a:srgbClr val="0070C0"/>
                </a:solidFill>
                <a:latin typeface="Calibri" pitchFamily="34" charset="0"/>
                <a:cs typeface="Calibri" pitchFamily="34" charset="0"/>
              </a:rPr>
              <a:t>	IMPACTS LIÉS AUX RÉSIDUS MINIERS			</a:t>
            </a:r>
          </a:p>
          <a:p>
            <a:pPr marL="800100" lvl="1" indent="-342900"/>
            <a:r>
              <a:rPr lang="fr-FR" sz="2800" b="1" dirty="0">
                <a:solidFill>
                  <a:srgbClr val="0070C0"/>
                </a:solidFill>
                <a:latin typeface="Calibri" pitchFamily="34" charset="0"/>
                <a:cs typeface="Calibri" pitchFamily="34" charset="0"/>
              </a:rPr>
              <a:t>			DMA		</a:t>
            </a:r>
          </a:p>
          <a:p>
            <a:pPr marL="800100" lvl="1" indent="-342900"/>
            <a:r>
              <a:rPr lang="fr-FR" sz="2800" b="1" dirty="0">
                <a:solidFill>
                  <a:srgbClr val="0070C0"/>
                </a:solidFill>
                <a:latin typeface="Calibri" pitchFamily="34" charset="0"/>
                <a:cs typeface="Calibri" pitchFamily="34" charset="0"/>
              </a:rPr>
              <a:t>			</a:t>
            </a:r>
            <a:r>
              <a:rPr lang="fr-FR" sz="2800" b="1" dirty="0" smtClean="0">
                <a:solidFill>
                  <a:srgbClr val="0070C0"/>
                </a:solidFill>
                <a:latin typeface="Calibri" pitchFamily="34" charset="0"/>
                <a:cs typeface="Calibri" pitchFamily="34" charset="0"/>
              </a:rPr>
              <a:t>RADIONUCLIDES</a:t>
            </a:r>
          </a:p>
          <a:p>
            <a:pPr marL="800100" lvl="1" indent="-342900"/>
            <a:r>
              <a:rPr lang="fr-FR" sz="2800" b="1" dirty="0" smtClean="0">
                <a:solidFill>
                  <a:srgbClr val="0070C0"/>
                </a:solidFill>
                <a:latin typeface="Calibri" pitchFamily="34" charset="0"/>
                <a:cs typeface="Calibri" pitchFamily="34" charset="0"/>
              </a:rPr>
              <a:t>	SANTÉ ET SÉCURITÉ EN OPÉRATION</a:t>
            </a:r>
          </a:p>
          <a:p>
            <a:pPr marL="800100" lvl="1" indent="-342900"/>
            <a:r>
              <a:rPr lang="fr-FR" sz="2800" b="1" dirty="0" smtClean="0">
                <a:solidFill>
                  <a:srgbClr val="0070C0"/>
                </a:solidFill>
                <a:latin typeface="Calibri" pitchFamily="34" charset="0"/>
                <a:cs typeface="Calibri" pitchFamily="34" charset="0"/>
              </a:rPr>
              <a:t>	URGENCES ENVIRONNEMENT</a:t>
            </a:r>
            <a:endParaRPr lang="fr-FR" sz="2800" b="1" dirty="0">
              <a:solidFill>
                <a:srgbClr val="0070C0"/>
              </a:solidFill>
              <a:latin typeface="Calibri" pitchFamily="34" charset="0"/>
              <a:cs typeface="Calibri" pitchFamily="34" charset="0"/>
            </a:endParaRPr>
          </a:p>
          <a:p>
            <a:pPr marL="800100" lvl="1" indent="-342900"/>
            <a:r>
              <a:rPr lang="fr-FR" sz="2800" b="1" dirty="0">
                <a:solidFill>
                  <a:srgbClr val="0070C0"/>
                </a:solidFill>
                <a:latin typeface="Calibri" pitchFamily="34" charset="0"/>
                <a:cs typeface="Calibri" pitchFamily="34" charset="0"/>
              </a:rPr>
              <a:t>	</a:t>
            </a:r>
            <a:r>
              <a:rPr lang="fr-FR" sz="2800" b="1" dirty="0" smtClean="0">
                <a:solidFill>
                  <a:srgbClr val="0070C0"/>
                </a:solidFill>
                <a:latin typeface="Calibri" pitchFamily="34" charset="0"/>
                <a:cs typeface="Calibri" pitchFamily="34" charset="0"/>
              </a:rPr>
              <a:t>L’APRÈS-MINE-RÉHABILITATION</a:t>
            </a:r>
            <a:endParaRPr lang="fr-FR" sz="2800" b="1" dirty="0" smtClean="0">
              <a:solidFill>
                <a:srgbClr val="0070C0"/>
              </a:solidFill>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568D3711-B92D-4463-B51B-07B0822C2D2C}" type="slidenum">
              <a:rPr lang="fr-CA" smtClean="0"/>
              <a:pPr/>
              <a:t>17</a:t>
            </a:fld>
            <a:endParaRPr lang="fr-CA" smtClean="0"/>
          </a:p>
        </p:txBody>
      </p:sp>
      <p:sp>
        <p:nvSpPr>
          <p:cNvPr id="24580" name="Rectangle 2"/>
          <p:cNvSpPr>
            <a:spLocks noChangeArrowheads="1"/>
          </p:cNvSpPr>
          <p:nvPr/>
        </p:nvSpPr>
        <p:spPr bwMode="auto">
          <a:xfrm>
            <a:off x="179388" y="787400"/>
            <a:ext cx="8497887" cy="4955203"/>
          </a:xfrm>
          <a:prstGeom prst="rect">
            <a:avLst/>
          </a:prstGeom>
          <a:noFill/>
          <a:ln w="9525">
            <a:noFill/>
            <a:miter lim="800000"/>
            <a:headEnd/>
            <a:tailEnd/>
          </a:ln>
        </p:spPr>
        <p:txBody>
          <a:bodyPr>
            <a:spAutoFit/>
          </a:bodyPr>
          <a:lstStyle/>
          <a:p>
            <a:pPr marL="800100" lvl="1" indent="-342900" algn="ctr"/>
            <a:r>
              <a:rPr lang="fr-FR" sz="2800" dirty="0">
                <a:cs typeface="Times New Roman" pitchFamily="18" charset="0"/>
              </a:rPr>
              <a:t>						</a:t>
            </a:r>
          </a:p>
          <a:p>
            <a:pPr marL="800100" lvl="1" indent="-342900"/>
            <a:r>
              <a:rPr lang="fr-FR" sz="3200" b="1" dirty="0" smtClean="0">
                <a:solidFill>
                  <a:srgbClr val="0070C0"/>
                </a:solidFill>
                <a:latin typeface="Calibri" pitchFamily="34" charset="0"/>
                <a:cs typeface="Calibri" pitchFamily="34" charset="0"/>
              </a:rPr>
              <a:t>PRESSION </a:t>
            </a:r>
            <a:r>
              <a:rPr lang="fr-FR" sz="3200" b="1" dirty="0">
                <a:solidFill>
                  <a:srgbClr val="0070C0"/>
                </a:solidFill>
                <a:latin typeface="Calibri" pitchFamily="34" charset="0"/>
                <a:cs typeface="Calibri" pitchFamily="34" charset="0"/>
              </a:rPr>
              <a:t>SUR LA RESSOURCES EN EAU</a:t>
            </a:r>
          </a:p>
          <a:p>
            <a:pPr marL="800100" lvl="1" indent="-342900"/>
            <a:r>
              <a:rPr lang="fr-FR" sz="3200" b="1" dirty="0">
                <a:solidFill>
                  <a:srgbClr val="0070C0"/>
                </a:solidFill>
                <a:latin typeface="Calibri" pitchFamily="34" charset="0"/>
                <a:cs typeface="Calibri" pitchFamily="34" charset="0"/>
              </a:rPr>
              <a:t>PRESSION SUR LA DEMANDE EN ÉNERGIE</a:t>
            </a:r>
          </a:p>
          <a:p>
            <a:pPr marL="800100" lvl="1" indent="-342900"/>
            <a:r>
              <a:rPr lang="fr-FR" sz="3200" b="1" dirty="0">
                <a:solidFill>
                  <a:srgbClr val="0070C0"/>
                </a:solidFill>
                <a:latin typeface="Calibri" pitchFamily="34" charset="0"/>
                <a:cs typeface="Calibri" pitchFamily="34" charset="0"/>
              </a:rPr>
              <a:t>AFFECTATION DU TERRITOIRE ET COÛTS D'OPPORTUNITÉ			</a:t>
            </a:r>
          </a:p>
          <a:p>
            <a:pPr marL="800100" lvl="1" indent="-342900"/>
            <a:r>
              <a:rPr lang="fr-FR" sz="3200" b="1" dirty="0">
                <a:solidFill>
                  <a:srgbClr val="0070C0"/>
                </a:solidFill>
                <a:latin typeface="Calibri" pitchFamily="34" charset="0"/>
                <a:cs typeface="Calibri" pitchFamily="34" charset="0"/>
              </a:rPr>
              <a:t>PRESSION SUR LES SERVICES PUBLICS		RÉSEAU ROUTIER			</a:t>
            </a:r>
          </a:p>
          <a:p>
            <a:pPr marL="800100" lvl="1" indent="-342900"/>
            <a:r>
              <a:rPr lang="fr-FR" sz="3200" b="1" dirty="0">
                <a:solidFill>
                  <a:srgbClr val="0070C0"/>
                </a:solidFill>
                <a:latin typeface="Calibri" pitchFamily="34" charset="0"/>
                <a:cs typeface="Calibri" pitchFamily="34" charset="0"/>
              </a:rPr>
              <a:t>		RÉSEAU PORTUAIRE			</a:t>
            </a:r>
          </a:p>
          <a:p>
            <a:pPr marL="800100" lvl="1" indent="-342900"/>
            <a:r>
              <a:rPr lang="fr-FR" sz="3200" b="1" dirty="0">
                <a:solidFill>
                  <a:srgbClr val="0070C0"/>
                </a:solidFill>
                <a:latin typeface="Calibri" pitchFamily="34" charset="0"/>
                <a:cs typeface="Calibri" pitchFamily="34" charset="0"/>
              </a:rPr>
              <a:t>		RÉSEAU AÉROPORTUAIRE				</a:t>
            </a:r>
          </a:p>
          <a:p>
            <a:pPr marL="800100" lvl="1" indent="-342900"/>
            <a:r>
              <a:rPr lang="fr-FR" sz="3200" b="1" dirty="0">
                <a:solidFill>
                  <a:srgbClr val="0070C0"/>
                </a:solidFill>
                <a:latin typeface="Calibri" pitchFamily="34" charset="0"/>
                <a:cs typeface="Calibri" pitchFamily="34" charset="0"/>
              </a:rPr>
              <a:t>DÉSENCLAVEMENT	</a:t>
            </a:r>
            <a:r>
              <a:rPr lang="fr-FR" sz="2800" dirty="0">
                <a:solidFill>
                  <a:srgbClr val="0070C0"/>
                </a:solidFill>
                <a:latin typeface="Calibri" pitchFamily="34" charset="0"/>
                <a:cs typeface="Times New Roman" pitchFamily="18" charset="0"/>
              </a:rPr>
              <a:t>	</a:t>
            </a:r>
            <a:r>
              <a:rPr lang="fr-FR" sz="2800" dirty="0">
                <a:cs typeface="Times New Roman" pitchFamily="18" charset="0"/>
              </a:rPr>
              <a:t>		</a:t>
            </a:r>
          </a:p>
        </p:txBody>
      </p:sp>
      <p:sp>
        <p:nvSpPr>
          <p:cNvPr id="24581" name="Rectangle 109"/>
          <p:cNvSpPr>
            <a:spLocks noChangeArrowheads="1"/>
          </p:cNvSpPr>
          <p:nvPr/>
        </p:nvSpPr>
        <p:spPr bwMode="auto">
          <a:xfrm>
            <a:off x="250825" y="404813"/>
            <a:ext cx="8497888" cy="579437"/>
          </a:xfrm>
          <a:prstGeom prst="rect">
            <a:avLst/>
          </a:prstGeom>
          <a:noFill/>
          <a:ln w="9525">
            <a:noFill/>
            <a:miter lim="800000"/>
            <a:headEnd/>
            <a:tailEnd/>
          </a:ln>
        </p:spPr>
        <p:txBody>
          <a:bodyPr>
            <a:spAutoFit/>
          </a:bodyPr>
          <a:lstStyle/>
          <a:p>
            <a:pPr marL="800100" lvl="1" indent="-342900" algn="ctr"/>
            <a:r>
              <a:rPr lang="fr-FR" sz="3200" b="1" dirty="0" smtClean="0">
                <a:solidFill>
                  <a:schemeClr val="folHlink"/>
                </a:solidFill>
                <a:latin typeface="Calibri" pitchFamily="34" charset="0"/>
                <a:cs typeface="Calibri" pitchFamily="34" charset="0"/>
              </a:rPr>
              <a:t>AU NIVEAU STRATÉGIQUE</a:t>
            </a:r>
            <a:endParaRPr lang="fr-FR" sz="3200" b="1" dirty="0">
              <a:solidFill>
                <a:schemeClr val="folHlink"/>
              </a:solidFill>
              <a:latin typeface="Calibri" pitchFamily="34" charset="0"/>
              <a:cs typeface="Calibri" pitchFamily="34" charset="0"/>
            </a:endParaRPr>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921E38DE-B87E-4016-A99B-064C09637999}" type="slidenum">
              <a:rPr lang="fr-CA" smtClean="0"/>
              <a:pPr/>
              <a:t>18</a:t>
            </a:fld>
            <a:endParaRPr lang="fr-CA" smtClean="0"/>
          </a:p>
        </p:txBody>
      </p:sp>
      <p:sp>
        <p:nvSpPr>
          <p:cNvPr id="27652" name="Rectangle 2"/>
          <p:cNvSpPr>
            <a:spLocks noChangeArrowheads="1"/>
          </p:cNvSpPr>
          <p:nvPr/>
        </p:nvSpPr>
        <p:spPr bwMode="auto">
          <a:xfrm>
            <a:off x="395536" y="1484784"/>
            <a:ext cx="8497887" cy="4524315"/>
          </a:xfrm>
          <a:prstGeom prst="rect">
            <a:avLst/>
          </a:prstGeom>
          <a:noFill/>
          <a:ln w="9525">
            <a:noFill/>
            <a:miter lim="800000"/>
            <a:headEnd/>
            <a:tailEnd/>
          </a:ln>
        </p:spPr>
        <p:txBody>
          <a:bodyPr>
            <a:spAutoFit/>
          </a:bodyPr>
          <a:lstStyle/>
          <a:p>
            <a:pPr marL="342900" algn="ctr"/>
            <a:r>
              <a:rPr lang="fr-FR" sz="3200" b="1" dirty="0">
                <a:solidFill>
                  <a:srgbClr val="0070C0"/>
                </a:solidFill>
                <a:latin typeface="Calibri" pitchFamily="34" charset="0"/>
                <a:cs typeface="Calibri" pitchFamily="34" charset="0"/>
              </a:rPr>
              <a:t>			</a:t>
            </a:r>
          </a:p>
          <a:p>
            <a:pPr marL="800100" lvl="1" indent="-342900"/>
            <a:r>
              <a:rPr lang="fr-FR" sz="3200" b="1" dirty="0">
                <a:solidFill>
                  <a:srgbClr val="0070C0"/>
                </a:solidFill>
                <a:latin typeface="Calibri" pitchFamily="34" charset="0"/>
                <a:cs typeface="Calibri" pitchFamily="34" charset="0"/>
              </a:rPr>
              <a:t>	</a:t>
            </a:r>
            <a:r>
              <a:rPr lang="fr-FR" sz="3200" b="1" dirty="0" smtClean="0">
                <a:solidFill>
                  <a:srgbClr val="0070C0"/>
                </a:solidFill>
                <a:latin typeface="Calibri" pitchFamily="34" charset="0"/>
                <a:cs typeface="Calibri" pitchFamily="34" charset="0"/>
              </a:rPr>
              <a:t>SANTÉ ET SÉCURITÉ; droits de l’homme</a:t>
            </a:r>
          </a:p>
          <a:p>
            <a:pPr marL="800100" lvl="1" indent="-342900"/>
            <a:r>
              <a:rPr lang="fr-FR" sz="3200" b="1" dirty="0" smtClean="0">
                <a:solidFill>
                  <a:srgbClr val="0070C0"/>
                </a:solidFill>
                <a:latin typeface="Calibri" pitchFamily="34" charset="0"/>
                <a:cs typeface="Calibri" pitchFamily="34" charset="0"/>
              </a:rPr>
              <a:t>	COHÉSION SOCIALE</a:t>
            </a:r>
          </a:p>
          <a:p>
            <a:pPr marL="800100" lvl="1" indent="-342900"/>
            <a:r>
              <a:rPr lang="fr-FR" sz="3200" b="1" dirty="0" smtClean="0">
                <a:solidFill>
                  <a:srgbClr val="0070C0"/>
                </a:solidFill>
                <a:latin typeface="Calibri" pitchFamily="34" charset="0"/>
                <a:cs typeface="Calibri" pitchFamily="34" charset="0"/>
              </a:rPr>
              <a:t>	ACCÈS AUX RESSOURCES</a:t>
            </a:r>
            <a:endParaRPr lang="fr-FR" sz="3200" b="1" dirty="0">
              <a:solidFill>
                <a:srgbClr val="0070C0"/>
              </a:solidFill>
              <a:latin typeface="Calibri" pitchFamily="34" charset="0"/>
              <a:cs typeface="Calibri" pitchFamily="34" charset="0"/>
            </a:endParaRPr>
          </a:p>
          <a:p>
            <a:pPr marL="800100" lvl="1" indent="-342900"/>
            <a:r>
              <a:rPr lang="fr-FR" sz="3200" b="1" dirty="0">
                <a:solidFill>
                  <a:srgbClr val="0070C0"/>
                </a:solidFill>
                <a:latin typeface="Calibri" pitchFamily="34" charset="0"/>
                <a:cs typeface="Calibri" pitchFamily="34" charset="0"/>
              </a:rPr>
              <a:t>	</a:t>
            </a:r>
            <a:r>
              <a:rPr lang="fr-FR" sz="3200" b="1" dirty="0" smtClean="0">
                <a:solidFill>
                  <a:srgbClr val="0070C0"/>
                </a:solidFill>
                <a:latin typeface="Calibri" pitchFamily="34" charset="0"/>
                <a:cs typeface="Calibri" pitchFamily="34" charset="0"/>
              </a:rPr>
              <a:t>IMPACTS ÉCONOMIQUES LOCAUX ET RÉGIONAUX: inflation locale, emplois, sous-contractants</a:t>
            </a:r>
          </a:p>
          <a:p>
            <a:pPr marL="800100" lvl="1" indent="-342900"/>
            <a:r>
              <a:rPr lang="fr-FR" sz="3200" b="1" dirty="0" smtClean="0">
                <a:solidFill>
                  <a:srgbClr val="0070C0"/>
                </a:solidFill>
                <a:latin typeface="Calibri" pitchFamily="34" charset="0"/>
                <a:cs typeface="Calibri" pitchFamily="34" charset="0"/>
              </a:rPr>
              <a:t>	DISPOSITION FINALE DES INFRASTRUCTURES ANCILLAIRES</a:t>
            </a:r>
            <a:r>
              <a:rPr lang="fr-FR" sz="3200" b="1" dirty="0">
                <a:solidFill>
                  <a:srgbClr val="0070C0"/>
                </a:solidFill>
                <a:latin typeface="Calibri" pitchFamily="34" charset="0"/>
                <a:cs typeface="Calibri" pitchFamily="34" charset="0"/>
              </a:rPr>
              <a:t>	</a:t>
            </a:r>
            <a:r>
              <a:rPr lang="fr-FR" sz="2800" dirty="0">
                <a:cs typeface="Times New Roman" pitchFamily="18" charset="0"/>
              </a:rPr>
              <a:t>		</a:t>
            </a:r>
          </a:p>
        </p:txBody>
      </p:sp>
      <p:sp>
        <p:nvSpPr>
          <p:cNvPr id="6" name="Rectangle 109"/>
          <p:cNvSpPr>
            <a:spLocks noChangeArrowheads="1"/>
          </p:cNvSpPr>
          <p:nvPr/>
        </p:nvSpPr>
        <p:spPr bwMode="auto">
          <a:xfrm>
            <a:off x="250825" y="404813"/>
            <a:ext cx="8497888" cy="579437"/>
          </a:xfrm>
          <a:prstGeom prst="rect">
            <a:avLst/>
          </a:prstGeom>
          <a:noFill/>
          <a:ln w="9525">
            <a:noFill/>
            <a:miter lim="800000"/>
            <a:headEnd/>
            <a:tailEnd/>
          </a:ln>
        </p:spPr>
        <p:txBody>
          <a:bodyPr>
            <a:spAutoFit/>
          </a:bodyPr>
          <a:lstStyle/>
          <a:p>
            <a:pPr marL="800100" lvl="1" indent="-342900" algn="ctr"/>
            <a:r>
              <a:rPr lang="fr-FR" sz="3200" b="1" dirty="0" smtClean="0">
                <a:solidFill>
                  <a:schemeClr val="folHlink"/>
                </a:solidFill>
                <a:latin typeface="Calibri" pitchFamily="34" charset="0"/>
                <a:cs typeface="Calibri" pitchFamily="34" charset="0"/>
              </a:rPr>
              <a:t>LE VOLET SOCIAL DES EIES</a:t>
            </a:r>
            <a:endParaRPr lang="fr-FR" sz="3200" b="1" dirty="0">
              <a:solidFill>
                <a:schemeClr val="folHlink"/>
              </a:solidFill>
              <a:latin typeface="Calibri" pitchFamily="34" charset="0"/>
              <a:cs typeface="Calibri" pitchFamily="34" charset="0"/>
            </a:endParaRPr>
          </a:p>
        </p:txBody>
      </p:sp>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23528" y="4149080"/>
            <a:ext cx="8568952" cy="22322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4" name="Rectangle 3"/>
          <p:cNvSpPr/>
          <p:nvPr/>
        </p:nvSpPr>
        <p:spPr>
          <a:xfrm>
            <a:off x="2339752" y="765175"/>
            <a:ext cx="4752528" cy="359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5" name="Rectangle 4"/>
          <p:cNvSpPr/>
          <p:nvPr/>
        </p:nvSpPr>
        <p:spPr>
          <a:xfrm>
            <a:off x="1835696" y="1268760"/>
            <a:ext cx="583326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dirty="0"/>
          </a:p>
        </p:txBody>
      </p:sp>
      <p:sp>
        <p:nvSpPr>
          <p:cNvPr id="6" name="Rectangle 5"/>
          <p:cNvSpPr/>
          <p:nvPr/>
        </p:nvSpPr>
        <p:spPr>
          <a:xfrm>
            <a:off x="2339752" y="3573016"/>
            <a:ext cx="6408712"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1547664" y="4869160"/>
            <a:ext cx="7272338"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3" name="Rectangle 12"/>
          <p:cNvSpPr/>
          <p:nvPr/>
        </p:nvSpPr>
        <p:spPr>
          <a:xfrm>
            <a:off x="3131840" y="3717032"/>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VOLET SOCIAL ET SOCIÉTAL</a:t>
            </a:r>
            <a:endParaRPr lang="fr-CA" b="1" dirty="0">
              <a:solidFill>
                <a:srgbClr val="7030A0"/>
              </a:solidFill>
            </a:endParaRPr>
          </a:p>
        </p:txBody>
      </p:sp>
      <p:sp>
        <p:nvSpPr>
          <p:cNvPr id="14" name="Rectangle 13"/>
          <p:cNvSpPr/>
          <p:nvPr/>
        </p:nvSpPr>
        <p:spPr>
          <a:xfrm>
            <a:off x="3059832" y="5013176"/>
            <a:ext cx="4824412" cy="863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VOLET « ENVIRONNEMENTAL »</a:t>
            </a:r>
            <a:endParaRPr lang="fr-CA" b="1" dirty="0">
              <a:solidFill>
                <a:srgbClr val="7030A0"/>
              </a:solidFill>
            </a:endParaRPr>
          </a:p>
        </p:txBody>
      </p:sp>
      <p:sp>
        <p:nvSpPr>
          <p:cNvPr id="9" name="Espace réservé du numéro de diapositive 8"/>
          <p:cNvSpPr>
            <a:spLocks noGrp="1"/>
          </p:cNvSpPr>
          <p:nvPr>
            <p:ph type="sldNum" sz="quarter" idx="12"/>
          </p:nvPr>
        </p:nvSpPr>
        <p:spPr/>
        <p:txBody>
          <a:bodyPr/>
          <a:lstStyle/>
          <a:p>
            <a:pPr>
              <a:defRPr/>
            </a:pPr>
            <a:fld id="{72D43A32-A3D2-453D-9689-E0FBBC9C623F}" type="slidenum">
              <a:rPr lang="fr-CA" smtClean="0"/>
              <a:pPr>
                <a:defRPr/>
              </a:pPr>
              <a:t>19</a:t>
            </a:fld>
            <a:endParaRPr lang="fr-CA"/>
          </a:p>
        </p:txBody>
      </p:sp>
      <p:sp>
        <p:nvSpPr>
          <p:cNvPr id="11" name="ZoneTexte 10"/>
          <p:cNvSpPr txBox="1"/>
          <p:nvPr/>
        </p:nvSpPr>
        <p:spPr>
          <a:xfrm>
            <a:off x="1259632" y="2060849"/>
            <a:ext cx="7153369" cy="954107"/>
          </a:xfrm>
          <a:prstGeom prst="rect">
            <a:avLst/>
          </a:prstGeom>
          <a:noFill/>
        </p:spPr>
        <p:txBody>
          <a:bodyPr wrap="square" rtlCol="0">
            <a:spAutoFit/>
          </a:bodyPr>
          <a:lstStyle/>
          <a:p>
            <a:pPr algn="ctr"/>
            <a:r>
              <a:rPr lang="fr-CA" sz="2800" b="1" dirty="0" smtClean="0">
                <a:latin typeface="Calibri" pitchFamily="34" charset="0"/>
              </a:rPr>
              <a:t>ÉVALUATION ENVIRONNEMENTALE ET SOCIALE</a:t>
            </a:r>
          </a:p>
          <a:p>
            <a:pPr algn="ctr"/>
            <a:r>
              <a:rPr lang="fr-CA" sz="2800" b="1" dirty="0" smtClean="0">
                <a:latin typeface="Calibri" pitchFamily="34" charset="0"/>
              </a:rPr>
              <a:t>RÉGLEMENTAIRE  ET CONSULTATION PUBLIQUE</a:t>
            </a:r>
            <a:endParaRPr lang="fr-CA" sz="2800" b="1" dirty="0">
              <a:latin typeface="Calibri" pitchFamily="34" charset="0"/>
            </a:endParaRPr>
          </a:p>
        </p:txBody>
      </p:sp>
      <p:cxnSp>
        <p:nvCxnSpPr>
          <p:cNvPr id="15" name="Connecteur droit avec flèche 14"/>
          <p:cNvCxnSpPr/>
          <p:nvPr/>
        </p:nvCxnSpPr>
        <p:spPr>
          <a:xfrm flipH="1">
            <a:off x="1115616" y="2636912"/>
            <a:ext cx="1008112" cy="15121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mph" presetSubtype="2" fill="hold" nodeType="clickEffect">
                                  <p:stCondLst>
                                    <p:cond delay="0"/>
                                  </p:stCondLst>
                                  <p:childTnLst>
                                    <p:animClr clrSpc="rgb" dir="cw">
                                      <p:cBhvr>
                                        <p:cTn id="42" dur="2000" fill="hold"/>
                                        <p:tgtEl>
                                          <p:spTgt spid="14"/>
                                        </p:tgtEl>
                                        <p:attrNameLst>
                                          <p:attrName>fillcolor</p:attrName>
                                        </p:attrNameLst>
                                      </p:cBhvr>
                                      <p:to>
                                        <a:schemeClr val="accent2"/>
                                      </p:to>
                                    </p:animClr>
                                    <p:set>
                                      <p:cBhvr>
                                        <p:cTn id="43" dur="2000" fill="hold"/>
                                        <p:tgtEl>
                                          <p:spTgt spid="14"/>
                                        </p:tgtEl>
                                        <p:attrNameLst>
                                          <p:attrName>fill.type</p:attrName>
                                        </p:attrNameLst>
                                      </p:cBhvr>
                                      <p:to>
                                        <p:strVal val="solid"/>
                                      </p:to>
                                    </p:set>
                                    <p:set>
                                      <p:cBhvr>
                                        <p:cTn id="44" dur="2000" fill="hold"/>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290" name="Rectangle 2"/>
          <p:cNvSpPr>
            <a:spLocks noGrp="1" noChangeArrowheads="1"/>
          </p:cNvSpPr>
          <p:nvPr>
            <p:ph type="title"/>
          </p:nvPr>
        </p:nvSpPr>
        <p:spPr>
          <a:xfrm>
            <a:off x="457200" y="590550"/>
            <a:ext cx="8229600" cy="511175"/>
          </a:xfrm>
        </p:spPr>
        <p:txBody>
          <a:bodyPr>
            <a:normAutofit fontScale="90000"/>
          </a:bodyPr>
          <a:lstStyle/>
          <a:p>
            <a:pPr eaLnBrk="1" fontAlgn="auto" hangingPunct="1">
              <a:spcAft>
                <a:spcPts val="0"/>
              </a:spcAft>
              <a:defRPr/>
            </a:pPr>
            <a:r>
              <a:rPr lang="en-US" sz="3600"/>
              <a:t>  </a:t>
            </a:r>
            <a:endParaRPr lang="en-US" sz="4800"/>
          </a:p>
        </p:txBody>
      </p:sp>
      <p:sp>
        <p:nvSpPr>
          <p:cNvPr id="9219" name="Espace réservé du pied de page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fr-CA" smtClean="0"/>
              <a:t>©Michel A. Bouchard 2013</a:t>
            </a:r>
          </a:p>
        </p:txBody>
      </p:sp>
      <p:sp>
        <p:nvSpPr>
          <p:cNvPr id="9220" name="Espace réservé du numéro de diapositive 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82EAF2AA-34AD-4626-A8FE-3406DE436CBB}" type="slidenum">
              <a:rPr lang="fr-CA" smtClean="0"/>
              <a:pPr/>
              <a:t>2</a:t>
            </a:fld>
            <a:endParaRPr lang="fr-CA" smtClean="0"/>
          </a:p>
        </p:txBody>
      </p:sp>
      <p:sp>
        <p:nvSpPr>
          <p:cNvPr id="1036291" name="Rectangle 3"/>
          <p:cNvSpPr>
            <a:spLocks noGrp="1" noChangeArrowheads="1"/>
          </p:cNvSpPr>
          <p:nvPr>
            <p:ph sz="quarter" idx="1"/>
          </p:nvPr>
        </p:nvSpPr>
        <p:spPr>
          <a:xfrm>
            <a:off x="251520" y="2780928"/>
            <a:ext cx="8542660" cy="1728193"/>
          </a:xfrm>
        </p:spPr>
        <p:txBody>
          <a:bodyPr>
            <a:normAutofit/>
          </a:bodyPr>
          <a:lstStyle/>
          <a:p>
            <a:pPr marL="274320" indent="-274320" algn="ctr" eaLnBrk="1" fontAlgn="auto" hangingPunct="1">
              <a:spcAft>
                <a:spcPts val="0"/>
              </a:spcAft>
              <a:buFont typeface="Wingdings 3"/>
              <a:buNone/>
              <a:defRPr/>
            </a:pPr>
            <a:r>
              <a:rPr lang="fr-CA" sz="4000" dirty="0" smtClean="0"/>
              <a:t> </a:t>
            </a:r>
            <a:r>
              <a:rPr lang="fr-CA" sz="4000" b="1" dirty="0" smtClean="0"/>
              <a:t>L’acceptabilité des projets miniers</a:t>
            </a:r>
          </a:p>
          <a:p>
            <a:pPr marL="274320" indent="-274320" algn="ctr" eaLnBrk="1" fontAlgn="auto" hangingPunct="1">
              <a:spcAft>
                <a:spcPts val="0"/>
              </a:spcAft>
              <a:buFont typeface="Wingdings 3"/>
              <a:buNone/>
              <a:defRPr/>
            </a:pPr>
            <a:r>
              <a:rPr lang="en-US" sz="2400" b="1" dirty="0" smtClean="0"/>
              <a:t>Michel </a:t>
            </a:r>
            <a:r>
              <a:rPr lang="en-US" sz="2400" b="1" dirty="0"/>
              <a:t>A. </a:t>
            </a:r>
            <a:r>
              <a:rPr lang="en-US" sz="2400" b="1" dirty="0" smtClean="0"/>
              <a:t>Bouchard, PhD</a:t>
            </a:r>
            <a:endParaRPr lang="en-US" sz="2400" b="1" dirty="0"/>
          </a:p>
        </p:txBody>
      </p:sp>
      <p:pic>
        <p:nvPicPr>
          <p:cNvPr id="9222" name="Picture 7" descr="L_Coul"/>
          <p:cNvPicPr>
            <a:picLocks noChangeAspect="1" noChangeArrowheads="1"/>
          </p:cNvPicPr>
          <p:nvPr/>
        </p:nvPicPr>
        <p:blipFill>
          <a:blip r:embed="rId3" cstate="print"/>
          <a:srcRect/>
          <a:stretch>
            <a:fillRect/>
          </a:stretch>
        </p:blipFill>
        <p:spPr bwMode="auto">
          <a:xfrm>
            <a:off x="1042988" y="5445125"/>
            <a:ext cx="1547812" cy="714375"/>
          </a:xfrm>
          <a:prstGeom prst="rect">
            <a:avLst/>
          </a:prstGeom>
          <a:noFill/>
          <a:ln w="9525">
            <a:noFill/>
            <a:miter lim="800000"/>
            <a:headEnd/>
            <a:tailEnd/>
          </a:ln>
        </p:spPr>
      </p:pic>
      <p:pic>
        <p:nvPicPr>
          <p:cNvPr id="9223" name="Picture 8"/>
          <p:cNvPicPr>
            <a:picLocks noChangeAspect="1" noChangeArrowheads="1"/>
          </p:cNvPicPr>
          <p:nvPr/>
        </p:nvPicPr>
        <p:blipFill>
          <a:blip r:embed="rId4" cstate="print"/>
          <a:srcRect/>
          <a:stretch>
            <a:fillRect/>
          </a:stretch>
        </p:blipFill>
        <p:spPr bwMode="auto">
          <a:xfrm>
            <a:off x="3635375" y="5445125"/>
            <a:ext cx="2374900" cy="630238"/>
          </a:xfrm>
          <a:prstGeom prst="rect">
            <a:avLst/>
          </a:prstGeom>
          <a:noFill/>
          <a:ln w="9525">
            <a:noFill/>
            <a:miter lim="800000"/>
            <a:headEnd/>
            <a:tailEnd/>
          </a:ln>
        </p:spPr>
      </p:pic>
      <p:pic>
        <p:nvPicPr>
          <p:cNvPr id="9224" name="Picture 11" descr="Université de Montréal"/>
          <p:cNvPicPr>
            <a:picLocks noChangeAspect="1" noChangeArrowheads="1"/>
          </p:cNvPicPr>
          <p:nvPr/>
        </p:nvPicPr>
        <p:blipFill>
          <a:blip r:embed="rId5" cstate="print"/>
          <a:srcRect/>
          <a:stretch>
            <a:fillRect/>
          </a:stretch>
        </p:blipFill>
        <p:spPr bwMode="auto">
          <a:xfrm>
            <a:off x="7235825" y="5516563"/>
            <a:ext cx="1066800" cy="552450"/>
          </a:xfrm>
          <a:prstGeom prst="rect">
            <a:avLst/>
          </a:prstGeom>
          <a:noFill/>
          <a:ln w="9525">
            <a:noFill/>
            <a:miter lim="800000"/>
            <a:headEnd/>
            <a:tailEnd/>
          </a:ln>
        </p:spPr>
      </p:pic>
      <p:sp>
        <p:nvSpPr>
          <p:cNvPr id="9" name="Rectangle 8"/>
          <p:cNvSpPr/>
          <p:nvPr/>
        </p:nvSpPr>
        <p:spPr>
          <a:xfrm>
            <a:off x="2051720" y="1556792"/>
            <a:ext cx="4572000" cy="923330"/>
          </a:xfrm>
          <a:prstGeom prst="rect">
            <a:avLst/>
          </a:prstGeom>
        </p:spPr>
        <p:txBody>
          <a:bodyPr>
            <a:spAutoFit/>
          </a:bodyPr>
          <a:lstStyle/>
          <a:p>
            <a:r>
              <a:rPr lang="fr-CA" b="1" dirty="0" smtClean="0"/>
              <a:t>Les ressources minérales de demain : l’acceptabilité sociale</a:t>
            </a:r>
          </a:p>
          <a:p>
            <a:r>
              <a:rPr lang="fr-CA" b="1" dirty="0" smtClean="0"/>
              <a:t>10 mai 2013</a:t>
            </a:r>
            <a:endParaRPr lang="fr-CA" dirty="0"/>
          </a:p>
        </p:txBody>
      </p:sp>
      <p:pic>
        <p:nvPicPr>
          <p:cNvPr id="53249" name="Picture 1" descr="C:\Users\Michel A. Bouchard\Desktop\960-ACFAS 2013\images\acfas_kiwad_ii_logo.png"/>
          <p:cNvPicPr>
            <a:picLocks noChangeAspect="1" noChangeArrowheads="1"/>
          </p:cNvPicPr>
          <p:nvPr/>
        </p:nvPicPr>
        <p:blipFill>
          <a:blip r:embed="rId6" cstate="print"/>
          <a:srcRect/>
          <a:stretch>
            <a:fillRect/>
          </a:stretch>
        </p:blipFill>
        <p:spPr bwMode="auto">
          <a:xfrm>
            <a:off x="395536" y="188640"/>
            <a:ext cx="3621087" cy="9525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5737" y="765175"/>
            <a:ext cx="4464496" cy="1008063"/>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5" name="Rectangle 4"/>
          <p:cNvSpPr/>
          <p:nvPr/>
        </p:nvSpPr>
        <p:spPr>
          <a:xfrm>
            <a:off x="1763689" y="1989138"/>
            <a:ext cx="5472608" cy="1008062"/>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dirty="0"/>
          </a:p>
        </p:txBody>
      </p:sp>
      <p:sp>
        <p:nvSpPr>
          <p:cNvPr id="6" name="Rectangle 5"/>
          <p:cNvSpPr/>
          <p:nvPr/>
        </p:nvSpPr>
        <p:spPr>
          <a:xfrm>
            <a:off x="1403648" y="3213100"/>
            <a:ext cx="6336704" cy="115252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971550" y="4581525"/>
            <a:ext cx="7272338" cy="12954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3" name="Rectangle 12"/>
          <p:cNvSpPr/>
          <p:nvPr/>
        </p:nvSpPr>
        <p:spPr>
          <a:xfrm>
            <a:off x="2195513" y="2708920"/>
            <a:ext cx="4824412" cy="15122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COMPENSATIONS</a:t>
            </a:r>
          </a:p>
          <a:p>
            <a:pPr algn="ctr">
              <a:defRPr/>
            </a:pPr>
            <a:r>
              <a:rPr lang="fr-CA" b="1" dirty="0" smtClean="0">
                <a:solidFill>
                  <a:srgbClr val="7030A0"/>
                </a:solidFill>
              </a:rPr>
              <a:t>PDA/IBA **</a:t>
            </a:r>
          </a:p>
          <a:p>
            <a:pPr algn="ctr">
              <a:defRPr/>
            </a:pPr>
            <a:r>
              <a:rPr lang="fr-CA" b="1" dirty="0" smtClean="0">
                <a:solidFill>
                  <a:srgbClr val="7030A0"/>
                </a:solidFill>
              </a:rPr>
              <a:t>ENTREPRENARIAT ET EMPLOI LOCAUX</a:t>
            </a:r>
          </a:p>
          <a:p>
            <a:pPr algn="ctr">
              <a:defRPr/>
            </a:pPr>
            <a:r>
              <a:rPr lang="fr-CA" b="1" dirty="0" smtClean="0">
                <a:solidFill>
                  <a:srgbClr val="7030A0"/>
                </a:solidFill>
              </a:rPr>
              <a:t>DÉVELOPPEMENT </a:t>
            </a:r>
            <a:r>
              <a:rPr lang="fr-CA" b="1" dirty="0">
                <a:solidFill>
                  <a:srgbClr val="7030A0"/>
                </a:solidFill>
              </a:rPr>
              <a:t>RÉGIONAL</a:t>
            </a:r>
          </a:p>
        </p:txBody>
      </p:sp>
      <p:sp>
        <p:nvSpPr>
          <p:cNvPr id="14" name="Rectangle 13"/>
          <p:cNvSpPr/>
          <p:nvPr/>
        </p:nvSpPr>
        <p:spPr>
          <a:xfrm>
            <a:off x="2195736" y="4725144"/>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MITIGATION/ENGINEERING</a:t>
            </a:r>
          </a:p>
        </p:txBody>
      </p:sp>
      <p:sp>
        <p:nvSpPr>
          <p:cNvPr id="8" name="Espace réservé du numéro de diapositive 7"/>
          <p:cNvSpPr>
            <a:spLocks noGrp="1"/>
          </p:cNvSpPr>
          <p:nvPr>
            <p:ph type="sldNum" sz="quarter" idx="12"/>
          </p:nvPr>
        </p:nvSpPr>
        <p:spPr/>
        <p:txBody>
          <a:bodyPr/>
          <a:lstStyle/>
          <a:p>
            <a:pPr>
              <a:defRPr/>
            </a:pPr>
            <a:fld id="{72D43A32-A3D2-453D-9689-E0FBBC9C623F}" type="slidenum">
              <a:rPr lang="fr-CA" smtClean="0"/>
              <a:pPr>
                <a:defRPr/>
              </a:pPr>
              <a:t>20</a:t>
            </a:fld>
            <a:endParaRPr lang="fr-CA"/>
          </a:p>
        </p:txBody>
      </p:sp>
      <p:sp>
        <p:nvSpPr>
          <p:cNvPr id="11" name="ZoneTexte 10"/>
          <p:cNvSpPr txBox="1"/>
          <p:nvPr/>
        </p:nvSpPr>
        <p:spPr>
          <a:xfrm>
            <a:off x="251520" y="5877272"/>
            <a:ext cx="3614131" cy="338554"/>
          </a:xfrm>
          <a:prstGeom prst="rect">
            <a:avLst/>
          </a:prstGeom>
          <a:noFill/>
        </p:spPr>
        <p:txBody>
          <a:bodyPr wrap="none" rtlCol="0">
            <a:spAutoFit/>
          </a:bodyPr>
          <a:lstStyle/>
          <a:p>
            <a:r>
              <a:rPr lang="fr-CA" sz="1600" dirty="0" smtClean="0">
                <a:latin typeface="Calibri" pitchFamily="34" charset="0"/>
              </a:rPr>
              <a:t>**PDA: PRE-DEVELOPMENT AGREEMENT</a:t>
            </a:r>
            <a:endParaRPr lang="fr-CA" sz="1600" dirty="0">
              <a:latin typeface="Calibri" pitchFamily="34" charset="0"/>
            </a:endParaRPr>
          </a:p>
        </p:txBody>
      </p:sp>
      <p:sp>
        <p:nvSpPr>
          <p:cNvPr id="12" name="ZoneTexte 11"/>
          <p:cNvSpPr txBox="1"/>
          <p:nvPr/>
        </p:nvSpPr>
        <p:spPr>
          <a:xfrm>
            <a:off x="539552" y="6165304"/>
            <a:ext cx="3079882" cy="338554"/>
          </a:xfrm>
          <a:prstGeom prst="rect">
            <a:avLst/>
          </a:prstGeom>
          <a:noFill/>
        </p:spPr>
        <p:txBody>
          <a:bodyPr wrap="none" rtlCol="0">
            <a:spAutoFit/>
          </a:bodyPr>
          <a:lstStyle/>
          <a:p>
            <a:r>
              <a:rPr lang="fr-CA" sz="1600" dirty="0" smtClean="0">
                <a:latin typeface="Calibri" pitchFamily="34" charset="0"/>
              </a:rPr>
              <a:t>IBA: IMPACT-BENEFIT AGREEMENT</a:t>
            </a:r>
            <a:endParaRPr lang="fr-CA" sz="1600" dirty="0">
              <a:latin typeface="Calibri" pitchFamily="34" charset="0"/>
            </a:endParaRPr>
          </a:p>
        </p:txBody>
      </p:sp>
      <p:sp>
        <p:nvSpPr>
          <p:cNvPr id="15" name="ZoneTexte 14"/>
          <p:cNvSpPr txBox="1"/>
          <p:nvPr/>
        </p:nvSpPr>
        <p:spPr>
          <a:xfrm>
            <a:off x="1691680" y="188640"/>
            <a:ext cx="6255559" cy="830997"/>
          </a:xfrm>
          <a:prstGeom prst="rect">
            <a:avLst/>
          </a:prstGeom>
          <a:solidFill>
            <a:schemeClr val="bg1">
              <a:lumMod val="65000"/>
            </a:schemeClr>
          </a:solidFill>
        </p:spPr>
        <p:txBody>
          <a:bodyPr wrap="none" rtlCol="0">
            <a:spAutoFit/>
          </a:bodyPr>
          <a:lstStyle/>
          <a:p>
            <a:r>
              <a:rPr lang="fr-CA" sz="2400" b="1" dirty="0" smtClean="0">
                <a:solidFill>
                  <a:schemeClr val="bg1"/>
                </a:solidFill>
                <a:latin typeface="Calibri" pitchFamily="34" charset="0"/>
              </a:rPr>
              <a:t>PRINCIPAUX OUTILS DE GESTION DES ENJEUX</a:t>
            </a:r>
          </a:p>
          <a:p>
            <a:r>
              <a:rPr lang="fr-CA" sz="2400" b="1" dirty="0" smtClean="0">
                <a:solidFill>
                  <a:schemeClr val="bg1"/>
                </a:solidFill>
                <a:latin typeface="Calibri" pitchFamily="34" charset="0"/>
              </a:rPr>
              <a:t>IDENTIFIÉES AUX DEUX PREMIÈRES « STRATES »</a:t>
            </a:r>
            <a:endParaRPr lang="fr-CA" sz="2400" b="1" dirty="0">
              <a:solidFill>
                <a:schemeClr val="bg1"/>
              </a:solidFill>
              <a:latin typeface="Calibri" pitchFamily="34" charset="0"/>
            </a:endParaRPr>
          </a:p>
        </p:txBody>
      </p:sp>
      <p:sp>
        <p:nvSpPr>
          <p:cNvPr id="18" name="Flèche courbée vers la droite 17"/>
          <p:cNvSpPr/>
          <p:nvPr/>
        </p:nvSpPr>
        <p:spPr>
          <a:xfrm>
            <a:off x="251520" y="548680"/>
            <a:ext cx="1296144" cy="41044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chemeClr val="tx1"/>
              </a:solidFill>
            </a:endParaRPr>
          </a:p>
        </p:txBody>
      </p:sp>
      <p:sp>
        <p:nvSpPr>
          <p:cNvPr id="1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21</a:t>
            </a:fld>
            <a:endParaRPr lang="fr-CA" smtClean="0"/>
          </a:p>
        </p:txBody>
      </p:sp>
      <p:sp>
        <p:nvSpPr>
          <p:cNvPr id="10244" name="Rectangle 2"/>
          <p:cNvSpPr>
            <a:spLocks noChangeArrowheads="1"/>
          </p:cNvSpPr>
          <p:nvPr/>
        </p:nvSpPr>
        <p:spPr bwMode="auto">
          <a:xfrm>
            <a:off x="250825" y="188913"/>
            <a:ext cx="8497888" cy="2246769"/>
          </a:xfrm>
          <a:prstGeom prst="rect">
            <a:avLst/>
          </a:prstGeom>
          <a:noFill/>
          <a:ln w="9525">
            <a:noFill/>
            <a:miter lim="800000"/>
            <a:headEnd/>
            <a:tailEnd/>
          </a:ln>
        </p:spPr>
        <p:txBody>
          <a:bodyPr wrap="square">
            <a:spAutoFit/>
          </a:bodyPr>
          <a:lstStyle/>
          <a:p>
            <a:pPr marL="342900" indent="-342900" algn="just"/>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p:txBody>
      </p:sp>
      <p:sp>
        <p:nvSpPr>
          <p:cNvPr id="5" name="Rectangle 4"/>
          <p:cNvSpPr/>
          <p:nvPr/>
        </p:nvSpPr>
        <p:spPr>
          <a:xfrm>
            <a:off x="1331640"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400" dirty="0" smtClean="0"/>
              <a:t>ACCEPTABILITÉ </a:t>
            </a:r>
          </a:p>
          <a:p>
            <a:pPr algn="ctr"/>
            <a:r>
              <a:rPr lang="fr-CA" sz="2400" dirty="0" smtClean="0"/>
              <a:t>RÉGLEMENTAIRE</a:t>
            </a:r>
            <a:endParaRPr lang="fr-CA" sz="2400" dirty="0"/>
          </a:p>
        </p:txBody>
      </p:sp>
      <p:sp>
        <p:nvSpPr>
          <p:cNvPr id="6" name="Rectangle 5"/>
          <p:cNvSpPr/>
          <p:nvPr/>
        </p:nvSpPr>
        <p:spPr>
          <a:xfrm>
            <a:off x="4716016"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CA" sz="2400" dirty="0" smtClean="0">
                <a:solidFill>
                  <a:prstClr val="white"/>
                </a:solidFill>
              </a:rPr>
              <a:t>ACCEPTABILITÉ </a:t>
            </a:r>
          </a:p>
          <a:p>
            <a:pPr lvl="0" algn="ctr"/>
            <a:r>
              <a:rPr lang="fr-CA" sz="2400" dirty="0" smtClean="0">
                <a:solidFill>
                  <a:prstClr val="white"/>
                </a:solidFill>
              </a:rPr>
              <a:t>SOCIÉTALE</a:t>
            </a:r>
            <a:endParaRPr lang="fr-CA" sz="2400" dirty="0">
              <a:solidFill>
                <a:prstClr val="white"/>
              </a:solidFill>
            </a:endParaRPr>
          </a:p>
        </p:txBody>
      </p:sp>
      <p:sp>
        <p:nvSpPr>
          <p:cNvPr id="7" name="ZoneTexte 6"/>
          <p:cNvSpPr txBox="1"/>
          <p:nvPr/>
        </p:nvSpPr>
        <p:spPr>
          <a:xfrm>
            <a:off x="1763688" y="1700808"/>
            <a:ext cx="1978298" cy="369332"/>
          </a:xfrm>
          <a:prstGeom prst="rect">
            <a:avLst/>
          </a:prstGeom>
          <a:noFill/>
        </p:spPr>
        <p:txBody>
          <a:bodyPr wrap="none" rtlCol="0">
            <a:spAutoFit/>
          </a:bodyPr>
          <a:lstStyle/>
          <a:p>
            <a:r>
              <a:rPr lang="fr-CA" dirty="0" smtClean="0">
                <a:solidFill>
                  <a:schemeClr val="bg1"/>
                </a:solidFill>
              </a:rPr>
              <a:t>AUTORISATION</a:t>
            </a:r>
          </a:p>
        </p:txBody>
      </p:sp>
      <p:sp>
        <p:nvSpPr>
          <p:cNvPr id="8" name="ZoneTexte 7"/>
          <p:cNvSpPr txBox="1"/>
          <p:nvPr/>
        </p:nvSpPr>
        <p:spPr>
          <a:xfrm>
            <a:off x="5148064" y="1772816"/>
            <a:ext cx="1818318" cy="646331"/>
          </a:xfrm>
          <a:prstGeom prst="rect">
            <a:avLst/>
          </a:prstGeom>
          <a:noFill/>
        </p:spPr>
        <p:txBody>
          <a:bodyPr wrap="none" rtlCol="0">
            <a:spAutoFit/>
          </a:bodyPr>
          <a:lstStyle/>
          <a:p>
            <a:r>
              <a:rPr lang="fr-CA" dirty="0" smtClean="0">
                <a:solidFill>
                  <a:schemeClr val="bg1"/>
                </a:solidFill>
              </a:rPr>
              <a:t>ACCEPTATION</a:t>
            </a:r>
          </a:p>
          <a:p>
            <a:r>
              <a:rPr lang="fr-CA" dirty="0" smtClean="0">
                <a:solidFill>
                  <a:schemeClr val="bg1"/>
                </a:solidFill>
              </a:rPr>
              <a:t>INSERTION</a:t>
            </a:r>
          </a:p>
        </p:txBody>
      </p:sp>
      <p:sp>
        <p:nvSpPr>
          <p:cNvPr id="9" name="ZoneTexte 8"/>
          <p:cNvSpPr txBox="1"/>
          <p:nvPr/>
        </p:nvSpPr>
        <p:spPr>
          <a:xfrm>
            <a:off x="1403648" y="4221088"/>
            <a:ext cx="4392488" cy="646331"/>
          </a:xfrm>
          <a:prstGeom prst="rect">
            <a:avLst/>
          </a:prstGeom>
          <a:solidFill>
            <a:srgbClr val="FFFF00"/>
          </a:solidFill>
        </p:spPr>
        <p:txBody>
          <a:bodyPr wrap="square" rtlCol="0">
            <a:spAutoFit/>
          </a:bodyPr>
          <a:lstStyle/>
          <a:p>
            <a:r>
              <a:rPr lang="fr-CA" b="1" dirty="0" smtClean="0">
                <a:latin typeface="Calibri" pitchFamily="34" charset="0"/>
              </a:rPr>
              <a:t>ÉVALUATION ENVIRONNEMENTALE ET SOCIALE</a:t>
            </a:r>
          </a:p>
        </p:txBody>
      </p:sp>
      <p:sp>
        <p:nvSpPr>
          <p:cNvPr id="11" name="ZoneTexte 10"/>
          <p:cNvSpPr txBox="1"/>
          <p:nvPr/>
        </p:nvSpPr>
        <p:spPr>
          <a:xfrm>
            <a:off x="1331640" y="476672"/>
            <a:ext cx="3024336" cy="369332"/>
          </a:xfrm>
          <a:prstGeom prst="rect">
            <a:avLst/>
          </a:prstGeom>
          <a:solidFill>
            <a:srgbClr val="FFFF00"/>
          </a:solidFill>
        </p:spPr>
        <p:txBody>
          <a:bodyPr wrap="square" rtlCol="0">
            <a:spAutoFit/>
          </a:bodyPr>
          <a:lstStyle/>
          <a:p>
            <a:r>
              <a:rPr lang="fr-CA" b="1" dirty="0" smtClean="0">
                <a:latin typeface="Calibri" pitchFamily="34" charset="0"/>
              </a:rPr>
              <a:t>COMMAND AND CONTROL</a:t>
            </a:r>
          </a:p>
        </p:txBody>
      </p:sp>
      <p:sp>
        <p:nvSpPr>
          <p:cNvPr id="12" name="ZoneTexte 11"/>
          <p:cNvSpPr txBox="1"/>
          <p:nvPr/>
        </p:nvSpPr>
        <p:spPr>
          <a:xfrm>
            <a:off x="4788024" y="476672"/>
            <a:ext cx="3024336" cy="369332"/>
          </a:xfrm>
          <a:prstGeom prst="rect">
            <a:avLst/>
          </a:prstGeom>
          <a:solidFill>
            <a:srgbClr val="FFFF00"/>
          </a:solidFill>
        </p:spPr>
        <p:txBody>
          <a:bodyPr wrap="square" rtlCol="0">
            <a:spAutoFit/>
          </a:bodyPr>
          <a:lstStyle/>
          <a:p>
            <a:r>
              <a:rPr lang="fr-CA" b="1" dirty="0" smtClean="0">
                <a:latin typeface="Calibri" pitchFamily="34" charset="0"/>
              </a:rPr>
              <a:t>PRESSURE AND INCENTIVE</a:t>
            </a:r>
          </a:p>
        </p:txBody>
      </p:sp>
      <p:sp>
        <p:nvSpPr>
          <p:cNvPr id="13" name="Bulle ronde 12"/>
          <p:cNvSpPr/>
          <p:nvPr/>
        </p:nvSpPr>
        <p:spPr>
          <a:xfrm rot="10800000">
            <a:off x="-120634" y="5013176"/>
            <a:ext cx="8653071" cy="1368152"/>
          </a:xfrm>
          <a:prstGeom prst="wedgeEllipseCallout">
            <a:avLst>
              <a:gd name="adj1" fmla="val -10722"/>
              <a:gd name="adj2" fmla="val 6926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4" name="ZoneTexte 13"/>
          <p:cNvSpPr txBox="1"/>
          <p:nvPr/>
        </p:nvSpPr>
        <p:spPr>
          <a:xfrm>
            <a:off x="1403648" y="5229200"/>
            <a:ext cx="6704079" cy="923330"/>
          </a:xfrm>
          <a:prstGeom prst="rect">
            <a:avLst/>
          </a:prstGeom>
          <a:noFill/>
        </p:spPr>
        <p:txBody>
          <a:bodyPr wrap="none" rtlCol="0">
            <a:spAutoFit/>
          </a:bodyPr>
          <a:lstStyle/>
          <a:p>
            <a:r>
              <a:rPr lang="fr-CA" dirty="0" smtClean="0"/>
              <a:t>L’ÉE chevauche et inclut en partie une évaluation de </a:t>
            </a:r>
          </a:p>
          <a:p>
            <a:r>
              <a:rPr lang="fr-CA" dirty="0" smtClean="0"/>
              <a:t>l’acceptabilité sociale lorsqu’elle fait une large part</a:t>
            </a:r>
          </a:p>
          <a:p>
            <a:r>
              <a:rPr lang="fr-CA" dirty="0" smtClean="0"/>
              <a:t>à la consultation publique statutaire ( e.g. BAPE, CNDP)</a:t>
            </a:r>
            <a:endParaRPr lang="fr-CA" dirty="0"/>
          </a:p>
        </p:txBody>
      </p:sp>
      <p:sp>
        <p:nvSpPr>
          <p:cNvPr id="1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22</a:t>
            </a:fld>
            <a:endParaRPr lang="fr-CA" smtClean="0"/>
          </a:p>
        </p:txBody>
      </p:sp>
      <p:sp>
        <p:nvSpPr>
          <p:cNvPr id="28676" name="Rectangle 2"/>
          <p:cNvSpPr>
            <a:spLocks noChangeArrowheads="1"/>
          </p:cNvSpPr>
          <p:nvPr/>
        </p:nvSpPr>
        <p:spPr bwMode="auto">
          <a:xfrm>
            <a:off x="1403648" y="2276872"/>
            <a:ext cx="6408738" cy="2529923"/>
          </a:xfrm>
          <a:prstGeom prst="rect">
            <a:avLst/>
          </a:prstGeom>
          <a:solidFill>
            <a:srgbClr val="FFFF00"/>
          </a:solidFill>
          <a:ln w="9525">
            <a:noFill/>
            <a:miter lim="800000"/>
            <a:headEnd/>
            <a:tailEnd/>
          </a:ln>
        </p:spPr>
        <p:txBody>
          <a:bodyPr>
            <a:spAutoFit/>
          </a:bodyPr>
          <a:lstStyle/>
          <a:p>
            <a:pPr marL="342900" indent="-342900" algn="ctr">
              <a:spcBef>
                <a:spcPct val="20000"/>
              </a:spcBef>
            </a:pPr>
            <a:r>
              <a:rPr lang="fr-FR" sz="3600" b="1" dirty="0" smtClean="0">
                <a:solidFill>
                  <a:srgbClr val="002060"/>
                </a:solidFill>
                <a:cs typeface="Times New Roman" pitchFamily="18" charset="0"/>
              </a:rPr>
              <a:t>L’ACCEPTABILITÉ</a:t>
            </a:r>
          </a:p>
          <a:p>
            <a:pPr marL="342900" indent="-342900" algn="ctr">
              <a:spcBef>
                <a:spcPct val="20000"/>
              </a:spcBef>
            </a:pPr>
            <a:r>
              <a:rPr lang="fr-FR" sz="3600" b="1" dirty="0" smtClean="0">
                <a:solidFill>
                  <a:srgbClr val="002060"/>
                </a:solidFill>
                <a:cs typeface="Times New Roman" pitchFamily="18" charset="0"/>
              </a:rPr>
              <a:t>HORS CADRE RÉGLEMENTAIRE</a:t>
            </a:r>
          </a:p>
          <a:p>
            <a:pPr marL="342900" indent="-342900" algn="ctr">
              <a:spcBef>
                <a:spcPct val="20000"/>
              </a:spcBef>
            </a:pPr>
            <a:r>
              <a:rPr lang="fr-FR" sz="3600" b="1" dirty="0" smtClean="0">
                <a:solidFill>
                  <a:srgbClr val="002060"/>
                </a:solidFill>
                <a:cs typeface="Times New Roman" pitchFamily="18" charset="0"/>
              </a:rPr>
              <a:t> (SOCIÉTALE)</a:t>
            </a:r>
            <a:endParaRPr lang="fr-FR" sz="3600" b="1" dirty="0">
              <a:solidFill>
                <a:srgbClr val="002060"/>
              </a:solidFill>
              <a:cs typeface="Times New Roman" pitchFamily="18" charset="0"/>
            </a:endParaRPr>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sp>
        <p:nvSpPr>
          <p:cNvPr id="6" name="Rectangle 5"/>
          <p:cNvSpPr/>
          <p:nvPr/>
        </p:nvSpPr>
        <p:spPr>
          <a:xfrm>
            <a:off x="827584" y="764704"/>
            <a:ext cx="7344816" cy="1384995"/>
          </a:xfrm>
          <a:prstGeom prst="rect">
            <a:avLst/>
          </a:prstGeom>
        </p:spPr>
        <p:txBody>
          <a:bodyPr wrap="square">
            <a:spAutoFit/>
          </a:bodyPr>
          <a:lstStyle/>
          <a:p>
            <a:pPr marL="342900" algn="ctr">
              <a:defRPr/>
            </a:pPr>
            <a:r>
              <a:rPr lang="fr-CA" sz="2800" b="1" cap="all" dirty="0" smtClean="0">
                <a:solidFill>
                  <a:srgbClr val="0070C0"/>
                </a:solidFill>
                <a:latin typeface="Calibri" pitchFamily="34" charset="0"/>
                <a:cs typeface="Calibri" pitchFamily="34" charset="0"/>
              </a:rPr>
              <a:t>D’autres enjeux ( « strates supérieures ») doivent également faire l’objet d’une acceptabilité GÉNÉRALE  :</a:t>
            </a:r>
            <a:endParaRPr lang="fr-CA" sz="2800" b="1" cap="all" dirty="0">
              <a:solidFill>
                <a:srgbClr val="0070C0"/>
              </a:solidFill>
              <a:latin typeface="Calibri" pitchFamily="34" charset="0"/>
              <a:cs typeface="Calibri" pitchFamily="34" charset="0"/>
            </a:endParaRPr>
          </a:p>
        </p:txBody>
      </p:sp>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36A0D53-5D9C-45A8-A690-2C5BC3205211}" type="slidenum">
              <a:rPr lang="fr-CA" smtClean="0"/>
              <a:pPr/>
              <a:t>23</a:t>
            </a:fld>
            <a:endParaRPr lang="fr-CA" smtClean="0"/>
          </a:p>
        </p:txBody>
      </p:sp>
      <p:sp>
        <p:nvSpPr>
          <p:cNvPr id="18436" name="Rectangle 2"/>
          <p:cNvSpPr>
            <a:spLocks noChangeArrowheads="1"/>
          </p:cNvSpPr>
          <p:nvPr/>
        </p:nvSpPr>
        <p:spPr bwMode="auto">
          <a:xfrm>
            <a:off x="179388" y="692150"/>
            <a:ext cx="8497887" cy="4955203"/>
          </a:xfrm>
          <a:prstGeom prst="rect">
            <a:avLst/>
          </a:prstGeom>
          <a:noFill/>
          <a:ln w="9525">
            <a:noFill/>
            <a:miter lim="800000"/>
            <a:headEnd/>
            <a:tailEnd/>
          </a:ln>
        </p:spPr>
        <p:txBody>
          <a:bodyPr>
            <a:spAutoFit/>
          </a:bodyPr>
          <a:lstStyle/>
          <a:p>
            <a:pPr marL="342900" algn="ctr">
              <a:defRPr/>
            </a:pPr>
            <a:endParaRPr lang="fr-CA" sz="3200" b="1" dirty="0">
              <a:latin typeface="Calibri" pitchFamily="34" charset="0"/>
              <a:cs typeface="Calibri" pitchFamily="34" charset="0"/>
            </a:endParaRPr>
          </a:p>
          <a:p>
            <a:pPr marL="342900" algn="ctr">
              <a:defRPr/>
            </a:pPr>
            <a:r>
              <a:rPr lang="fr-CA" sz="3200" b="1" cap="all" dirty="0">
                <a:solidFill>
                  <a:srgbClr val="0070C0"/>
                </a:solidFill>
                <a:latin typeface="Calibri" pitchFamily="34" charset="0"/>
                <a:cs typeface="Calibri" pitchFamily="34" charset="0"/>
              </a:rPr>
              <a:t>Il y a une « troisième » et une « quatrième » strate!! </a:t>
            </a:r>
            <a:endParaRPr lang="fr-CA" sz="3200" b="1" cap="all" dirty="0" smtClean="0">
              <a:solidFill>
                <a:srgbClr val="0070C0"/>
              </a:solidFill>
              <a:latin typeface="Calibri" pitchFamily="34" charset="0"/>
              <a:cs typeface="Calibri" pitchFamily="34" charset="0"/>
            </a:endParaRPr>
          </a:p>
          <a:p>
            <a:pPr marL="342900" algn="ctr">
              <a:defRPr/>
            </a:pPr>
            <a:endParaRPr lang="fr-CA" sz="3200" b="1" cap="all" dirty="0">
              <a:solidFill>
                <a:srgbClr val="0070C0"/>
              </a:solidFill>
              <a:latin typeface="Calibri" pitchFamily="34" charset="0"/>
              <a:cs typeface="Calibri" pitchFamily="34" charset="0"/>
            </a:endParaRPr>
          </a:p>
          <a:p>
            <a:pPr marL="342900" algn="ctr">
              <a:defRPr/>
            </a:pPr>
            <a:r>
              <a:rPr lang="fr-CA" sz="3200" b="1" cap="all" dirty="0">
                <a:solidFill>
                  <a:srgbClr val="0070C0"/>
                </a:solidFill>
                <a:latin typeface="Calibri" pitchFamily="34" charset="0"/>
                <a:cs typeface="Calibri" pitchFamily="34" charset="0"/>
              </a:rPr>
              <a:t>D’autres dimensions « </a:t>
            </a:r>
            <a:r>
              <a:rPr lang="fr-CA" sz="3200" b="1" cap="all" dirty="0" smtClean="0">
                <a:solidFill>
                  <a:srgbClr val="0070C0"/>
                </a:solidFill>
                <a:latin typeface="Calibri" pitchFamily="34" charset="0"/>
                <a:cs typeface="Calibri" pitchFamily="34" charset="0"/>
              </a:rPr>
              <a:t>SOCIÉTALES</a:t>
            </a:r>
            <a:r>
              <a:rPr lang="fr-CA" sz="3200" b="1" cap="all" dirty="0">
                <a:solidFill>
                  <a:srgbClr val="0070C0"/>
                </a:solidFill>
                <a:latin typeface="Calibri" pitchFamily="34" charset="0"/>
                <a:cs typeface="Calibri" pitchFamily="34" charset="0"/>
              </a:rPr>
              <a:t> </a:t>
            </a:r>
            <a:r>
              <a:rPr lang="fr-CA" sz="3200" b="1" cap="all" dirty="0" smtClean="0">
                <a:solidFill>
                  <a:srgbClr val="0070C0"/>
                </a:solidFill>
                <a:latin typeface="Calibri" pitchFamily="34" charset="0"/>
                <a:cs typeface="Calibri" pitchFamily="34" charset="0"/>
              </a:rPr>
              <a:t>», « éthiques » ou macroéconomiques  </a:t>
            </a:r>
            <a:r>
              <a:rPr lang="fr-CA" sz="3200" b="1" cap="all" dirty="0">
                <a:solidFill>
                  <a:srgbClr val="0070C0"/>
                </a:solidFill>
                <a:latin typeface="Calibri" pitchFamily="34" charset="0"/>
                <a:cs typeface="Calibri" pitchFamily="34" charset="0"/>
              </a:rPr>
              <a:t>qui doivent être prises en </a:t>
            </a:r>
            <a:r>
              <a:rPr lang="fr-CA" sz="3200" b="1" cap="all" dirty="0" smtClean="0">
                <a:solidFill>
                  <a:srgbClr val="0070C0"/>
                </a:solidFill>
                <a:latin typeface="Calibri" pitchFamily="34" charset="0"/>
                <a:cs typeface="Calibri" pitchFamily="34" charset="0"/>
              </a:rPr>
              <a:t>compte en particulier dans les pays en </a:t>
            </a:r>
            <a:r>
              <a:rPr lang="fr-CA" sz="3200" b="1" cap="all" dirty="0" smtClean="0">
                <a:solidFill>
                  <a:srgbClr val="0070C0"/>
                </a:solidFill>
                <a:latin typeface="Calibri" pitchFamily="34" charset="0"/>
                <a:cs typeface="Calibri" pitchFamily="34" charset="0"/>
              </a:rPr>
              <a:t>développement</a:t>
            </a:r>
            <a:endParaRPr lang="fr-CA" sz="3200" b="1" dirty="0">
              <a:latin typeface="Calibri" pitchFamily="34" charset="0"/>
              <a:cs typeface="Calibri" pitchFamily="34" charset="0"/>
            </a:endParaRPr>
          </a:p>
          <a:p>
            <a:pPr marL="342900" indent="-342900" algn="just">
              <a:defRPr/>
            </a:pPr>
            <a:endParaRPr lang="fr-CA" sz="2800" dirty="0"/>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899592" y="548680"/>
            <a:ext cx="7704856" cy="25922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Rectangle 3"/>
          <p:cNvSpPr/>
          <p:nvPr/>
        </p:nvSpPr>
        <p:spPr>
          <a:xfrm>
            <a:off x="2051719" y="765175"/>
            <a:ext cx="4824537" cy="1008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5" name="Rectangle 4"/>
          <p:cNvSpPr/>
          <p:nvPr/>
        </p:nvSpPr>
        <p:spPr>
          <a:xfrm>
            <a:off x="1619673" y="1989138"/>
            <a:ext cx="5832648" cy="1008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6" name="Rectangle 5"/>
          <p:cNvSpPr/>
          <p:nvPr/>
        </p:nvSpPr>
        <p:spPr>
          <a:xfrm>
            <a:off x="1331640" y="3213100"/>
            <a:ext cx="6480720"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971550" y="4581525"/>
            <a:ext cx="7272338"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1" name="Rectangle 10"/>
          <p:cNvSpPr/>
          <p:nvPr/>
        </p:nvSpPr>
        <p:spPr>
          <a:xfrm>
            <a:off x="2771800" y="908050"/>
            <a:ext cx="3744416" cy="792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DUTCH DISEASE</a:t>
            </a:r>
          </a:p>
          <a:p>
            <a:pPr algn="ctr">
              <a:defRPr/>
            </a:pPr>
            <a:r>
              <a:rPr lang="fr-CA" b="1" dirty="0">
                <a:solidFill>
                  <a:srgbClr val="7030A0"/>
                </a:solidFill>
              </a:rPr>
              <a:t>CORRUPTION</a:t>
            </a:r>
          </a:p>
          <a:p>
            <a:pPr algn="ctr">
              <a:defRPr/>
            </a:pPr>
            <a:r>
              <a:rPr lang="fr-CA" b="1" dirty="0">
                <a:solidFill>
                  <a:srgbClr val="7030A0"/>
                </a:solidFill>
              </a:rPr>
              <a:t>CONFLICTS</a:t>
            </a:r>
          </a:p>
        </p:txBody>
      </p:sp>
      <p:sp>
        <p:nvSpPr>
          <p:cNvPr id="12" name="Rectangle 11"/>
          <p:cNvSpPr/>
          <p:nvPr/>
        </p:nvSpPr>
        <p:spPr>
          <a:xfrm>
            <a:off x="683568" y="1988840"/>
            <a:ext cx="8136904"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ENJEUX DE GOUVERNANCE ET D’INSERTION</a:t>
            </a:r>
          </a:p>
          <a:p>
            <a:pPr algn="ctr">
              <a:defRPr/>
            </a:pPr>
            <a:r>
              <a:rPr lang="fr-CA" b="1" dirty="0" smtClean="0">
                <a:solidFill>
                  <a:srgbClr val="7030A0"/>
                </a:solidFill>
              </a:rPr>
              <a:t>DILEMME </a:t>
            </a:r>
            <a:r>
              <a:rPr lang="fr-CA" b="1" dirty="0">
                <a:solidFill>
                  <a:srgbClr val="7030A0"/>
                </a:solidFill>
              </a:rPr>
              <a:t>DU SEIGNEUR</a:t>
            </a:r>
          </a:p>
          <a:p>
            <a:pPr algn="ctr">
              <a:defRPr/>
            </a:pPr>
            <a:r>
              <a:rPr lang="fr-CA" b="1" dirty="0">
                <a:solidFill>
                  <a:srgbClr val="7030A0"/>
                </a:solidFill>
              </a:rPr>
              <a:t>PSYCHO BOOM AND BUST</a:t>
            </a:r>
          </a:p>
          <a:p>
            <a:pPr algn="ctr">
              <a:defRPr/>
            </a:pPr>
            <a:r>
              <a:rPr lang="fr-CA" b="1" dirty="0" smtClean="0">
                <a:solidFill>
                  <a:srgbClr val="7030A0"/>
                </a:solidFill>
              </a:rPr>
              <a:t>LE JOUEUR SOLITAIRE</a:t>
            </a:r>
            <a:endParaRPr lang="fr-CA" b="1" dirty="0">
              <a:solidFill>
                <a:srgbClr val="7030A0"/>
              </a:solidFill>
            </a:endParaRPr>
          </a:p>
        </p:txBody>
      </p:sp>
      <p:sp>
        <p:nvSpPr>
          <p:cNvPr id="13" name="Rectangle 12"/>
          <p:cNvSpPr/>
          <p:nvPr/>
        </p:nvSpPr>
        <p:spPr>
          <a:xfrm>
            <a:off x="2195513" y="3357563"/>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chemeClr val="bg1">
                    <a:lumMod val="65000"/>
                  </a:schemeClr>
                </a:solidFill>
              </a:rPr>
              <a:t>ENJEUX COMMUNAUTAIRES ET RÉGIONAUX</a:t>
            </a:r>
          </a:p>
        </p:txBody>
      </p:sp>
      <p:sp>
        <p:nvSpPr>
          <p:cNvPr id="14" name="Rectangle 13"/>
          <p:cNvSpPr/>
          <p:nvPr/>
        </p:nvSpPr>
        <p:spPr>
          <a:xfrm>
            <a:off x="2195513" y="4652963"/>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chemeClr val="bg1">
                    <a:lumMod val="65000"/>
                  </a:schemeClr>
                </a:solidFill>
              </a:rPr>
              <a:t>IMPACTS DIRECTS</a:t>
            </a:r>
          </a:p>
          <a:p>
            <a:pPr algn="ctr">
              <a:defRPr/>
            </a:pPr>
            <a:r>
              <a:rPr lang="fr-CA" b="1" dirty="0">
                <a:solidFill>
                  <a:schemeClr val="bg1">
                    <a:lumMod val="65000"/>
                  </a:schemeClr>
                </a:solidFill>
              </a:rPr>
              <a:t>CONSTRUCTION-OPÉRATION-APRÈS-MINE</a:t>
            </a:r>
          </a:p>
        </p:txBody>
      </p:sp>
      <p:sp>
        <p:nvSpPr>
          <p:cNvPr id="15" name="Espace réservé du numéro de diapositive 14"/>
          <p:cNvSpPr>
            <a:spLocks noGrp="1"/>
          </p:cNvSpPr>
          <p:nvPr>
            <p:ph type="sldNum" sz="quarter" idx="12"/>
          </p:nvPr>
        </p:nvSpPr>
        <p:spPr/>
        <p:txBody>
          <a:bodyPr/>
          <a:lstStyle/>
          <a:p>
            <a:pPr>
              <a:defRPr/>
            </a:pPr>
            <a:fld id="{72D43A32-A3D2-453D-9689-E0FBBC9C623F}" type="slidenum">
              <a:rPr lang="fr-CA" smtClean="0"/>
              <a:pPr>
                <a:defRPr/>
              </a:pPr>
              <a:t>24</a:t>
            </a:fld>
            <a:endParaRPr lang="fr-CA"/>
          </a:p>
        </p:txBody>
      </p:sp>
      <p:sp>
        <p:nvSpPr>
          <p:cNvPr id="16" name="Espace réservé du pied de page 15"/>
          <p:cNvSpPr>
            <a:spLocks noGrp="1"/>
          </p:cNvSpPr>
          <p:nvPr>
            <p:ph type="ftr" sz="quarter" idx="11"/>
          </p:nvPr>
        </p:nvSpPr>
        <p:spPr/>
        <p:txBody>
          <a:bodyPr/>
          <a:lstStyle/>
          <a:p>
            <a:pPr>
              <a:defRPr/>
            </a:pPr>
            <a:r>
              <a:rPr lang="fr-CA" smtClean="0"/>
              <a:t>©Michel A. Bouchard 2013</a:t>
            </a:r>
            <a:endParaRPr lang="fr-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Espace réservé du numéro de diapositiv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1BE21429-1989-4469-8464-9ED5ECFFF25D}" type="slidenum">
              <a:rPr lang="fr-CA" smtClean="0"/>
              <a:pPr/>
              <a:t>25</a:t>
            </a:fld>
            <a:endParaRPr lang="fr-CA" smtClean="0"/>
          </a:p>
        </p:txBody>
      </p:sp>
      <p:sp>
        <p:nvSpPr>
          <p:cNvPr id="6" name="Rectangle 2"/>
          <p:cNvSpPr txBox="1">
            <a:spLocks noChangeArrowheads="1"/>
          </p:cNvSpPr>
          <p:nvPr/>
        </p:nvSpPr>
        <p:spPr>
          <a:xfrm>
            <a:off x="457200" y="590550"/>
            <a:ext cx="8229600" cy="511175"/>
          </a:xfrm>
          <a:prstGeom prst="rect">
            <a:avLst/>
          </a:prstGeom>
          <a:solidFill>
            <a:srgbClr val="FFFF00"/>
          </a:solidFill>
        </p:spPr>
        <p:txBody>
          <a:bodyPr anchor="ctr">
            <a:normAutofit fontScale="90000" lnSpcReduction="20000"/>
          </a:bodyPr>
          <a:lstStyle/>
          <a:p>
            <a:pPr algn="ctr" fontAlgn="auto">
              <a:spcAft>
                <a:spcPts val="0"/>
              </a:spcAft>
              <a:defRPr/>
            </a:pPr>
            <a:r>
              <a:rPr lang="en-US" sz="3600" b="1" dirty="0">
                <a:latin typeface="Calibri" pitchFamily="34" charset="0"/>
                <a:ea typeface="+mj-ea"/>
                <a:cs typeface="Calibri" pitchFamily="34" charset="0"/>
              </a:rPr>
              <a:t>LE DILEMME DU SEIGNEUR</a:t>
            </a:r>
            <a:endParaRPr lang="en-US" sz="4800" b="1" dirty="0">
              <a:latin typeface="Calibri" pitchFamily="34" charset="0"/>
              <a:ea typeface="+mj-ea"/>
              <a:cs typeface="Calibri" pitchFamily="34" charset="0"/>
            </a:endParaRPr>
          </a:p>
        </p:txBody>
      </p:sp>
      <p:sp>
        <p:nvSpPr>
          <p:cNvPr id="8" name="Text Box 70"/>
          <p:cNvSpPr txBox="1">
            <a:spLocks noChangeArrowheads="1"/>
          </p:cNvSpPr>
          <p:nvPr/>
        </p:nvSpPr>
        <p:spPr bwMode="auto">
          <a:xfrm>
            <a:off x="468313" y="1196975"/>
            <a:ext cx="7632700" cy="4401205"/>
          </a:xfrm>
          <a:prstGeom prst="rect">
            <a:avLst/>
          </a:prstGeom>
          <a:noFill/>
          <a:ln w="9525">
            <a:noFill/>
            <a:miter lim="800000"/>
            <a:headEnd/>
            <a:tailEnd/>
          </a:ln>
        </p:spPr>
        <p:txBody>
          <a:bodyPr>
            <a:spAutoFit/>
          </a:bodyPr>
          <a:lstStyle/>
          <a:p>
            <a:pPr>
              <a:defRPr/>
            </a:pPr>
            <a:r>
              <a:rPr lang="fr-CA" sz="2800" b="1" dirty="0">
                <a:solidFill>
                  <a:srgbClr val="0070C0"/>
                </a:solidFill>
                <a:latin typeface="Calibri" pitchFamily="34" charset="0"/>
                <a:cs typeface="Calibri" pitchFamily="34" charset="0"/>
              </a:rPr>
              <a:t>Lié à la disproportion entre la taille des installations, incluant le volume des travailleurs, comparée à la taille des structures d’insertion Exemple</a:t>
            </a:r>
            <a:r>
              <a:rPr lang="fr-CA" sz="2800" b="1" dirty="0" smtClean="0">
                <a:solidFill>
                  <a:srgbClr val="0070C0"/>
                </a:solidFill>
                <a:latin typeface="Calibri" pitchFamily="34" charset="0"/>
                <a:cs typeface="Calibri" pitchFamily="34" charset="0"/>
              </a:rPr>
              <a:t>:</a:t>
            </a:r>
            <a:endParaRPr lang="fr-CA" sz="2800" b="1" dirty="0">
              <a:solidFill>
                <a:srgbClr val="0070C0"/>
              </a:solidFill>
              <a:latin typeface="Calibri" pitchFamily="34" charset="0"/>
              <a:cs typeface="Calibri" pitchFamily="34" charset="0"/>
            </a:endParaRPr>
          </a:p>
          <a:p>
            <a:pPr marL="514350" indent="-514350">
              <a:buFontTx/>
              <a:buAutoNum type="arabicPeriod"/>
              <a:defRPr/>
            </a:pPr>
            <a:r>
              <a:rPr lang="fr-CA" sz="2800" b="1" dirty="0">
                <a:solidFill>
                  <a:srgbClr val="0070C0"/>
                </a:solidFill>
                <a:latin typeface="Calibri" pitchFamily="34" charset="0"/>
                <a:cs typeface="Calibri" pitchFamily="34" charset="0"/>
              </a:rPr>
              <a:t>Si votre main d’œuvre étrangère s’intègre à la communauté</a:t>
            </a:r>
            <a:r>
              <a:rPr lang="fr-CA" sz="2800" b="1" dirty="0" smtClean="0">
                <a:solidFill>
                  <a:srgbClr val="0070C0"/>
                </a:solidFill>
                <a:latin typeface="Calibri" pitchFamily="34" charset="0"/>
                <a:cs typeface="Calibri" pitchFamily="34" charset="0"/>
              </a:rPr>
              <a:t>………………avalanche de problèmes A</a:t>
            </a:r>
            <a:endParaRPr lang="fr-CA" sz="2800" b="1" dirty="0">
              <a:solidFill>
                <a:srgbClr val="0070C0"/>
              </a:solidFill>
              <a:latin typeface="Calibri" pitchFamily="34" charset="0"/>
              <a:cs typeface="Calibri" pitchFamily="34" charset="0"/>
            </a:endParaRPr>
          </a:p>
          <a:p>
            <a:pPr marL="514350" indent="-514350">
              <a:buFontTx/>
              <a:buAutoNum type="arabicPeriod"/>
              <a:defRPr/>
            </a:pPr>
            <a:r>
              <a:rPr lang="fr-CA" sz="2800" b="1" dirty="0">
                <a:solidFill>
                  <a:srgbClr val="0070C0"/>
                </a:solidFill>
                <a:latin typeface="Calibri" pitchFamily="34" charset="0"/>
                <a:cs typeface="Calibri" pitchFamily="34" charset="0"/>
              </a:rPr>
              <a:t>Si votre main d’œuvre est regroupée en installations séparées; village ou base-vie</a:t>
            </a:r>
            <a:r>
              <a:rPr lang="fr-CA" sz="2800" b="1" dirty="0" smtClean="0">
                <a:solidFill>
                  <a:srgbClr val="0070C0"/>
                </a:solidFill>
                <a:latin typeface="Calibri" pitchFamily="34" charset="0"/>
                <a:cs typeface="Calibri" pitchFamily="34" charset="0"/>
              </a:rPr>
              <a:t>…………..avalanche de problèmes B</a:t>
            </a:r>
            <a:endParaRPr lang="fr-CA" sz="2800" b="1" dirty="0">
              <a:latin typeface="Calibri" pitchFamily="34" charset="0"/>
              <a:cs typeface="Calibri" pitchFamily="34" charset="0"/>
            </a:endParaRPr>
          </a:p>
        </p:txBody>
      </p:sp>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Espace réservé du numéro de diapositiv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5E4E1B8-6556-4E48-A5A9-BF3E348183F0}" type="slidenum">
              <a:rPr lang="fr-CA" smtClean="0"/>
              <a:pPr/>
              <a:t>26</a:t>
            </a:fld>
            <a:endParaRPr lang="fr-CA" smtClean="0"/>
          </a:p>
        </p:txBody>
      </p:sp>
      <p:sp>
        <p:nvSpPr>
          <p:cNvPr id="6" name="Rectangle 2"/>
          <p:cNvSpPr txBox="1">
            <a:spLocks noChangeArrowheads="1"/>
          </p:cNvSpPr>
          <p:nvPr/>
        </p:nvSpPr>
        <p:spPr>
          <a:xfrm>
            <a:off x="457200" y="590550"/>
            <a:ext cx="8229600" cy="511175"/>
          </a:xfrm>
          <a:prstGeom prst="rect">
            <a:avLst/>
          </a:prstGeom>
          <a:solidFill>
            <a:srgbClr val="FFFF00"/>
          </a:solidFill>
        </p:spPr>
        <p:txBody>
          <a:bodyPr anchor="ctr">
            <a:normAutofit fontScale="90000" lnSpcReduction="20000"/>
          </a:bodyPr>
          <a:lstStyle/>
          <a:p>
            <a:pPr algn="ctr" fontAlgn="auto">
              <a:spcAft>
                <a:spcPts val="0"/>
              </a:spcAft>
              <a:defRPr/>
            </a:pPr>
            <a:r>
              <a:rPr lang="en-US" sz="3600" b="1" dirty="0">
                <a:latin typeface="Calibri" pitchFamily="34" charset="0"/>
                <a:ea typeface="+mj-ea"/>
                <a:cs typeface="Calibri" pitchFamily="34" charset="0"/>
              </a:rPr>
              <a:t>PSYCHO BOOM AND BUST</a:t>
            </a:r>
            <a:endParaRPr lang="en-US" sz="4800" b="1" dirty="0">
              <a:latin typeface="Calibri" pitchFamily="34" charset="0"/>
              <a:ea typeface="+mj-ea"/>
              <a:cs typeface="Calibri" pitchFamily="34" charset="0"/>
            </a:endParaRPr>
          </a:p>
        </p:txBody>
      </p:sp>
      <p:sp>
        <p:nvSpPr>
          <p:cNvPr id="47109" name="Text Box 70"/>
          <p:cNvSpPr txBox="1">
            <a:spLocks noChangeArrowheads="1"/>
          </p:cNvSpPr>
          <p:nvPr/>
        </p:nvSpPr>
        <p:spPr bwMode="auto">
          <a:xfrm>
            <a:off x="468313" y="1196975"/>
            <a:ext cx="7632700" cy="3970318"/>
          </a:xfrm>
          <a:prstGeom prst="rect">
            <a:avLst/>
          </a:prstGeom>
          <a:noFill/>
          <a:ln w="9525">
            <a:noFill/>
            <a:miter lim="800000"/>
            <a:headEnd/>
            <a:tailEnd/>
          </a:ln>
        </p:spPr>
        <p:txBody>
          <a:bodyPr>
            <a:spAutoFit/>
          </a:bodyPr>
          <a:lstStyle/>
          <a:p>
            <a:endParaRPr lang="fr-CA" sz="2800" dirty="0"/>
          </a:p>
          <a:p>
            <a:r>
              <a:rPr lang="fr-CA" sz="2800" b="1" dirty="0">
                <a:solidFill>
                  <a:srgbClr val="0070C0"/>
                </a:solidFill>
                <a:latin typeface="Calibri" pitchFamily="34" charset="0"/>
                <a:cs typeface="Calibri" pitchFamily="34" charset="0"/>
              </a:rPr>
              <a:t>Consiste au fait que peu importe les retombées, l'industrie minière ne rencontrera que rarement les « attentes » et les espoirs, parfois démesurés, qui ont été créés par sa venue </a:t>
            </a:r>
            <a:r>
              <a:rPr lang="fr-CA" sz="2800" b="1" dirty="0" smtClean="0">
                <a:solidFill>
                  <a:srgbClr val="0070C0"/>
                </a:solidFill>
                <a:latin typeface="Calibri" pitchFamily="34" charset="0"/>
                <a:cs typeface="Calibri" pitchFamily="34" charset="0"/>
              </a:rPr>
              <a:t>anticipée.</a:t>
            </a:r>
          </a:p>
          <a:p>
            <a:endParaRPr lang="fr-CA" sz="2800" b="1" i="1" dirty="0" smtClean="0">
              <a:solidFill>
                <a:srgbClr val="0070C0"/>
              </a:solidFill>
              <a:latin typeface="Calibri" pitchFamily="34" charset="0"/>
              <a:cs typeface="Calibri" pitchFamily="34" charset="0"/>
            </a:endParaRPr>
          </a:p>
          <a:p>
            <a:r>
              <a:rPr lang="fr-CA" sz="2800" b="1" i="1" dirty="0" smtClean="0">
                <a:solidFill>
                  <a:srgbClr val="0070C0"/>
                </a:solidFill>
                <a:latin typeface="Calibri" pitchFamily="34" charset="0"/>
                <a:cs typeface="Calibri" pitchFamily="34" charset="0"/>
              </a:rPr>
              <a:t>Un danger additionnel est de se voir piégé dans un rôle de substitut à l’État.</a:t>
            </a:r>
            <a:endParaRPr lang="fr-CA" sz="2800" b="1" i="1" dirty="0">
              <a:solidFill>
                <a:srgbClr val="0070C0"/>
              </a:solidFill>
              <a:latin typeface="Calibri" pitchFamily="34" charset="0"/>
              <a:cs typeface="Calibri" pitchFamily="34" charset="0"/>
            </a:endParaRPr>
          </a:p>
          <a:p>
            <a:r>
              <a:rPr lang="fr-CA" sz="2800" dirty="0"/>
              <a:t>	</a:t>
            </a:r>
          </a:p>
        </p:txBody>
      </p:sp>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Espace réservé du numéro de diapositiv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16C908FE-AB11-4354-ABD6-A68D6C2FA5D3}" type="slidenum">
              <a:rPr lang="fr-CA" smtClean="0"/>
              <a:pPr/>
              <a:t>27</a:t>
            </a:fld>
            <a:endParaRPr lang="fr-CA" smtClean="0"/>
          </a:p>
        </p:txBody>
      </p:sp>
      <p:sp>
        <p:nvSpPr>
          <p:cNvPr id="6" name="Rectangle 2"/>
          <p:cNvSpPr txBox="1">
            <a:spLocks noChangeArrowheads="1"/>
          </p:cNvSpPr>
          <p:nvPr/>
        </p:nvSpPr>
        <p:spPr>
          <a:xfrm>
            <a:off x="457200" y="590550"/>
            <a:ext cx="8229600" cy="511175"/>
          </a:xfrm>
          <a:prstGeom prst="rect">
            <a:avLst/>
          </a:prstGeom>
          <a:solidFill>
            <a:srgbClr val="FFFF00"/>
          </a:solidFill>
        </p:spPr>
        <p:txBody>
          <a:bodyPr anchor="ctr">
            <a:normAutofit fontScale="90000" lnSpcReduction="20000"/>
          </a:bodyPr>
          <a:lstStyle/>
          <a:p>
            <a:pPr algn="ctr" fontAlgn="auto">
              <a:spcAft>
                <a:spcPts val="0"/>
              </a:spcAft>
              <a:defRPr/>
            </a:pPr>
            <a:r>
              <a:rPr lang="en-US" sz="3600" b="1" dirty="0" smtClean="0">
                <a:latin typeface="Calibri" pitchFamily="34" charset="0"/>
                <a:ea typeface="+mj-ea"/>
                <a:cs typeface="Calibri" pitchFamily="34" charset="0"/>
              </a:rPr>
              <a:t>LE JOUEUR SOLITAIRE</a:t>
            </a:r>
            <a:endParaRPr lang="en-US" sz="4800" b="1" dirty="0">
              <a:latin typeface="Calibri" pitchFamily="34" charset="0"/>
              <a:ea typeface="+mj-ea"/>
              <a:cs typeface="Calibri" pitchFamily="34" charset="0"/>
            </a:endParaRPr>
          </a:p>
        </p:txBody>
      </p:sp>
      <p:sp>
        <p:nvSpPr>
          <p:cNvPr id="48133" name="Text Box 70"/>
          <p:cNvSpPr txBox="1">
            <a:spLocks noChangeArrowheads="1"/>
          </p:cNvSpPr>
          <p:nvPr/>
        </p:nvSpPr>
        <p:spPr bwMode="auto">
          <a:xfrm>
            <a:off x="468313" y="1196975"/>
            <a:ext cx="7632700" cy="3970318"/>
          </a:xfrm>
          <a:prstGeom prst="rect">
            <a:avLst/>
          </a:prstGeom>
          <a:noFill/>
          <a:ln w="9525">
            <a:noFill/>
            <a:miter lim="800000"/>
            <a:headEnd/>
            <a:tailEnd/>
          </a:ln>
        </p:spPr>
        <p:txBody>
          <a:bodyPr>
            <a:spAutoFit/>
          </a:bodyPr>
          <a:lstStyle/>
          <a:p>
            <a:endParaRPr lang="fr-CA" sz="2800" dirty="0"/>
          </a:p>
          <a:p>
            <a:r>
              <a:rPr lang="fr-CA" sz="2800" b="1" dirty="0">
                <a:solidFill>
                  <a:srgbClr val="0070C0"/>
                </a:solidFill>
                <a:latin typeface="Calibri" pitchFamily="34" charset="0"/>
                <a:cs typeface="Calibri" pitchFamily="34" charset="0"/>
              </a:rPr>
              <a:t>La disproportion occasionnelle des capacités de l’industrie  vis-à-vis de celles des services gouvernementaux de contrepartie en matière de surveillance ou de suivi </a:t>
            </a:r>
            <a:r>
              <a:rPr lang="fr-CA" sz="2800" b="1" dirty="0" smtClean="0">
                <a:solidFill>
                  <a:srgbClr val="0070C0"/>
                </a:solidFill>
                <a:latin typeface="Calibri" pitchFamily="34" charset="0"/>
                <a:cs typeface="Calibri" pitchFamily="34" charset="0"/>
              </a:rPr>
              <a:t>environnemental.</a:t>
            </a:r>
          </a:p>
          <a:p>
            <a:endParaRPr lang="fr-CA" sz="2800" b="1" i="1" dirty="0" smtClean="0">
              <a:solidFill>
                <a:srgbClr val="0070C0"/>
              </a:solidFill>
              <a:latin typeface="Calibri" pitchFamily="34" charset="0"/>
              <a:cs typeface="Calibri" pitchFamily="34" charset="0"/>
            </a:endParaRPr>
          </a:p>
          <a:p>
            <a:r>
              <a:rPr lang="fr-CA" sz="2800" b="1" i="1" dirty="0" smtClean="0">
                <a:solidFill>
                  <a:srgbClr val="0070C0"/>
                </a:solidFill>
                <a:latin typeface="Calibri" pitchFamily="34" charset="0"/>
                <a:cs typeface="Calibri" pitchFamily="34" charset="0"/>
              </a:rPr>
              <a:t>Ce qui rend difficile l’homologation des performances de l’entreprises.</a:t>
            </a:r>
            <a:endParaRPr lang="fr-CA" sz="2800" b="1" i="1" dirty="0">
              <a:solidFill>
                <a:srgbClr val="0070C0"/>
              </a:solidFill>
              <a:latin typeface="Calibri" pitchFamily="34" charset="0"/>
              <a:cs typeface="Calibri" pitchFamily="34" charset="0"/>
            </a:endParaRPr>
          </a:p>
          <a:p>
            <a:r>
              <a:rPr lang="fr-CA" sz="2800" dirty="0"/>
              <a:t>	</a:t>
            </a:r>
          </a:p>
        </p:txBody>
      </p:sp>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0"/>
            <a:ext cx="7776864" cy="155679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403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36A0D53-5D9C-45A8-A690-2C5BC3205211}" type="slidenum">
              <a:rPr lang="fr-CA" smtClean="0"/>
              <a:pPr/>
              <a:t>28</a:t>
            </a:fld>
            <a:endParaRPr lang="fr-CA" smtClean="0"/>
          </a:p>
        </p:txBody>
      </p:sp>
      <p:sp>
        <p:nvSpPr>
          <p:cNvPr id="18436" name="Rectangle 2"/>
          <p:cNvSpPr>
            <a:spLocks noChangeArrowheads="1"/>
          </p:cNvSpPr>
          <p:nvPr/>
        </p:nvSpPr>
        <p:spPr bwMode="auto">
          <a:xfrm>
            <a:off x="0" y="0"/>
            <a:ext cx="8497887" cy="5447645"/>
          </a:xfrm>
          <a:prstGeom prst="rect">
            <a:avLst/>
          </a:prstGeom>
          <a:noFill/>
          <a:ln w="9525">
            <a:noFill/>
            <a:miter lim="800000"/>
            <a:headEnd/>
            <a:tailEnd/>
          </a:ln>
        </p:spPr>
        <p:txBody>
          <a:bodyPr>
            <a:spAutoFit/>
          </a:bodyPr>
          <a:lstStyle/>
          <a:p>
            <a:pPr marL="342900">
              <a:defRPr/>
            </a:pPr>
            <a:r>
              <a:rPr lang="fr-CA" sz="2400" b="1" cap="small" dirty="0" smtClean="0">
                <a:solidFill>
                  <a:schemeClr val="bg1"/>
                </a:solidFill>
                <a:latin typeface="Calibri" pitchFamily="34" charset="0"/>
                <a:cs typeface="Calibri" pitchFamily="34" charset="0"/>
              </a:rPr>
              <a:t>Pour répondre de manière plus globale aux pressions plus diffuses de l’acceptabilité hors cadre réglementaire, les entreprises ( et d’autres incluant les états et les bailleurs) ont adopté une panoplie de mesures incluant:</a:t>
            </a:r>
          </a:p>
          <a:p>
            <a:pPr marL="342900">
              <a:defRPr/>
            </a:pPr>
            <a:r>
              <a:rPr lang="fr-CA" sz="2800" b="1" cap="small" dirty="0" smtClean="0">
                <a:solidFill>
                  <a:srgbClr val="0070C0"/>
                </a:solidFill>
                <a:latin typeface="Calibri" pitchFamily="34" charset="0"/>
                <a:cs typeface="Calibri" pitchFamily="34" charset="0"/>
              </a:rPr>
              <a:t>__________________________________________</a:t>
            </a:r>
          </a:p>
          <a:p>
            <a:pPr marL="857250" indent="-514350">
              <a:defRPr/>
            </a:pPr>
            <a:r>
              <a:rPr lang="fr-CA" sz="2800" b="1" cap="small" dirty="0" smtClean="0">
                <a:solidFill>
                  <a:srgbClr val="0070C0"/>
                </a:solidFill>
                <a:latin typeface="Calibri" pitchFamily="34" charset="0"/>
                <a:cs typeface="Calibri" pitchFamily="34" charset="0"/>
              </a:rPr>
              <a:t>Adhésion à EITI : « extractive industries transparency initiative » qui s’adresse aux problèmes de corruption et d’équité de partage des redevances</a:t>
            </a:r>
          </a:p>
          <a:p>
            <a:pPr marL="857250" indent="-514350">
              <a:defRPr/>
            </a:pPr>
            <a:r>
              <a:rPr lang="fr-CA" sz="2800" b="1" cap="small" dirty="0" smtClean="0">
                <a:solidFill>
                  <a:srgbClr val="0070C0"/>
                </a:solidFill>
                <a:latin typeface="Calibri" pitchFamily="34" charset="0"/>
                <a:cs typeface="Calibri" pitchFamily="34" charset="0"/>
              </a:rPr>
              <a:t>Adhésion aux Processus de traçage des minéraux liés aux conflits armés ( Kimberly, etc..)</a:t>
            </a:r>
          </a:p>
          <a:p>
            <a:pPr marL="857250" indent="-514350">
              <a:defRPr/>
            </a:pPr>
            <a:r>
              <a:rPr lang="fr-CA" sz="2800" b="1" cap="small" dirty="0" smtClean="0">
                <a:solidFill>
                  <a:srgbClr val="0070C0"/>
                </a:solidFill>
                <a:latin typeface="Calibri" pitchFamily="34" charset="0"/>
                <a:cs typeface="Calibri" pitchFamily="34" charset="0"/>
              </a:rPr>
              <a:t>Adoption de politiques de responsabilité sociale et environnementale ( global reporting initiative, global compact, iso 26000, etc</a:t>
            </a:r>
            <a:r>
              <a:rPr lang="fr-CA" sz="2800" b="1" cap="small" dirty="0" smtClean="0">
                <a:solidFill>
                  <a:srgbClr val="0070C0"/>
                </a:solidFill>
                <a:latin typeface="Calibri" pitchFamily="34" charset="0"/>
                <a:cs typeface="Calibri" pitchFamily="34" charset="0"/>
              </a:rPr>
              <a:t>..</a:t>
            </a:r>
            <a:endParaRPr lang="fr-CA" sz="3200" b="1" dirty="0">
              <a:latin typeface="Calibri" pitchFamily="34" charset="0"/>
              <a:cs typeface="Calibri" pitchFamily="34" charset="0"/>
            </a:endParaRPr>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36A0D53-5D9C-45A8-A690-2C5BC3205211}" type="slidenum">
              <a:rPr lang="fr-CA" smtClean="0"/>
              <a:pPr/>
              <a:t>29</a:t>
            </a:fld>
            <a:endParaRPr lang="fr-CA" smtClean="0"/>
          </a:p>
        </p:txBody>
      </p:sp>
      <p:sp>
        <p:nvSpPr>
          <p:cNvPr id="18436" name="Rectangle 2"/>
          <p:cNvSpPr>
            <a:spLocks noChangeArrowheads="1"/>
          </p:cNvSpPr>
          <p:nvPr/>
        </p:nvSpPr>
        <p:spPr bwMode="auto">
          <a:xfrm>
            <a:off x="0" y="0"/>
            <a:ext cx="8497887" cy="6124754"/>
          </a:xfrm>
          <a:prstGeom prst="rect">
            <a:avLst/>
          </a:prstGeom>
          <a:noFill/>
          <a:ln w="9525">
            <a:noFill/>
            <a:miter lim="800000"/>
            <a:headEnd/>
            <a:tailEnd/>
          </a:ln>
        </p:spPr>
        <p:txBody>
          <a:bodyPr>
            <a:spAutoFit/>
          </a:bodyPr>
          <a:lstStyle/>
          <a:p>
            <a:pPr marL="857250" indent="-514350">
              <a:defRPr/>
            </a:pPr>
            <a:r>
              <a:rPr lang="fr-CA" sz="2800" b="1" cap="small" dirty="0" smtClean="0">
                <a:solidFill>
                  <a:srgbClr val="0070C0"/>
                </a:solidFill>
                <a:latin typeface="Calibri" pitchFamily="34" charset="0"/>
                <a:cs typeface="Calibri" pitchFamily="34" charset="0"/>
              </a:rPr>
              <a:t>Adoption et adhésion à des Schémas cadre de développement durable sectoriels ( miniers; guides de bonnes pratiques) tels que  ICMM-SF (International Council of Mines and Metals-Sustainability Framework), VDMD-canada ( vers le Développement Minier Durable), AUSTRALIAN EV (Enduring values)</a:t>
            </a:r>
          </a:p>
          <a:p>
            <a:pPr marL="857250" indent="-514350">
              <a:defRPr/>
            </a:pPr>
            <a:r>
              <a:rPr lang="fr-CA" sz="2800" b="1" cap="small" dirty="0" smtClean="0">
                <a:solidFill>
                  <a:srgbClr val="0070C0"/>
                </a:solidFill>
                <a:latin typeface="Calibri" pitchFamily="34" charset="0"/>
                <a:cs typeface="Calibri" pitchFamily="34" charset="0"/>
              </a:rPr>
              <a:t>Adoption de systèmes de management environnemental certifiable par des tiers ( E.G. iso 14001)</a:t>
            </a:r>
          </a:p>
          <a:p>
            <a:pPr marL="857250" indent="-514350">
              <a:defRPr/>
            </a:pPr>
            <a:r>
              <a:rPr lang="fr-CA" sz="2800" b="1" cap="small" dirty="0" smtClean="0">
                <a:solidFill>
                  <a:srgbClr val="0070C0"/>
                </a:solidFill>
                <a:latin typeface="Calibri" pitchFamily="34" charset="0"/>
                <a:cs typeface="Calibri" pitchFamily="34" charset="0"/>
              </a:rPr>
              <a:t>Reconnaissance de l’importance et allocation de ressources dédiées aux relations communautaires- incluant la consultation et la négociation d’ententes d’intérêts mutuels</a:t>
            </a:r>
          </a:p>
          <a:p>
            <a:pPr marL="857250" indent="-514350">
              <a:defRPr/>
            </a:pPr>
            <a:r>
              <a:rPr lang="fr-CA" sz="2800" b="1" cap="small" dirty="0" smtClean="0">
                <a:solidFill>
                  <a:srgbClr val="0070C0"/>
                </a:solidFill>
                <a:latin typeface="Calibri" pitchFamily="34" charset="0"/>
                <a:cs typeface="Calibri" pitchFamily="34" charset="0"/>
              </a:rPr>
              <a:t>________________________________________</a:t>
            </a:r>
            <a:endParaRPr lang="fr-CA" sz="3200" b="1" dirty="0">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3</a:t>
            </a:fld>
            <a:endParaRPr lang="fr-CA" smtClean="0"/>
          </a:p>
        </p:txBody>
      </p:sp>
      <p:sp>
        <p:nvSpPr>
          <p:cNvPr id="10244" name="Rectangle 2"/>
          <p:cNvSpPr>
            <a:spLocks noChangeArrowheads="1"/>
          </p:cNvSpPr>
          <p:nvPr/>
        </p:nvSpPr>
        <p:spPr bwMode="auto">
          <a:xfrm>
            <a:off x="250825" y="188913"/>
            <a:ext cx="8497888" cy="5632311"/>
          </a:xfrm>
          <a:prstGeom prst="rect">
            <a:avLst/>
          </a:prstGeom>
          <a:noFill/>
          <a:ln w="9525">
            <a:noFill/>
            <a:miter lim="800000"/>
            <a:headEnd/>
            <a:tailEnd/>
          </a:ln>
        </p:spPr>
        <p:txBody>
          <a:bodyPr>
            <a:spAutoFit/>
          </a:bodyPr>
          <a:lstStyle/>
          <a:p>
            <a:pPr marL="342900" indent="-342900" algn="ctr"/>
            <a:r>
              <a:rPr lang="fr-CA" sz="2400" b="1" cap="small" dirty="0">
                <a:solidFill>
                  <a:srgbClr val="0070C0"/>
                </a:solidFill>
                <a:latin typeface="Calibri" pitchFamily="34" charset="0"/>
                <a:cs typeface="Calibri" pitchFamily="34" charset="0"/>
              </a:rPr>
              <a:t>Les mines ont mauvaise presse  </a:t>
            </a:r>
          </a:p>
          <a:p>
            <a:pPr marL="342900" indent="-342900" algn="just"/>
            <a:endParaRPr lang="fr-CA" sz="2400" b="1" cap="small" dirty="0">
              <a:solidFill>
                <a:srgbClr val="0070C0"/>
              </a:solidFill>
              <a:latin typeface="Calibri" pitchFamily="34" charset="0"/>
              <a:cs typeface="Calibri" pitchFamily="34" charset="0"/>
            </a:endParaRPr>
          </a:p>
          <a:p>
            <a:pPr marL="342900"/>
            <a:r>
              <a:rPr lang="fr-CA" sz="2400" b="1" cap="small" dirty="0">
                <a:solidFill>
                  <a:srgbClr val="0070C0"/>
                </a:solidFill>
                <a:latin typeface="Calibri" pitchFamily="34" charset="0"/>
                <a:cs typeface="Calibri" pitchFamily="34" charset="0"/>
              </a:rPr>
              <a:t>À diverses échelles, elles ont laissé et laissent encore </a:t>
            </a:r>
            <a:r>
              <a:rPr lang="fr-CA" sz="2400" b="1" cap="small" dirty="0" smtClean="0">
                <a:solidFill>
                  <a:srgbClr val="0070C0"/>
                </a:solidFill>
                <a:latin typeface="Calibri" pitchFamily="34" charset="0"/>
                <a:cs typeface="Calibri" pitchFamily="34" charset="0"/>
              </a:rPr>
              <a:t>l’impression d’importants </a:t>
            </a:r>
            <a:r>
              <a:rPr lang="fr-CA" sz="2400" b="1" cap="small" dirty="0">
                <a:solidFill>
                  <a:srgbClr val="0070C0"/>
                </a:solidFill>
                <a:latin typeface="Calibri" pitchFamily="34" charset="0"/>
                <a:cs typeface="Calibri" pitchFamily="34" charset="0"/>
              </a:rPr>
              <a:t>impacts environnementaux, de pollution, de désolation, de pillage parfois. </a:t>
            </a:r>
          </a:p>
          <a:p>
            <a:pPr marL="342900"/>
            <a:endParaRPr lang="fr-CA" sz="2400" b="1" cap="small" dirty="0">
              <a:solidFill>
                <a:srgbClr val="0070C0"/>
              </a:solidFill>
              <a:latin typeface="Calibri" pitchFamily="34" charset="0"/>
              <a:cs typeface="Calibri" pitchFamily="34" charset="0"/>
            </a:endParaRPr>
          </a:p>
          <a:p>
            <a:pPr marL="342900"/>
            <a:r>
              <a:rPr lang="fr-CA" sz="2400" b="1" cap="small" dirty="0">
                <a:solidFill>
                  <a:srgbClr val="0070C0"/>
                </a:solidFill>
                <a:latin typeface="Calibri" pitchFamily="34" charset="0"/>
                <a:cs typeface="Calibri" pitchFamily="34" charset="0"/>
              </a:rPr>
              <a:t>Pourtant, de nombreux exemples montrent des exploitations minières dont les impacts environnementaux sont bien maîtrisés et les retombées </a:t>
            </a:r>
            <a:r>
              <a:rPr lang="fr-CA" sz="2400" b="1" cap="small" dirty="0" smtClean="0">
                <a:solidFill>
                  <a:srgbClr val="0070C0"/>
                </a:solidFill>
                <a:latin typeface="Calibri" pitchFamily="34" charset="0"/>
                <a:cs typeface="Calibri" pitchFamily="34" charset="0"/>
              </a:rPr>
              <a:t>économiques </a:t>
            </a:r>
            <a:r>
              <a:rPr lang="fr-CA" sz="2400" b="1" cap="small" dirty="0">
                <a:solidFill>
                  <a:srgbClr val="0070C0"/>
                </a:solidFill>
                <a:latin typeface="Calibri" pitchFamily="34" charset="0"/>
                <a:cs typeface="Calibri" pitchFamily="34" charset="0"/>
              </a:rPr>
              <a:t>tout à fait positives, mais qui restent « mal perçues </a:t>
            </a:r>
            <a:r>
              <a:rPr lang="fr-CA" sz="2400" b="1" cap="small" dirty="0" smtClean="0">
                <a:solidFill>
                  <a:srgbClr val="0070C0"/>
                </a:solidFill>
                <a:latin typeface="Calibri" pitchFamily="34" charset="0"/>
                <a:cs typeface="Calibri" pitchFamily="34" charset="0"/>
              </a:rPr>
              <a:t>», voire mal « acceptées ». </a:t>
            </a:r>
            <a:endParaRPr lang="fr-CA" sz="2400" b="1" cap="small" dirty="0" smtClean="0">
              <a:solidFill>
                <a:srgbClr val="0070C0"/>
              </a:solidFill>
              <a:latin typeface="Calibri" pitchFamily="34" charset="0"/>
              <a:cs typeface="Calibri" pitchFamily="34" charset="0"/>
            </a:endParaRPr>
          </a:p>
          <a:p>
            <a:pPr marL="342900"/>
            <a:endParaRPr lang="fr-CA" sz="2400" b="1" cap="small" dirty="0">
              <a:solidFill>
                <a:srgbClr val="0070C0"/>
              </a:solidFill>
              <a:latin typeface="Calibri" pitchFamily="34" charset="0"/>
              <a:cs typeface="Calibri" pitchFamily="34" charset="0"/>
            </a:endParaRPr>
          </a:p>
          <a:p>
            <a:pPr marL="342900"/>
            <a:r>
              <a:rPr lang="fr-CA" sz="2400" b="1" dirty="0">
                <a:solidFill>
                  <a:srgbClr val="0070C0"/>
                </a:solidFill>
                <a:latin typeface="Calibri" panose="020F0502020204030204" pitchFamily="34" charset="0"/>
              </a:rPr>
              <a:t>Le secteur des industries extractives, en particulier le secteur minier, semble avoir été le premier domaine associé aux ressources naturelles à être directement confronté à ces enjeux d’acceptabilité sociale.</a:t>
            </a:r>
            <a:endParaRPr lang="fr-FR" sz="2400" b="1" cap="small" dirty="0">
              <a:solidFill>
                <a:srgbClr val="0070C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59632" y="3212976"/>
            <a:ext cx="6624736" cy="115252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971550" y="4581525"/>
            <a:ext cx="7272338" cy="12954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8" name="Rectangle 7"/>
          <p:cNvSpPr/>
          <p:nvPr/>
        </p:nvSpPr>
        <p:spPr>
          <a:xfrm>
            <a:off x="1835696" y="1844824"/>
            <a:ext cx="4824536" cy="115252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9" name="Rectangle 8"/>
          <p:cNvSpPr/>
          <p:nvPr/>
        </p:nvSpPr>
        <p:spPr>
          <a:xfrm>
            <a:off x="2411760" y="476672"/>
            <a:ext cx="3672408" cy="115252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3" name="Rectangle 12"/>
          <p:cNvSpPr/>
          <p:nvPr/>
        </p:nvSpPr>
        <p:spPr>
          <a:xfrm>
            <a:off x="2555776" y="1484784"/>
            <a:ext cx="3744416"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(CSR) RSEE </a:t>
            </a:r>
            <a:r>
              <a:rPr lang="fr-CA" b="1" dirty="0">
                <a:solidFill>
                  <a:srgbClr val="7030A0"/>
                </a:solidFill>
              </a:rPr>
              <a:t>( </a:t>
            </a:r>
            <a:r>
              <a:rPr lang="fr-CA" b="1" dirty="0" smtClean="0">
                <a:solidFill>
                  <a:srgbClr val="7030A0"/>
                </a:solidFill>
              </a:rPr>
              <a:t>GRI, ISO 26000)</a:t>
            </a:r>
            <a:endParaRPr lang="fr-CA" b="1" dirty="0">
              <a:solidFill>
                <a:srgbClr val="7030A0"/>
              </a:solidFill>
            </a:endParaRPr>
          </a:p>
        </p:txBody>
      </p:sp>
      <p:sp>
        <p:nvSpPr>
          <p:cNvPr id="10" name="Rectangle 9"/>
          <p:cNvSpPr/>
          <p:nvPr/>
        </p:nvSpPr>
        <p:spPr>
          <a:xfrm>
            <a:off x="2555776" y="620688"/>
            <a:ext cx="3816424"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b="1" dirty="0" smtClean="0">
              <a:solidFill>
                <a:srgbClr val="7030A0"/>
              </a:solidFill>
            </a:endParaRPr>
          </a:p>
          <a:p>
            <a:pPr algn="ctr">
              <a:defRPr/>
            </a:pPr>
            <a:r>
              <a:rPr lang="fr-CA" b="1" dirty="0" smtClean="0">
                <a:solidFill>
                  <a:srgbClr val="7030A0"/>
                </a:solidFill>
              </a:rPr>
              <a:t>TRANSPARENCE</a:t>
            </a:r>
            <a:endParaRPr lang="fr-CA" b="1" dirty="0">
              <a:solidFill>
                <a:srgbClr val="7030A0"/>
              </a:solidFill>
            </a:endParaRPr>
          </a:p>
          <a:p>
            <a:pPr algn="ctr">
              <a:defRPr/>
            </a:pPr>
            <a:r>
              <a:rPr lang="fr-CA" b="1" dirty="0" smtClean="0">
                <a:solidFill>
                  <a:srgbClr val="7030A0"/>
                </a:solidFill>
              </a:rPr>
              <a:t>EITI</a:t>
            </a:r>
          </a:p>
          <a:p>
            <a:pPr algn="ctr">
              <a:defRPr/>
            </a:pPr>
            <a:r>
              <a:rPr lang="fr-CA" b="1" dirty="0" smtClean="0">
                <a:solidFill>
                  <a:srgbClr val="7030A0"/>
                </a:solidFill>
              </a:rPr>
              <a:t>VALIDATION PAR DES TIERS</a:t>
            </a:r>
          </a:p>
          <a:p>
            <a:pPr algn="ctr">
              <a:defRPr/>
            </a:pPr>
            <a:endParaRPr lang="fr-CA" b="1" dirty="0">
              <a:solidFill>
                <a:srgbClr val="7030A0"/>
              </a:solidFill>
            </a:endParaRPr>
          </a:p>
        </p:txBody>
      </p:sp>
      <p:sp>
        <p:nvSpPr>
          <p:cNvPr id="11" name="Espace réservé du numéro de diapositive 10"/>
          <p:cNvSpPr>
            <a:spLocks noGrp="1"/>
          </p:cNvSpPr>
          <p:nvPr>
            <p:ph type="sldNum" sz="quarter" idx="12"/>
          </p:nvPr>
        </p:nvSpPr>
        <p:spPr/>
        <p:txBody>
          <a:bodyPr/>
          <a:lstStyle/>
          <a:p>
            <a:pPr>
              <a:defRPr/>
            </a:pPr>
            <a:fld id="{72D43A32-A3D2-453D-9689-E0FBBC9C623F}" type="slidenum">
              <a:rPr lang="fr-CA" smtClean="0"/>
              <a:pPr>
                <a:defRPr/>
              </a:pPr>
              <a:t>30</a:t>
            </a:fld>
            <a:endParaRPr lang="fr-CA"/>
          </a:p>
        </p:txBody>
      </p:sp>
      <p:sp>
        <p:nvSpPr>
          <p:cNvPr id="14" name="Rectangle 13"/>
          <p:cNvSpPr/>
          <p:nvPr/>
        </p:nvSpPr>
        <p:spPr>
          <a:xfrm>
            <a:off x="2051720" y="2492896"/>
            <a:ext cx="2520280" cy="2520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ICMM-SDF/VDMD/EV</a:t>
            </a:r>
          </a:p>
          <a:p>
            <a:pPr algn="ctr">
              <a:defRPr/>
            </a:pPr>
            <a:r>
              <a:rPr lang="fr-CA" b="1" dirty="0" smtClean="0">
                <a:solidFill>
                  <a:srgbClr val="7030A0"/>
                </a:solidFill>
              </a:rPr>
              <a:t>BONNES PRATIQUES</a:t>
            </a:r>
          </a:p>
          <a:p>
            <a:pPr algn="ctr">
              <a:defRPr/>
            </a:pPr>
            <a:r>
              <a:rPr lang="fr-CA" b="1" dirty="0" smtClean="0">
                <a:solidFill>
                  <a:srgbClr val="7030A0"/>
                </a:solidFill>
              </a:rPr>
              <a:t>SME ( ISO 14001)</a:t>
            </a:r>
            <a:endParaRPr lang="fr-CA" b="1" dirty="0">
              <a:solidFill>
                <a:srgbClr val="7030A0"/>
              </a:solidFill>
            </a:endParaRPr>
          </a:p>
        </p:txBody>
      </p:sp>
      <p:sp>
        <p:nvSpPr>
          <p:cNvPr id="15" name="Rectangle 14"/>
          <p:cNvSpPr/>
          <p:nvPr/>
        </p:nvSpPr>
        <p:spPr>
          <a:xfrm>
            <a:off x="4788024" y="2492896"/>
            <a:ext cx="2520280"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ENTENTES NÉGOCIÉES HORS CADRE RÉGLEMENTAIRE</a:t>
            </a:r>
          </a:p>
          <a:p>
            <a:pPr algn="ctr">
              <a:defRPr/>
            </a:pPr>
            <a:r>
              <a:rPr lang="fr-CA" b="1" dirty="0" smtClean="0">
                <a:solidFill>
                  <a:srgbClr val="7030A0"/>
                </a:solidFill>
              </a:rPr>
              <a:t>PDA/IBA</a:t>
            </a:r>
            <a:endParaRPr lang="fr-CA" b="1" dirty="0">
              <a:solidFill>
                <a:srgbClr val="7030A0"/>
              </a:solidFill>
            </a:endParaRPr>
          </a:p>
        </p:txBody>
      </p:sp>
      <p:sp>
        <p:nvSpPr>
          <p:cNvPr id="16" name="ZoneTexte 15"/>
          <p:cNvSpPr txBox="1"/>
          <p:nvPr/>
        </p:nvSpPr>
        <p:spPr>
          <a:xfrm>
            <a:off x="1403648" y="5373216"/>
            <a:ext cx="5945923" cy="830997"/>
          </a:xfrm>
          <a:prstGeom prst="rect">
            <a:avLst/>
          </a:prstGeom>
          <a:solidFill>
            <a:schemeClr val="bg1">
              <a:lumMod val="65000"/>
            </a:schemeClr>
          </a:solidFill>
        </p:spPr>
        <p:txBody>
          <a:bodyPr wrap="none" rtlCol="0">
            <a:spAutoFit/>
          </a:bodyPr>
          <a:lstStyle/>
          <a:p>
            <a:r>
              <a:rPr lang="fr-CA" sz="2400" b="1" dirty="0" smtClean="0">
                <a:solidFill>
                  <a:schemeClr val="bg1"/>
                </a:solidFill>
                <a:latin typeface="Calibri" pitchFamily="34" charset="0"/>
              </a:rPr>
              <a:t>PRINCIPAUX OUTILS DE GESTION DES ENJEUX</a:t>
            </a:r>
          </a:p>
          <a:p>
            <a:r>
              <a:rPr lang="fr-CA" sz="2400" b="1" dirty="0" smtClean="0">
                <a:solidFill>
                  <a:schemeClr val="bg1"/>
                </a:solidFill>
                <a:latin typeface="Calibri" pitchFamily="34" charset="0"/>
              </a:rPr>
              <a:t>IDENTIFIÉES AUX « STRATES » SUPÉRIEURES</a:t>
            </a:r>
            <a:endParaRPr lang="fr-CA" sz="2400" b="1" dirty="0">
              <a:solidFill>
                <a:schemeClr val="bg1"/>
              </a:solidFill>
              <a:latin typeface="Calibri" pitchFamily="34" charset="0"/>
            </a:endParaRPr>
          </a:p>
        </p:txBody>
      </p:sp>
      <p:sp>
        <p:nvSpPr>
          <p:cNvPr id="17" name="Flèche courbée vers la gauche 16"/>
          <p:cNvSpPr/>
          <p:nvPr/>
        </p:nvSpPr>
        <p:spPr>
          <a:xfrm rot="10800000">
            <a:off x="251520" y="1700808"/>
            <a:ext cx="1152128" cy="41044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chemeClr val="tx1"/>
              </a:solidFill>
            </a:endParaRPr>
          </a:p>
        </p:txBody>
      </p:sp>
      <p:sp>
        <p:nvSpPr>
          <p:cNvPr id="18"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Espace réservé du numéro de diapositiv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BA07D301-E450-4B3F-9B3F-4C9D7C7BDAD6}" type="slidenum">
              <a:rPr lang="fr-CA" smtClean="0"/>
              <a:pPr/>
              <a:t>31</a:t>
            </a:fld>
            <a:endParaRPr lang="fr-CA" smtClean="0"/>
          </a:p>
        </p:txBody>
      </p:sp>
      <p:sp>
        <p:nvSpPr>
          <p:cNvPr id="4" name="Rectangle 2"/>
          <p:cNvSpPr txBox="1">
            <a:spLocks noChangeArrowheads="1"/>
          </p:cNvSpPr>
          <p:nvPr/>
        </p:nvSpPr>
        <p:spPr>
          <a:xfrm>
            <a:off x="457200" y="590550"/>
            <a:ext cx="8229600" cy="511175"/>
          </a:xfrm>
          <a:prstGeom prst="rect">
            <a:avLst/>
          </a:prstGeom>
          <a:solidFill>
            <a:srgbClr val="FFFF00"/>
          </a:solidFill>
        </p:spPr>
        <p:txBody>
          <a:bodyPr anchor="ctr">
            <a:normAutofit fontScale="90000" lnSpcReduction="20000"/>
          </a:bodyPr>
          <a:lstStyle/>
          <a:p>
            <a:pPr algn="ctr" fontAlgn="auto">
              <a:spcAft>
                <a:spcPts val="0"/>
              </a:spcAft>
              <a:defRPr/>
            </a:pPr>
            <a:r>
              <a:rPr lang="en-US" sz="3600" b="1" dirty="0">
                <a:latin typeface="Calibri" pitchFamily="34" charset="0"/>
                <a:ea typeface="+mj-ea"/>
                <a:cs typeface="Calibri" pitchFamily="34" charset="0"/>
              </a:rPr>
              <a:t>PLUSIEURS SCHÉMAS- TROIS GRANDS</a:t>
            </a:r>
            <a:endParaRPr lang="en-US" sz="4800" b="1" dirty="0">
              <a:latin typeface="Calibri" pitchFamily="34" charset="0"/>
              <a:ea typeface="+mj-ea"/>
              <a:cs typeface="Calibri" pitchFamily="34" charset="0"/>
            </a:endParaRPr>
          </a:p>
        </p:txBody>
      </p:sp>
      <p:sp>
        <p:nvSpPr>
          <p:cNvPr id="5" name="Text Box 70"/>
          <p:cNvSpPr txBox="1">
            <a:spLocks noChangeArrowheads="1"/>
          </p:cNvSpPr>
          <p:nvPr/>
        </p:nvSpPr>
        <p:spPr bwMode="auto">
          <a:xfrm>
            <a:off x="539750" y="1125538"/>
            <a:ext cx="7632700" cy="5016500"/>
          </a:xfrm>
          <a:prstGeom prst="rect">
            <a:avLst/>
          </a:prstGeom>
          <a:noFill/>
          <a:ln w="9525">
            <a:noFill/>
            <a:miter lim="800000"/>
            <a:headEnd/>
            <a:tailEnd/>
          </a:ln>
        </p:spPr>
        <p:txBody>
          <a:bodyPr>
            <a:spAutoFit/>
          </a:bodyPr>
          <a:lstStyle/>
          <a:p>
            <a:pPr marL="457200" indent="-457200">
              <a:defRPr/>
            </a:pPr>
            <a:r>
              <a:rPr lang="en-US" sz="2800" dirty="0">
                <a:solidFill>
                  <a:schemeClr val="tx2"/>
                </a:solidFill>
              </a:rPr>
              <a:t>	</a:t>
            </a:r>
            <a:r>
              <a:rPr lang="en-US" sz="2800" dirty="0" smtClean="0">
                <a:solidFill>
                  <a:srgbClr val="0070C0"/>
                </a:solidFill>
              </a:rPr>
              <a:t>1-</a:t>
            </a:r>
            <a:r>
              <a:rPr lang="fr-CA" sz="3200" b="1" dirty="0" smtClean="0">
                <a:solidFill>
                  <a:srgbClr val="0070C0"/>
                </a:solidFill>
                <a:latin typeface="Calibri" pitchFamily="34" charset="0"/>
                <a:cs typeface="Calibri" pitchFamily="34" charset="0"/>
              </a:rPr>
              <a:t>LE </a:t>
            </a:r>
            <a:r>
              <a:rPr lang="fr-CA" sz="3200" b="1" dirty="0">
                <a:solidFill>
                  <a:srgbClr val="0070C0"/>
                </a:solidFill>
                <a:latin typeface="Calibri" pitchFamily="34" charset="0"/>
                <a:cs typeface="Calibri" pitchFamily="34" charset="0"/>
              </a:rPr>
              <a:t>DÉVELOPPEMENT DURABLE (SUSTAINABLE DEVELOPMENT FRAMEWORK) selon L’ICMM-International Council of Mines and Metals</a:t>
            </a:r>
          </a:p>
          <a:p>
            <a:pPr marL="457200">
              <a:defRPr/>
            </a:pPr>
            <a:r>
              <a:rPr lang="fr-CA" sz="3200" b="1" dirty="0" smtClean="0">
                <a:solidFill>
                  <a:srgbClr val="0070C0"/>
                </a:solidFill>
                <a:latin typeface="Calibri" pitchFamily="34" charset="0"/>
                <a:cs typeface="Calibri" pitchFamily="34" charset="0"/>
              </a:rPr>
              <a:t>2-LES </a:t>
            </a:r>
            <a:r>
              <a:rPr lang="fr-CA" sz="3200" b="1" dirty="0">
                <a:solidFill>
                  <a:srgbClr val="0070C0"/>
                </a:solidFill>
                <a:latin typeface="Calibri" pitchFamily="34" charset="0"/>
                <a:cs typeface="Calibri" pitchFamily="34" charset="0"/>
              </a:rPr>
              <a:t>« ENDURING VALUES » Mineral Council of Australia</a:t>
            </a:r>
          </a:p>
          <a:p>
            <a:pPr marL="457200">
              <a:defRPr/>
            </a:pPr>
            <a:r>
              <a:rPr lang="fr-CA" sz="3200" b="1" dirty="0" smtClean="0">
                <a:solidFill>
                  <a:srgbClr val="0070C0"/>
                </a:solidFill>
                <a:latin typeface="Calibri" pitchFamily="34" charset="0"/>
                <a:cs typeface="Calibri" pitchFamily="34" charset="0"/>
              </a:rPr>
              <a:t>3-VERS </a:t>
            </a:r>
            <a:r>
              <a:rPr lang="fr-CA" sz="3200" b="1" dirty="0">
                <a:solidFill>
                  <a:srgbClr val="0070C0"/>
                </a:solidFill>
                <a:latin typeface="Calibri" pitchFamily="34" charset="0"/>
                <a:cs typeface="Calibri" pitchFamily="34" charset="0"/>
              </a:rPr>
              <a:t>LE DÉVELOPPEMENT MINIER DURABLE de l’Association Minière du Canada</a:t>
            </a:r>
            <a:endParaRPr lang="en-US" sz="3200" b="1" dirty="0">
              <a:solidFill>
                <a:srgbClr val="0070C0"/>
              </a:solidFill>
              <a:latin typeface="Calibri" pitchFamily="34" charset="0"/>
              <a:cs typeface="Calibri" pitchFamily="34" charset="0"/>
            </a:endParaRPr>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numéro de diapositiv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5A401CF-C3FF-449D-B272-675BE4D39118}" type="slidenum">
              <a:rPr lang="fr-CA" smtClean="0"/>
              <a:pPr/>
              <a:t>32</a:t>
            </a:fld>
            <a:endParaRPr lang="fr-CA" smtClean="0"/>
          </a:p>
        </p:txBody>
      </p:sp>
      <p:sp>
        <p:nvSpPr>
          <p:cNvPr id="6" name="Rectangle 2"/>
          <p:cNvSpPr txBox="1">
            <a:spLocks noChangeArrowheads="1"/>
          </p:cNvSpPr>
          <p:nvPr/>
        </p:nvSpPr>
        <p:spPr>
          <a:xfrm>
            <a:off x="457200" y="590550"/>
            <a:ext cx="8229600" cy="511175"/>
          </a:xfrm>
          <a:prstGeom prst="rect">
            <a:avLst/>
          </a:prstGeom>
          <a:solidFill>
            <a:srgbClr val="FFFF00"/>
          </a:solidFill>
        </p:spPr>
        <p:txBody>
          <a:bodyPr anchor="ctr">
            <a:normAutofit fontScale="90000" lnSpcReduction="20000"/>
          </a:bodyPr>
          <a:lstStyle/>
          <a:p>
            <a:pPr algn="ctr" fontAlgn="auto">
              <a:spcAft>
                <a:spcPts val="0"/>
              </a:spcAft>
              <a:defRPr/>
            </a:pPr>
            <a:r>
              <a:rPr lang="en-US" sz="3600" b="1" dirty="0" smtClean="0">
                <a:latin typeface="Calibri" pitchFamily="34" charset="0"/>
                <a:ea typeface="+mj-ea"/>
                <a:cs typeface="Calibri" pitchFamily="34" charset="0"/>
              </a:rPr>
              <a:t>ICMM-SDF</a:t>
            </a:r>
            <a:endParaRPr lang="en-US" sz="4800" b="1" dirty="0">
              <a:latin typeface="Calibri" pitchFamily="34" charset="0"/>
              <a:ea typeface="+mj-ea"/>
              <a:cs typeface="Calibri" pitchFamily="34" charset="0"/>
            </a:endParaRPr>
          </a:p>
        </p:txBody>
      </p:sp>
      <p:sp>
        <p:nvSpPr>
          <p:cNvPr id="8" name="Text Box 70"/>
          <p:cNvSpPr txBox="1">
            <a:spLocks noChangeArrowheads="1"/>
          </p:cNvSpPr>
          <p:nvPr/>
        </p:nvSpPr>
        <p:spPr bwMode="auto">
          <a:xfrm>
            <a:off x="539750" y="1125538"/>
            <a:ext cx="7632700" cy="5262562"/>
          </a:xfrm>
          <a:prstGeom prst="rect">
            <a:avLst/>
          </a:prstGeom>
          <a:noFill/>
          <a:ln w="9525">
            <a:noFill/>
            <a:miter lim="800000"/>
            <a:headEnd/>
            <a:tailEnd/>
          </a:ln>
        </p:spPr>
        <p:txBody>
          <a:bodyPr>
            <a:spAutoFit/>
          </a:bodyPr>
          <a:lstStyle/>
          <a:p>
            <a:pPr marL="457200" indent="-457200">
              <a:defRPr/>
            </a:pPr>
            <a:r>
              <a:rPr lang="en-US" sz="2800" dirty="0">
                <a:solidFill>
                  <a:schemeClr val="tx2"/>
                </a:solidFill>
              </a:rPr>
              <a:t>	</a:t>
            </a:r>
            <a:endParaRPr lang="fr-CA" sz="2800" i="1" dirty="0">
              <a:solidFill>
                <a:srgbClr val="0070C0"/>
              </a:solidFill>
            </a:endParaRPr>
          </a:p>
          <a:p>
            <a:pPr marL="514350" indent="-514350">
              <a:buFontTx/>
              <a:buAutoNum type="arabicParenBoth"/>
              <a:defRPr/>
            </a:pPr>
            <a:r>
              <a:rPr lang="fr-CA" sz="2800" b="1" dirty="0">
                <a:solidFill>
                  <a:srgbClr val="0070C0"/>
                </a:solidFill>
                <a:latin typeface="Calibri" pitchFamily="34" charset="0"/>
                <a:cs typeface="Calibri" pitchFamily="34" charset="0"/>
              </a:rPr>
              <a:t>Un ensemble de 10 principes et l'engagement correspondant des sociétés affiliées envers leur mise en œuvre</a:t>
            </a:r>
          </a:p>
          <a:p>
            <a:pPr marL="514350" indent="-514350">
              <a:defRPr/>
            </a:pPr>
            <a:endParaRPr lang="fr-CA" sz="2800" b="1" dirty="0">
              <a:solidFill>
                <a:srgbClr val="0070C0"/>
              </a:solidFill>
              <a:latin typeface="Calibri" pitchFamily="34" charset="0"/>
              <a:cs typeface="Calibri" pitchFamily="34" charset="0"/>
            </a:endParaRPr>
          </a:p>
          <a:p>
            <a:pPr marL="514350" indent="-514350">
              <a:buFontTx/>
              <a:buAutoNum type="arabicParenBoth" startAt="2"/>
              <a:defRPr/>
            </a:pPr>
            <a:r>
              <a:rPr lang="fr-CA" sz="2800" b="1" i="1" u="sng" dirty="0">
                <a:solidFill>
                  <a:srgbClr val="0070C0"/>
                </a:solidFill>
                <a:latin typeface="Calibri" pitchFamily="34" charset="0"/>
                <a:cs typeface="Calibri" pitchFamily="34" charset="0"/>
              </a:rPr>
              <a:t>L'engagement à rendre compte des progrès accomplis au regard de la mise en œuvre des principes conformes aux </a:t>
            </a:r>
            <a:r>
              <a:rPr lang="fr-CA" sz="2800" b="1" i="1" u="sng" dirty="0" smtClean="0">
                <a:solidFill>
                  <a:srgbClr val="0070C0"/>
                </a:solidFill>
                <a:latin typeface="Calibri" pitchFamily="34" charset="0"/>
                <a:cs typeface="Calibri" pitchFamily="34" charset="0"/>
              </a:rPr>
              <a:t>GRI4 </a:t>
            </a:r>
            <a:r>
              <a:rPr lang="fr-CA" sz="2800" b="1" i="1" u="sng" dirty="0" smtClean="0">
                <a:solidFill>
                  <a:srgbClr val="0070C0"/>
                </a:solidFill>
                <a:latin typeface="Calibri" pitchFamily="34" charset="0"/>
                <a:cs typeface="Calibri" pitchFamily="34" charset="0"/>
              </a:rPr>
              <a:t>( RSEE)</a:t>
            </a:r>
            <a:endParaRPr lang="fr-CA" sz="2800" b="1" i="1" u="sng" dirty="0">
              <a:solidFill>
                <a:srgbClr val="0070C0"/>
              </a:solidFill>
              <a:latin typeface="Calibri" pitchFamily="34" charset="0"/>
              <a:cs typeface="Calibri" pitchFamily="34" charset="0"/>
            </a:endParaRPr>
          </a:p>
          <a:p>
            <a:pPr marL="514350" indent="-514350">
              <a:defRPr/>
            </a:pPr>
            <a:r>
              <a:rPr lang="fr-CA" sz="2800" b="1" dirty="0">
                <a:solidFill>
                  <a:srgbClr val="0070C0"/>
                </a:solidFill>
                <a:latin typeface="Calibri" pitchFamily="34" charset="0"/>
                <a:cs typeface="Calibri" pitchFamily="34" charset="0"/>
              </a:rPr>
              <a:t> </a:t>
            </a:r>
          </a:p>
          <a:p>
            <a:pPr>
              <a:defRPr/>
            </a:pPr>
            <a:r>
              <a:rPr lang="fr-CA" sz="2800" b="1" dirty="0">
                <a:solidFill>
                  <a:srgbClr val="0070C0"/>
                </a:solidFill>
                <a:latin typeface="Calibri" pitchFamily="34" charset="0"/>
                <a:cs typeface="Calibri" pitchFamily="34" charset="0"/>
              </a:rPr>
              <a:t>(3)  L'engagement pris à l'égard de tiers que les 	membres présenteront des rapports- 	SYSTÈME D’ASSURANCE </a:t>
            </a:r>
            <a:endParaRPr lang="en-US" sz="2800" b="1" dirty="0">
              <a:solidFill>
                <a:schemeClr val="tx2"/>
              </a:solidFill>
              <a:latin typeface="Calibri" pitchFamily="34" charset="0"/>
              <a:cs typeface="Calibri" pitchFamily="34" charset="0"/>
            </a:endParaRPr>
          </a:p>
        </p:txBody>
      </p:sp>
      <p:pic>
        <p:nvPicPr>
          <p:cNvPr id="7" name="Picture 9"/>
          <p:cNvPicPr>
            <a:picLocks noChangeAspect="1" noChangeArrowheads="1"/>
          </p:cNvPicPr>
          <p:nvPr/>
        </p:nvPicPr>
        <p:blipFill>
          <a:blip r:embed="rId2" cstate="print"/>
          <a:srcRect/>
          <a:stretch>
            <a:fillRect/>
          </a:stretch>
        </p:blipFill>
        <p:spPr bwMode="auto">
          <a:xfrm>
            <a:off x="395536" y="404664"/>
            <a:ext cx="2315542" cy="997015"/>
          </a:xfrm>
          <a:prstGeom prst="rect">
            <a:avLst/>
          </a:prstGeom>
          <a:noFill/>
          <a:ln w="9525">
            <a:noFill/>
            <a:miter lim="800000"/>
            <a:headEnd/>
            <a:tailEnd/>
          </a:ln>
        </p:spPr>
      </p:pic>
      <p:sp>
        <p:nvSpPr>
          <p:cNvPr id="9"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2"/>
          <p:cNvSpPr>
            <a:spLocks noGrp="1" noChangeArrowheads="1"/>
          </p:cNvSpPr>
          <p:nvPr>
            <p:ph type="title"/>
          </p:nvPr>
        </p:nvSpPr>
        <p:spPr>
          <a:xfrm>
            <a:off x="685800" y="860425"/>
            <a:ext cx="7772400" cy="641350"/>
          </a:xfrm>
        </p:spPr>
        <p:txBody>
          <a:bodyPr/>
          <a:lstStyle/>
          <a:p>
            <a:pPr eaLnBrk="1" hangingPunct="1"/>
            <a:r>
              <a:rPr lang="en-US" sz="3600" smtClean="0"/>
              <a:t>  </a:t>
            </a:r>
            <a:endParaRPr lang="en-US" sz="4800" smtClean="0"/>
          </a:p>
        </p:txBody>
      </p:sp>
      <p:graphicFrame>
        <p:nvGraphicFramePr>
          <p:cNvPr id="500756" name="Group 20"/>
          <p:cNvGraphicFramePr>
            <a:graphicFrameLocks noGrp="1"/>
          </p:cNvGraphicFramePr>
          <p:nvPr/>
        </p:nvGraphicFramePr>
        <p:xfrm>
          <a:off x="-98425" y="237035975"/>
          <a:ext cx="1774825" cy="214313"/>
        </p:xfrm>
        <a:graphic>
          <a:graphicData uri="http://schemas.openxmlformats.org/drawingml/2006/table">
            <a:tbl>
              <a:tblPr/>
              <a:tblGrid>
                <a:gridCol w="1774825"/>
              </a:tblGrid>
              <a:tr h="2143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Arial" charset="0"/>
                          <a:cs typeface="Arial" charset="0"/>
                          <a:hlinkClick r:id=""/>
                        </a:rPr>
                        <a:t>Privacy Policy</a:t>
                      </a:r>
                      <a:r>
                        <a:rPr kumimoji="0" lang="en-US" sz="800" b="0" i="0" u="none" strike="noStrike" cap="none" normalizeH="0" baseline="0" smtClean="0">
                          <a:ln>
                            <a:noFill/>
                          </a:ln>
                          <a:solidFill>
                            <a:srgbClr val="FFFFFF"/>
                          </a:solidFill>
                          <a:effectLst/>
                          <a:latin typeface="Arial" charset="0"/>
                          <a:cs typeface="Arial" charset="0"/>
                        </a:rPr>
                        <a:t> </a:t>
                      </a:r>
                      <a:r>
                        <a:rPr kumimoji="0" lang="en-US" sz="800" b="0" i="0" u="none" strike="noStrike" cap="none" normalizeH="0" baseline="0" smtClean="0">
                          <a:ln>
                            <a:noFill/>
                          </a:ln>
                          <a:solidFill>
                            <a:srgbClr val="FFFFFF"/>
                          </a:solidFill>
                          <a:effectLst/>
                          <a:latin typeface="Times New Roman"/>
                          <a:cs typeface="Arial" charset="0"/>
                        </a:rPr>
                        <a:t>  </a:t>
                      </a:r>
                      <a:r>
                        <a:rPr kumimoji="0" lang="en-US" sz="800" b="0" i="0" u="none" strike="noStrike" cap="none" normalizeH="0" baseline="0" smtClean="0">
                          <a:ln>
                            <a:noFill/>
                          </a:ln>
                          <a:solidFill>
                            <a:srgbClr val="FFFFFF"/>
                          </a:solidFill>
                          <a:effectLst/>
                          <a:latin typeface="Arial" charset="0"/>
                          <a:cs typeface="Arial" charset="0"/>
                        </a:rPr>
                        <a:t>| </a:t>
                      </a:r>
                      <a:r>
                        <a:rPr kumimoji="0" lang="en-US" sz="800" b="0" i="0" u="none" strike="noStrike" cap="none" normalizeH="0" baseline="0" smtClean="0">
                          <a:ln>
                            <a:noFill/>
                          </a:ln>
                          <a:solidFill>
                            <a:srgbClr val="FFFFFF"/>
                          </a:solidFill>
                          <a:effectLst/>
                          <a:latin typeface="Times New Roman"/>
                          <a:cs typeface="Arial" charset="0"/>
                        </a:rPr>
                        <a:t>  </a:t>
                      </a:r>
                      <a:r>
                        <a:rPr kumimoji="0" lang="en-US" sz="800" b="0" i="0" u="none" strike="noStrike" cap="none" normalizeH="0" baseline="0" smtClean="0">
                          <a:ln>
                            <a:noFill/>
                          </a:ln>
                          <a:solidFill>
                            <a:srgbClr val="FFFFFF"/>
                          </a:solidFill>
                          <a:effectLst/>
                          <a:latin typeface="Arial" charset="0"/>
                          <a:cs typeface="Arial" charset="0"/>
                        </a:rPr>
                        <a:t> </a:t>
                      </a:r>
                      <a:r>
                        <a:rPr kumimoji="0" lang="en-US" sz="800" b="0" i="0" u="none" strike="noStrike" cap="none" normalizeH="0" baseline="0" smtClean="0">
                          <a:ln>
                            <a:noFill/>
                          </a:ln>
                          <a:solidFill>
                            <a:srgbClr val="FFFFFF"/>
                          </a:solidFill>
                          <a:effectLst/>
                          <a:latin typeface="Arial" charset="0"/>
                          <a:cs typeface="Arial" charset="0"/>
                          <a:hlinkClick r:id=""/>
                        </a:rPr>
                        <a:t>E-mail this Page</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cap="flat">
                      <a:noFill/>
                    </a:lnL>
                    <a:lnR cap="flat">
                      <a:noFill/>
                    </a:lnR>
                    <a:lnT cap="flat">
                      <a:noFill/>
                    </a:lnT>
                    <a:lnB cap="flat">
                      <a:noFill/>
                    </a:lnB>
                    <a:lnTlToBr>
                      <a:noFill/>
                    </a:lnTlToBr>
                    <a:lnBlToTr>
                      <a:noFill/>
                    </a:lnBlToTr>
                    <a:solidFill>
                      <a:srgbClr val="009900"/>
                    </a:solidFill>
                  </a:tcPr>
                </a:tc>
              </a:tr>
            </a:tbl>
          </a:graphicData>
        </a:graphic>
      </p:graphicFrame>
      <p:sp>
        <p:nvSpPr>
          <p:cNvPr id="8210" name="Rectangle 26"/>
          <p:cNvSpPr>
            <a:spLocks noChangeArrowheads="1"/>
          </p:cNvSpPr>
          <p:nvPr/>
        </p:nvSpPr>
        <p:spPr bwMode="auto">
          <a:xfrm>
            <a:off x="-98425" y="237250288"/>
            <a:ext cx="184150" cy="625475"/>
          </a:xfrm>
          <a:prstGeom prst="rect">
            <a:avLst/>
          </a:prstGeom>
          <a:noFill/>
          <a:ln w="9525">
            <a:noFill/>
            <a:miter lim="800000"/>
            <a:headEnd/>
            <a:tailEnd/>
          </a:ln>
        </p:spPr>
        <p:txBody>
          <a:bodyPr wrap="none" anchor="ctr">
            <a:spAutoFit/>
          </a:bodyPr>
          <a:lstStyle/>
          <a:p>
            <a:r>
              <a:rPr lang="en-US" sz="1100"/>
              <a:t/>
            </a:r>
            <a:br>
              <a:rPr lang="en-US" sz="1100"/>
            </a:br>
            <a:endParaRPr lang="en-US"/>
          </a:p>
        </p:txBody>
      </p:sp>
      <p:sp>
        <p:nvSpPr>
          <p:cNvPr id="8212" name="AutoShape 28" descr="flag_ru_small">
            <a:hlinkClick r:id="rId5"/>
          </p:cNvPr>
          <p:cNvSpPr>
            <a:spLocks noChangeAspect="1" noChangeArrowheads="1"/>
          </p:cNvSpPr>
          <p:nvPr/>
        </p:nvSpPr>
        <p:spPr bwMode="auto">
          <a:xfrm>
            <a:off x="-7938" y="-222645288"/>
            <a:ext cx="333376" cy="228600"/>
          </a:xfrm>
          <a:prstGeom prst="rect">
            <a:avLst/>
          </a:prstGeom>
          <a:noFill/>
          <a:ln w="9525">
            <a:noFill/>
            <a:miter lim="800000"/>
            <a:headEnd/>
            <a:tailEnd/>
          </a:ln>
        </p:spPr>
        <p:txBody>
          <a:bodyPr/>
          <a:lstStyle/>
          <a:p>
            <a:endParaRPr lang="fr-FR"/>
          </a:p>
        </p:txBody>
      </p:sp>
      <p:sp>
        <p:nvSpPr>
          <p:cNvPr id="8213" name="AutoShape 29" descr="flag_australia_small">
            <a:hlinkClick r:id="rId6"/>
          </p:cNvPr>
          <p:cNvSpPr>
            <a:spLocks noChangeAspect="1" noChangeArrowheads="1"/>
          </p:cNvSpPr>
          <p:nvPr/>
        </p:nvSpPr>
        <p:spPr bwMode="auto">
          <a:xfrm>
            <a:off x="-7938" y="-211431188"/>
            <a:ext cx="333376" cy="171450"/>
          </a:xfrm>
          <a:prstGeom prst="rect">
            <a:avLst/>
          </a:prstGeom>
          <a:noFill/>
          <a:ln w="9525">
            <a:noFill/>
            <a:miter lim="800000"/>
            <a:headEnd/>
            <a:tailEnd/>
          </a:ln>
        </p:spPr>
        <p:txBody>
          <a:bodyPr/>
          <a:lstStyle/>
          <a:p>
            <a:endParaRPr lang="fr-FR"/>
          </a:p>
        </p:txBody>
      </p:sp>
      <p:sp>
        <p:nvSpPr>
          <p:cNvPr id="8214" name="AutoShape 30" descr="flag_usa_small">
            <a:hlinkClick r:id="rId7"/>
          </p:cNvPr>
          <p:cNvSpPr>
            <a:spLocks noChangeAspect="1" noChangeArrowheads="1"/>
          </p:cNvSpPr>
          <p:nvPr/>
        </p:nvSpPr>
        <p:spPr bwMode="auto">
          <a:xfrm>
            <a:off x="-7938" y="-194165538"/>
            <a:ext cx="333376" cy="171450"/>
          </a:xfrm>
          <a:prstGeom prst="rect">
            <a:avLst/>
          </a:prstGeom>
          <a:noFill/>
          <a:ln w="9525">
            <a:noFill/>
            <a:miter lim="800000"/>
            <a:headEnd/>
            <a:tailEnd/>
          </a:ln>
        </p:spPr>
        <p:txBody>
          <a:bodyPr/>
          <a:lstStyle/>
          <a:p>
            <a:endParaRPr lang="fr-FR"/>
          </a:p>
        </p:txBody>
      </p:sp>
      <p:sp>
        <p:nvSpPr>
          <p:cNvPr id="8215" name="AutoShape 31" descr="flag_uk_small">
            <a:hlinkClick r:id="rId8"/>
          </p:cNvPr>
          <p:cNvSpPr>
            <a:spLocks noChangeAspect="1" noChangeArrowheads="1"/>
          </p:cNvSpPr>
          <p:nvPr/>
        </p:nvSpPr>
        <p:spPr bwMode="auto">
          <a:xfrm>
            <a:off x="-7938" y="-186801125"/>
            <a:ext cx="333376" cy="171450"/>
          </a:xfrm>
          <a:prstGeom prst="rect">
            <a:avLst/>
          </a:prstGeom>
          <a:noFill/>
          <a:ln w="9525">
            <a:noFill/>
            <a:miter lim="800000"/>
            <a:headEnd/>
            <a:tailEnd/>
          </a:ln>
        </p:spPr>
        <p:txBody>
          <a:bodyPr/>
          <a:lstStyle/>
          <a:p>
            <a:endParaRPr lang="fr-FR"/>
          </a:p>
        </p:txBody>
      </p:sp>
      <p:sp>
        <p:nvSpPr>
          <p:cNvPr id="8216" name="AutoShape 32" descr="flag_uk_small">
            <a:hlinkClick r:id="rId9"/>
          </p:cNvPr>
          <p:cNvSpPr>
            <a:spLocks noChangeAspect="1" noChangeArrowheads="1"/>
          </p:cNvSpPr>
          <p:nvPr/>
        </p:nvSpPr>
        <p:spPr bwMode="auto">
          <a:xfrm>
            <a:off x="-7938" y="-178336575"/>
            <a:ext cx="333376" cy="171450"/>
          </a:xfrm>
          <a:prstGeom prst="rect">
            <a:avLst/>
          </a:prstGeom>
          <a:noFill/>
          <a:ln w="9525">
            <a:noFill/>
            <a:miter lim="800000"/>
            <a:headEnd/>
            <a:tailEnd/>
          </a:ln>
        </p:spPr>
        <p:txBody>
          <a:bodyPr/>
          <a:lstStyle/>
          <a:p>
            <a:endParaRPr lang="fr-FR"/>
          </a:p>
        </p:txBody>
      </p:sp>
      <p:sp>
        <p:nvSpPr>
          <p:cNvPr id="8217" name="AutoShape 33" descr="flag_uk_small">
            <a:hlinkClick r:id="rId10"/>
          </p:cNvPr>
          <p:cNvSpPr>
            <a:spLocks noChangeAspect="1" noChangeArrowheads="1"/>
          </p:cNvSpPr>
          <p:nvPr/>
        </p:nvSpPr>
        <p:spPr bwMode="auto">
          <a:xfrm>
            <a:off x="-7938" y="-169383075"/>
            <a:ext cx="333376" cy="171450"/>
          </a:xfrm>
          <a:prstGeom prst="rect">
            <a:avLst/>
          </a:prstGeom>
          <a:noFill/>
          <a:ln w="9525">
            <a:noFill/>
            <a:miter lim="800000"/>
            <a:headEnd/>
            <a:tailEnd/>
          </a:ln>
        </p:spPr>
        <p:txBody>
          <a:bodyPr/>
          <a:lstStyle/>
          <a:p>
            <a:endParaRPr lang="fr-FR"/>
          </a:p>
        </p:txBody>
      </p:sp>
      <p:sp>
        <p:nvSpPr>
          <p:cNvPr id="8218" name="AutoShape 34" descr="flag_usa_small">
            <a:hlinkClick r:id="rId11"/>
          </p:cNvPr>
          <p:cNvSpPr>
            <a:spLocks noChangeAspect="1" noChangeArrowheads="1"/>
          </p:cNvSpPr>
          <p:nvPr/>
        </p:nvSpPr>
        <p:spPr bwMode="auto">
          <a:xfrm>
            <a:off x="-7938" y="-156273500"/>
            <a:ext cx="333376" cy="171450"/>
          </a:xfrm>
          <a:prstGeom prst="rect">
            <a:avLst/>
          </a:prstGeom>
          <a:noFill/>
          <a:ln w="9525">
            <a:noFill/>
            <a:miter lim="800000"/>
            <a:headEnd/>
            <a:tailEnd/>
          </a:ln>
        </p:spPr>
        <p:txBody>
          <a:bodyPr/>
          <a:lstStyle/>
          <a:p>
            <a:endParaRPr lang="fr-FR"/>
          </a:p>
        </p:txBody>
      </p:sp>
      <p:sp>
        <p:nvSpPr>
          <p:cNvPr id="8219" name="AutoShape 35" descr="flag_uk_small">
            <a:hlinkClick r:id="rId12"/>
          </p:cNvPr>
          <p:cNvSpPr>
            <a:spLocks noChangeAspect="1" noChangeArrowheads="1"/>
          </p:cNvSpPr>
          <p:nvPr/>
        </p:nvSpPr>
        <p:spPr bwMode="auto">
          <a:xfrm>
            <a:off x="-7938" y="-148053425"/>
            <a:ext cx="333376" cy="171450"/>
          </a:xfrm>
          <a:prstGeom prst="rect">
            <a:avLst/>
          </a:prstGeom>
          <a:noFill/>
          <a:ln w="9525">
            <a:noFill/>
            <a:miter lim="800000"/>
            <a:headEnd/>
            <a:tailEnd/>
          </a:ln>
        </p:spPr>
        <p:txBody>
          <a:bodyPr/>
          <a:lstStyle/>
          <a:p>
            <a:endParaRPr lang="fr-FR"/>
          </a:p>
        </p:txBody>
      </p:sp>
      <p:sp>
        <p:nvSpPr>
          <p:cNvPr id="8220" name="AutoShape 36" descr="flag_uk_small">
            <a:hlinkClick r:id="rId13"/>
          </p:cNvPr>
          <p:cNvSpPr>
            <a:spLocks noChangeAspect="1" noChangeArrowheads="1"/>
          </p:cNvSpPr>
          <p:nvPr/>
        </p:nvSpPr>
        <p:spPr bwMode="auto">
          <a:xfrm>
            <a:off x="-7938" y="-141055725"/>
            <a:ext cx="333376" cy="171450"/>
          </a:xfrm>
          <a:prstGeom prst="rect">
            <a:avLst/>
          </a:prstGeom>
          <a:noFill/>
          <a:ln w="9525">
            <a:noFill/>
            <a:miter lim="800000"/>
            <a:headEnd/>
            <a:tailEnd/>
          </a:ln>
        </p:spPr>
        <p:txBody>
          <a:bodyPr/>
          <a:lstStyle/>
          <a:p>
            <a:endParaRPr lang="fr-FR"/>
          </a:p>
        </p:txBody>
      </p:sp>
      <p:sp>
        <p:nvSpPr>
          <p:cNvPr id="8221" name="AutoShape 37" descr="flag_uk_small">
            <a:hlinkClick r:id="rId14"/>
          </p:cNvPr>
          <p:cNvSpPr>
            <a:spLocks noChangeAspect="1" noChangeArrowheads="1"/>
          </p:cNvSpPr>
          <p:nvPr/>
        </p:nvSpPr>
        <p:spPr bwMode="auto">
          <a:xfrm>
            <a:off x="-7938" y="-131124325"/>
            <a:ext cx="333376" cy="171450"/>
          </a:xfrm>
          <a:prstGeom prst="rect">
            <a:avLst/>
          </a:prstGeom>
          <a:noFill/>
          <a:ln w="9525">
            <a:noFill/>
            <a:miter lim="800000"/>
            <a:headEnd/>
            <a:tailEnd/>
          </a:ln>
        </p:spPr>
        <p:txBody>
          <a:bodyPr/>
          <a:lstStyle/>
          <a:p>
            <a:endParaRPr lang="fr-FR"/>
          </a:p>
        </p:txBody>
      </p:sp>
      <p:sp>
        <p:nvSpPr>
          <p:cNvPr id="8222" name="AutoShape 38" descr="flag_uk_small">
            <a:hlinkClick r:id="rId15"/>
          </p:cNvPr>
          <p:cNvSpPr>
            <a:spLocks noChangeAspect="1" noChangeArrowheads="1"/>
          </p:cNvSpPr>
          <p:nvPr/>
        </p:nvSpPr>
        <p:spPr bwMode="auto">
          <a:xfrm>
            <a:off x="-7938" y="-119970550"/>
            <a:ext cx="333376" cy="171450"/>
          </a:xfrm>
          <a:prstGeom prst="rect">
            <a:avLst/>
          </a:prstGeom>
          <a:noFill/>
          <a:ln w="9525">
            <a:noFill/>
            <a:miter lim="800000"/>
            <a:headEnd/>
            <a:tailEnd/>
          </a:ln>
        </p:spPr>
        <p:txBody>
          <a:bodyPr/>
          <a:lstStyle/>
          <a:p>
            <a:endParaRPr lang="fr-FR"/>
          </a:p>
        </p:txBody>
      </p:sp>
      <p:sp>
        <p:nvSpPr>
          <p:cNvPr id="8223" name="AutoShape 39" descr="flag_uk_small">
            <a:hlinkClick r:id="rId16"/>
          </p:cNvPr>
          <p:cNvSpPr>
            <a:spLocks noChangeAspect="1" noChangeArrowheads="1"/>
          </p:cNvSpPr>
          <p:nvPr/>
        </p:nvSpPr>
        <p:spPr bwMode="auto">
          <a:xfrm>
            <a:off x="-7938" y="-105883075"/>
            <a:ext cx="333376" cy="171450"/>
          </a:xfrm>
          <a:prstGeom prst="rect">
            <a:avLst/>
          </a:prstGeom>
          <a:noFill/>
          <a:ln w="9525">
            <a:noFill/>
            <a:miter lim="800000"/>
            <a:headEnd/>
            <a:tailEnd/>
          </a:ln>
        </p:spPr>
        <p:txBody>
          <a:bodyPr/>
          <a:lstStyle/>
          <a:p>
            <a:endParaRPr lang="fr-FR"/>
          </a:p>
        </p:txBody>
      </p:sp>
      <p:sp>
        <p:nvSpPr>
          <p:cNvPr id="8224" name="AutoShape 40" descr="flag_uk_small">
            <a:hlinkClick r:id="rId17"/>
          </p:cNvPr>
          <p:cNvSpPr>
            <a:spLocks noChangeAspect="1" noChangeArrowheads="1"/>
          </p:cNvSpPr>
          <p:nvPr/>
        </p:nvSpPr>
        <p:spPr bwMode="auto">
          <a:xfrm>
            <a:off x="-7938" y="-94484825"/>
            <a:ext cx="333376" cy="171450"/>
          </a:xfrm>
          <a:prstGeom prst="rect">
            <a:avLst/>
          </a:prstGeom>
          <a:noFill/>
          <a:ln w="9525">
            <a:noFill/>
            <a:miter lim="800000"/>
            <a:headEnd/>
            <a:tailEnd/>
          </a:ln>
        </p:spPr>
        <p:txBody>
          <a:bodyPr/>
          <a:lstStyle/>
          <a:p>
            <a:endParaRPr lang="fr-FR"/>
          </a:p>
        </p:txBody>
      </p:sp>
      <p:sp>
        <p:nvSpPr>
          <p:cNvPr id="8225" name="AutoShape 41" descr="flag_uk_small">
            <a:hlinkClick r:id="rId18"/>
          </p:cNvPr>
          <p:cNvSpPr>
            <a:spLocks noChangeAspect="1" noChangeArrowheads="1"/>
          </p:cNvSpPr>
          <p:nvPr/>
        </p:nvSpPr>
        <p:spPr bwMode="auto">
          <a:xfrm>
            <a:off x="-7938" y="-82230913"/>
            <a:ext cx="333376" cy="171450"/>
          </a:xfrm>
          <a:prstGeom prst="rect">
            <a:avLst/>
          </a:prstGeom>
          <a:noFill/>
          <a:ln w="9525">
            <a:noFill/>
            <a:miter lim="800000"/>
            <a:headEnd/>
            <a:tailEnd/>
          </a:ln>
        </p:spPr>
        <p:txBody>
          <a:bodyPr/>
          <a:lstStyle/>
          <a:p>
            <a:endParaRPr lang="fr-FR"/>
          </a:p>
        </p:txBody>
      </p:sp>
      <p:sp>
        <p:nvSpPr>
          <p:cNvPr id="8226" name="AutoShape 42" descr="flag_uk_small">
            <a:hlinkClick r:id="rId19"/>
          </p:cNvPr>
          <p:cNvSpPr>
            <a:spLocks noChangeAspect="1" noChangeArrowheads="1"/>
          </p:cNvSpPr>
          <p:nvPr/>
        </p:nvSpPr>
        <p:spPr bwMode="auto">
          <a:xfrm>
            <a:off x="-7938" y="-74010838"/>
            <a:ext cx="333376" cy="171450"/>
          </a:xfrm>
          <a:prstGeom prst="rect">
            <a:avLst/>
          </a:prstGeom>
          <a:noFill/>
          <a:ln w="9525">
            <a:noFill/>
            <a:miter lim="800000"/>
            <a:headEnd/>
            <a:tailEnd/>
          </a:ln>
        </p:spPr>
        <p:txBody>
          <a:bodyPr/>
          <a:lstStyle/>
          <a:p>
            <a:endParaRPr lang="fr-FR"/>
          </a:p>
        </p:txBody>
      </p:sp>
      <p:sp>
        <p:nvSpPr>
          <p:cNvPr id="8227" name="AutoShape 43" descr="cnn_logo_small">
            <a:hlinkClick r:id="rId20"/>
          </p:cNvPr>
          <p:cNvSpPr>
            <a:spLocks noChangeAspect="1" noChangeArrowheads="1"/>
          </p:cNvSpPr>
          <p:nvPr/>
        </p:nvSpPr>
        <p:spPr bwMode="auto">
          <a:xfrm>
            <a:off x="-7938" y="-61879163"/>
            <a:ext cx="333376" cy="180975"/>
          </a:xfrm>
          <a:prstGeom prst="rect">
            <a:avLst/>
          </a:prstGeom>
          <a:noFill/>
          <a:ln w="9525">
            <a:noFill/>
            <a:miter lim="800000"/>
            <a:headEnd/>
            <a:tailEnd/>
          </a:ln>
        </p:spPr>
        <p:txBody>
          <a:bodyPr/>
          <a:lstStyle/>
          <a:p>
            <a:endParaRPr lang="fr-FR"/>
          </a:p>
        </p:txBody>
      </p:sp>
      <p:sp>
        <p:nvSpPr>
          <p:cNvPr id="8228" name="AutoShape 44" descr="flag_france_small">
            <a:hlinkClick r:id="rId21"/>
          </p:cNvPr>
          <p:cNvSpPr>
            <a:spLocks noChangeAspect="1" noChangeArrowheads="1"/>
          </p:cNvSpPr>
          <p:nvPr/>
        </p:nvSpPr>
        <p:spPr bwMode="auto">
          <a:xfrm>
            <a:off x="-7938" y="-49731613"/>
            <a:ext cx="333376" cy="228600"/>
          </a:xfrm>
          <a:prstGeom prst="rect">
            <a:avLst/>
          </a:prstGeom>
          <a:noFill/>
          <a:ln w="9525">
            <a:noFill/>
            <a:miter lim="800000"/>
            <a:headEnd/>
            <a:tailEnd/>
          </a:ln>
        </p:spPr>
        <p:txBody>
          <a:bodyPr/>
          <a:lstStyle/>
          <a:p>
            <a:endParaRPr lang="fr-FR"/>
          </a:p>
        </p:txBody>
      </p:sp>
      <p:sp>
        <p:nvSpPr>
          <p:cNvPr id="8229" name="AutoShape 45" descr="flag_japan_small">
            <a:hlinkClick r:id="rId22"/>
          </p:cNvPr>
          <p:cNvSpPr>
            <a:spLocks noChangeAspect="1" noChangeArrowheads="1"/>
          </p:cNvSpPr>
          <p:nvPr/>
        </p:nvSpPr>
        <p:spPr bwMode="auto">
          <a:xfrm>
            <a:off x="-7938" y="-38028563"/>
            <a:ext cx="333376" cy="228600"/>
          </a:xfrm>
          <a:prstGeom prst="rect">
            <a:avLst/>
          </a:prstGeom>
          <a:noFill/>
          <a:ln w="9525">
            <a:noFill/>
            <a:miter lim="800000"/>
            <a:headEnd/>
            <a:tailEnd/>
          </a:ln>
        </p:spPr>
        <p:txBody>
          <a:bodyPr/>
          <a:lstStyle/>
          <a:p>
            <a:endParaRPr lang="fr-FR"/>
          </a:p>
        </p:txBody>
      </p:sp>
      <p:sp>
        <p:nvSpPr>
          <p:cNvPr id="8230" name="AutoShape 46" descr="flag_usa_small">
            <a:hlinkClick r:id="rId23"/>
          </p:cNvPr>
          <p:cNvSpPr>
            <a:spLocks noChangeAspect="1" noChangeArrowheads="1"/>
          </p:cNvSpPr>
          <p:nvPr/>
        </p:nvSpPr>
        <p:spPr bwMode="auto">
          <a:xfrm>
            <a:off x="-7938" y="-20213638"/>
            <a:ext cx="333376" cy="180975"/>
          </a:xfrm>
          <a:prstGeom prst="rect">
            <a:avLst/>
          </a:prstGeom>
          <a:noFill/>
          <a:ln w="9525">
            <a:noFill/>
            <a:miter lim="800000"/>
            <a:headEnd/>
            <a:tailEnd/>
          </a:ln>
        </p:spPr>
        <p:txBody>
          <a:bodyPr/>
          <a:lstStyle/>
          <a:p>
            <a:endParaRPr lang="fr-FR"/>
          </a:p>
        </p:txBody>
      </p:sp>
      <p:sp>
        <p:nvSpPr>
          <p:cNvPr id="8231" name="AutoShape 47" descr="flag_india_small">
            <a:hlinkClick r:id="rId24"/>
          </p:cNvPr>
          <p:cNvSpPr>
            <a:spLocks noChangeAspect="1" noChangeArrowheads="1"/>
          </p:cNvSpPr>
          <p:nvPr/>
        </p:nvSpPr>
        <p:spPr bwMode="auto">
          <a:xfrm>
            <a:off x="-7938" y="-12588875"/>
            <a:ext cx="333376" cy="219075"/>
          </a:xfrm>
          <a:prstGeom prst="rect">
            <a:avLst/>
          </a:prstGeom>
          <a:noFill/>
          <a:ln w="9525">
            <a:noFill/>
            <a:miter lim="800000"/>
            <a:headEnd/>
            <a:tailEnd/>
          </a:ln>
        </p:spPr>
        <p:txBody>
          <a:bodyPr/>
          <a:lstStyle/>
          <a:p>
            <a:endParaRPr lang="fr-FR"/>
          </a:p>
        </p:txBody>
      </p:sp>
      <p:sp>
        <p:nvSpPr>
          <p:cNvPr id="8232" name="AutoShape 48" descr="flag_safrica_small">
            <a:hlinkClick r:id="rId25"/>
          </p:cNvPr>
          <p:cNvSpPr>
            <a:spLocks noChangeAspect="1" noChangeArrowheads="1"/>
          </p:cNvSpPr>
          <p:nvPr/>
        </p:nvSpPr>
        <p:spPr bwMode="auto">
          <a:xfrm>
            <a:off x="-7938" y="444500"/>
            <a:ext cx="333376" cy="200025"/>
          </a:xfrm>
          <a:prstGeom prst="rect">
            <a:avLst/>
          </a:prstGeom>
          <a:noFill/>
          <a:ln w="9525">
            <a:noFill/>
            <a:miter lim="800000"/>
            <a:headEnd/>
            <a:tailEnd/>
          </a:ln>
        </p:spPr>
        <p:txBody>
          <a:bodyPr/>
          <a:lstStyle/>
          <a:p>
            <a:endParaRPr lang="fr-FR"/>
          </a:p>
        </p:txBody>
      </p:sp>
      <p:sp>
        <p:nvSpPr>
          <p:cNvPr id="8233" name="AutoShape 49" descr="flag_safrica_small">
            <a:hlinkClick r:id="rId26"/>
          </p:cNvPr>
          <p:cNvSpPr>
            <a:spLocks noChangeAspect="1" noChangeArrowheads="1"/>
          </p:cNvSpPr>
          <p:nvPr/>
        </p:nvSpPr>
        <p:spPr bwMode="auto">
          <a:xfrm>
            <a:off x="-7938" y="10772775"/>
            <a:ext cx="333376" cy="200025"/>
          </a:xfrm>
          <a:prstGeom prst="rect">
            <a:avLst/>
          </a:prstGeom>
          <a:noFill/>
          <a:ln w="9525">
            <a:noFill/>
            <a:miter lim="800000"/>
            <a:headEnd/>
            <a:tailEnd/>
          </a:ln>
        </p:spPr>
        <p:txBody>
          <a:bodyPr/>
          <a:lstStyle/>
          <a:p>
            <a:endParaRPr lang="fr-FR"/>
          </a:p>
        </p:txBody>
      </p:sp>
      <p:sp>
        <p:nvSpPr>
          <p:cNvPr id="8234" name="AutoShape 50" descr="flag_uk_small">
            <a:hlinkClick r:id="rId27"/>
          </p:cNvPr>
          <p:cNvSpPr>
            <a:spLocks noChangeAspect="1" noChangeArrowheads="1"/>
          </p:cNvSpPr>
          <p:nvPr/>
        </p:nvSpPr>
        <p:spPr bwMode="auto">
          <a:xfrm>
            <a:off x="-7938" y="19634200"/>
            <a:ext cx="333376" cy="171450"/>
          </a:xfrm>
          <a:prstGeom prst="rect">
            <a:avLst/>
          </a:prstGeom>
          <a:noFill/>
          <a:ln w="9525">
            <a:noFill/>
            <a:miter lim="800000"/>
            <a:headEnd/>
            <a:tailEnd/>
          </a:ln>
        </p:spPr>
        <p:txBody>
          <a:bodyPr/>
          <a:lstStyle/>
          <a:p>
            <a:endParaRPr lang="fr-FR"/>
          </a:p>
        </p:txBody>
      </p:sp>
      <p:sp>
        <p:nvSpPr>
          <p:cNvPr id="8235" name="AutoShape 51" descr="flag_uk_small">
            <a:hlinkClick r:id="rId28"/>
          </p:cNvPr>
          <p:cNvSpPr>
            <a:spLocks noChangeAspect="1" noChangeArrowheads="1"/>
          </p:cNvSpPr>
          <p:nvPr/>
        </p:nvSpPr>
        <p:spPr bwMode="auto">
          <a:xfrm>
            <a:off x="-7938" y="29198888"/>
            <a:ext cx="333376" cy="171450"/>
          </a:xfrm>
          <a:prstGeom prst="rect">
            <a:avLst/>
          </a:prstGeom>
          <a:noFill/>
          <a:ln w="9525">
            <a:noFill/>
            <a:miter lim="800000"/>
            <a:headEnd/>
            <a:tailEnd/>
          </a:ln>
        </p:spPr>
        <p:txBody>
          <a:bodyPr/>
          <a:lstStyle/>
          <a:p>
            <a:endParaRPr lang="fr-FR"/>
          </a:p>
        </p:txBody>
      </p:sp>
      <p:sp>
        <p:nvSpPr>
          <p:cNvPr id="8236" name="AutoShape 52" descr="flag_australia_small">
            <a:hlinkClick r:id="rId29"/>
          </p:cNvPr>
          <p:cNvSpPr>
            <a:spLocks noChangeAspect="1" noChangeArrowheads="1"/>
          </p:cNvSpPr>
          <p:nvPr/>
        </p:nvSpPr>
        <p:spPr bwMode="auto">
          <a:xfrm>
            <a:off x="-7938" y="38274625"/>
            <a:ext cx="333376" cy="171450"/>
          </a:xfrm>
          <a:prstGeom prst="rect">
            <a:avLst/>
          </a:prstGeom>
          <a:noFill/>
          <a:ln w="9525">
            <a:noFill/>
            <a:miter lim="800000"/>
            <a:headEnd/>
            <a:tailEnd/>
          </a:ln>
        </p:spPr>
        <p:txBody>
          <a:bodyPr/>
          <a:lstStyle/>
          <a:p>
            <a:endParaRPr lang="fr-FR"/>
          </a:p>
        </p:txBody>
      </p:sp>
      <p:sp>
        <p:nvSpPr>
          <p:cNvPr id="8237" name="AutoShape 53" descr="flag_japan_small">
            <a:hlinkClick r:id="rId30"/>
          </p:cNvPr>
          <p:cNvSpPr>
            <a:spLocks noChangeAspect="1" noChangeArrowheads="1"/>
          </p:cNvSpPr>
          <p:nvPr/>
        </p:nvSpPr>
        <p:spPr bwMode="auto">
          <a:xfrm>
            <a:off x="-7938" y="48450500"/>
            <a:ext cx="333376" cy="228600"/>
          </a:xfrm>
          <a:prstGeom prst="rect">
            <a:avLst/>
          </a:prstGeom>
          <a:noFill/>
          <a:ln w="9525">
            <a:noFill/>
            <a:miter lim="800000"/>
            <a:headEnd/>
            <a:tailEnd/>
          </a:ln>
        </p:spPr>
        <p:txBody>
          <a:bodyPr/>
          <a:lstStyle/>
          <a:p>
            <a:endParaRPr lang="fr-FR"/>
          </a:p>
        </p:txBody>
      </p:sp>
      <p:sp>
        <p:nvSpPr>
          <p:cNvPr id="8238" name="AutoShape 54" descr="flag_swiss_small">
            <a:hlinkClick r:id="rId31"/>
          </p:cNvPr>
          <p:cNvSpPr>
            <a:spLocks noChangeAspect="1" noChangeArrowheads="1"/>
          </p:cNvSpPr>
          <p:nvPr/>
        </p:nvSpPr>
        <p:spPr bwMode="auto">
          <a:xfrm>
            <a:off x="-7938" y="57219850"/>
            <a:ext cx="333376" cy="333375"/>
          </a:xfrm>
          <a:prstGeom prst="rect">
            <a:avLst/>
          </a:prstGeom>
          <a:noFill/>
          <a:ln w="9525">
            <a:noFill/>
            <a:miter lim="800000"/>
            <a:headEnd/>
            <a:tailEnd/>
          </a:ln>
        </p:spPr>
        <p:txBody>
          <a:bodyPr/>
          <a:lstStyle/>
          <a:p>
            <a:endParaRPr lang="fr-FR"/>
          </a:p>
        </p:txBody>
      </p:sp>
      <p:sp>
        <p:nvSpPr>
          <p:cNvPr id="8239" name="AutoShape 55" descr="flag_uk_small">
            <a:hlinkClick r:id="rId32"/>
          </p:cNvPr>
          <p:cNvSpPr>
            <a:spLocks noChangeAspect="1" noChangeArrowheads="1"/>
          </p:cNvSpPr>
          <p:nvPr/>
        </p:nvSpPr>
        <p:spPr bwMode="auto">
          <a:xfrm>
            <a:off x="-7938" y="67319525"/>
            <a:ext cx="333376" cy="171450"/>
          </a:xfrm>
          <a:prstGeom prst="rect">
            <a:avLst/>
          </a:prstGeom>
          <a:noFill/>
          <a:ln w="9525">
            <a:noFill/>
            <a:miter lim="800000"/>
            <a:headEnd/>
            <a:tailEnd/>
          </a:ln>
        </p:spPr>
        <p:txBody>
          <a:bodyPr/>
          <a:lstStyle/>
          <a:p>
            <a:endParaRPr lang="fr-FR"/>
          </a:p>
        </p:txBody>
      </p:sp>
      <p:sp>
        <p:nvSpPr>
          <p:cNvPr id="8240" name="AutoShape 56" descr="flag_uk_small">
            <a:hlinkClick r:id="rId33"/>
          </p:cNvPr>
          <p:cNvSpPr>
            <a:spLocks noChangeAspect="1" noChangeArrowheads="1"/>
          </p:cNvSpPr>
          <p:nvPr/>
        </p:nvSpPr>
        <p:spPr bwMode="auto">
          <a:xfrm>
            <a:off x="-7938" y="75172888"/>
            <a:ext cx="333376" cy="171450"/>
          </a:xfrm>
          <a:prstGeom prst="rect">
            <a:avLst/>
          </a:prstGeom>
          <a:noFill/>
          <a:ln w="9525">
            <a:noFill/>
            <a:miter lim="800000"/>
            <a:headEnd/>
            <a:tailEnd/>
          </a:ln>
        </p:spPr>
        <p:txBody>
          <a:bodyPr/>
          <a:lstStyle/>
          <a:p>
            <a:endParaRPr lang="fr-FR"/>
          </a:p>
        </p:txBody>
      </p:sp>
      <p:sp>
        <p:nvSpPr>
          <p:cNvPr id="8241" name="AutoShape 57" descr="flag_brazil_small">
            <a:hlinkClick r:id="rId34"/>
          </p:cNvPr>
          <p:cNvSpPr>
            <a:spLocks noChangeAspect="1" noChangeArrowheads="1"/>
          </p:cNvSpPr>
          <p:nvPr/>
        </p:nvSpPr>
        <p:spPr bwMode="auto">
          <a:xfrm>
            <a:off x="-7938" y="87671275"/>
            <a:ext cx="333376" cy="238125"/>
          </a:xfrm>
          <a:prstGeom prst="rect">
            <a:avLst/>
          </a:prstGeom>
          <a:noFill/>
          <a:ln w="9525">
            <a:noFill/>
            <a:miter lim="800000"/>
            <a:headEnd/>
            <a:tailEnd/>
          </a:ln>
        </p:spPr>
        <p:txBody>
          <a:bodyPr/>
          <a:lstStyle/>
          <a:p>
            <a:endParaRPr lang="fr-FR"/>
          </a:p>
        </p:txBody>
      </p:sp>
      <p:sp>
        <p:nvSpPr>
          <p:cNvPr id="8242" name="AutoShape 58" descr="flag_germany_small">
            <a:hlinkClick r:id="rId35"/>
          </p:cNvPr>
          <p:cNvSpPr>
            <a:spLocks noChangeAspect="1" noChangeArrowheads="1"/>
          </p:cNvSpPr>
          <p:nvPr/>
        </p:nvSpPr>
        <p:spPr bwMode="auto">
          <a:xfrm>
            <a:off x="-7938" y="101468238"/>
            <a:ext cx="333376" cy="209550"/>
          </a:xfrm>
          <a:prstGeom prst="rect">
            <a:avLst/>
          </a:prstGeom>
          <a:noFill/>
          <a:ln w="9525">
            <a:noFill/>
            <a:miter lim="800000"/>
            <a:headEnd/>
            <a:tailEnd/>
          </a:ln>
        </p:spPr>
        <p:txBody>
          <a:bodyPr/>
          <a:lstStyle/>
          <a:p>
            <a:endParaRPr lang="fr-FR"/>
          </a:p>
        </p:txBody>
      </p:sp>
      <p:sp>
        <p:nvSpPr>
          <p:cNvPr id="8243" name="AutoShape 59" descr="flag_qatar_small">
            <a:hlinkClick r:id="rId36"/>
          </p:cNvPr>
          <p:cNvSpPr>
            <a:spLocks noChangeAspect="1" noChangeArrowheads="1"/>
          </p:cNvSpPr>
          <p:nvPr/>
        </p:nvSpPr>
        <p:spPr bwMode="auto">
          <a:xfrm>
            <a:off x="-7938" y="113157000"/>
            <a:ext cx="333376" cy="171450"/>
          </a:xfrm>
          <a:prstGeom prst="rect">
            <a:avLst/>
          </a:prstGeom>
          <a:noFill/>
          <a:ln w="9525">
            <a:noFill/>
            <a:miter lim="800000"/>
            <a:headEnd/>
            <a:tailEnd/>
          </a:ln>
        </p:spPr>
        <p:txBody>
          <a:bodyPr/>
          <a:lstStyle/>
          <a:p>
            <a:endParaRPr lang="fr-FR"/>
          </a:p>
        </p:txBody>
      </p:sp>
      <p:sp>
        <p:nvSpPr>
          <p:cNvPr id="8244" name="AutoShape 60" descr="flag_india_small">
            <a:hlinkClick r:id="rId37"/>
          </p:cNvPr>
          <p:cNvSpPr>
            <a:spLocks noChangeAspect="1" noChangeArrowheads="1"/>
          </p:cNvSpPr>
          <p:nvPr/>
        </p:nvSpPr>
        <p:spPr bwMode="auto">
          <a:xfrm>
            <a:off x="-7938" y="123944063"/>
            <a:ext cx="333376" cy="219075"/>
          </a:xfrm>
          <a:prstGeom prst="rect">
            <a:avLst/>
          </a:prstGeom>
          <a:noFill/>
          <a:ln w="9525">
            <a:noFill/>
            <a:miter lim="800000"/>
            <a:headEnd/>
            <a:tailEnd/>
          </a:ln>
        </p:spPr>
        <p:txBody>
          <a:bodyPr/>
          <a:lstStyle/>
          <a:p>
            <a:endParaRPr lang="fr-FR"/>
          </a:p>
        </p:txBody>
      </p:sp>
      <p:sp>
        <p:nvSpPr>
          <p:cNvPr id="8245" name="AutoShape 61" descr="flag_australia_small">
            <a:hlinkClick r:id="rId38"/>
          </p:cNvPr>
          <p:cNvSpPr>
            <a:spLocks noChangeAspect="1" noChangeArrowheads="1"/>
          </p:cNvSpPr>
          <p:nvPr/>
        </p:nvSpPr>
        <p:spPr bwMode="auto">
          <a:xfrm>
            <a:off x="-7938" y="135877300"/>
            <a:ext cx="333376" cy="171450"/>
          </a:xfrm>
          <a:prstGeom prst="rect">
            <a:avLst/>
          </a:prstGeom>
          <a:noFill/>
          <a:ln w="9525">
            <a:noFill/>
            <a:miter lim="800000"/>
            <a:headEnd/>
            <a:tailEnd/>
          </a:ln>
        </p:spPr>
        <p:txBody>
          <a:bodyPr/>
          <a:lstStyle/>
          <a:p>
            <a:endParaRPr lang="fr-FR"/>
          </a:p>
        </p:txBody>
      </p:sp>
      <p:sp>
        <p:nvSpPr>
          <p:cNvPr id="8246" name="AutoShape 62" descr="flag_eu_small">
            <a:hlinkClick r:id="rId39"/>
          </p:cNvPr>
          <p:cNvSpPr>
            <a:spLocks noChangeAspect="1" noChangeArrowheads="1"/>
          </p:cNvSpPr>
          <p:nvPr/>
        </p:nvSpPr>
        <p:spPr bwMode="auto">
          <a:xfrm>
            <a:off x="-7938" y="145319750"/>
            <a:ext cx="333376" cy="219075"/>
          </a:xfrm>
          <a:prstGeom prst="rect">
            <a:avLst/>
          </a:prstGeom>
          <a:noFill/>
          <a:ln w="9525">
            <a:noFill/>
            <a:miter lim="800000"/>
            <a:headEnd/>
            <a:tailEnd/>
          </a:ln>
        </p:spPr>
        <p:txBody>
          <a:bodyPr/>
          <a:lstStyle/>
          <a:p>
            <a:endParaRPr lang="fr-FR"/>
          </a:p>
        </p:txBody>
      </p:sp>
      <p:sp>
        <p:nvSpPr>
          <p:cNvPr id="8247" name="AutoShape 63" descr="flag_france_small">
            <a:hlinkClick r:id="rId40"/>
          </p:cNvPr>
          <p:cNvSpPr>
            <a:spLocks noChangeAspect="1" noChangeArrowheads="1"/>
          </p:cNvSpPr>
          <p:nvPr/>
        </p:nvSpPr>
        <p:spPr bwMode="auto">
          <a:xfrm>
            <a:off x="-7938" y="156397325"/>
            <a:ext cx="333376" cy="228600"/>
          </a:xfrm>
          <a:prstGeom prst="rect">
            <a:avLst/>
          </a:prstGeom>
          <a:noFill/>
          <a:ln w="9525">
            <a:noFill/>
            <a:miter lim="800000"/>
            <a:headEnd/>
            <a:tailEnd/>
          </a:ln>
        </p:spPr>
        <p:txBody>
          <a:bodyPr/>
          <a:lstStyle/>
          <a:p>
            <a:endParaRPr lang="fr-FR"/>
          </a:p>
        </p:txBody>
      </p:sp>
      <p:sp>
        <p:nvSpPr>
          <p:cNvPr id="8248" name="AutoShape 64" descr="cnn_logo_small">
            <a:hlinkClick r:id="rId41"/>
          </p:cNvPr>
          <p:cNvSpPr>
            <a:spLocks noChangeAspect="1" noChangeArrowheads="1"/>
          </p:cNvSpPr>
          <p:nvPr/>
        </p:nvSpPr>
        <p:spPr bwMode="auto">
          <a:xfrm>
            <a:off x="-7938" y="170545125"/>
            <a:ext cx="333376" cy="180975"/>
          </a:xfrm>
          <a:prstGeom prst="rect">
            <a:avLst/>
          </a:prstGeom>
          <a:noFill/>
          <a:ln w="9525">
            <a:noFill/>
            <a:miter lim="800000"/>
            <a:headEnd/>
            <a:tailEnd/>
          </a:ln>
        </p:spPr>
        <p:txBody>
          <a:bodyPr/>
          <a:lstStyle/>
          <a:p>
            <a:endParaRPr lang="fr-FR"/>
          </a:p>
        </p:txBody>
      </p:sp>
      <p:sp>
        <p:nvSpPr>
          <p:cNvPr id="8249" name="AutoShape 65" descr="ifc_logo_small">
            <a:hlinkClick r:id="rId42"/>
          </p:cNvPr>
          <p:cNvSpPr>
            <a:spLocks noChangeAspect="1" noChangeArrowheads="1"/>
          </p:cNvSpPr>
          <p:nvPr/>
        </p:nvSpPr>
        <p:spPr bwMode="auto">
          <a:xfrm>
            <a:off x="-7938" y="178047650"/>
            <a:ext cx="333376" cy="142875"/>
          </a:xfrm>
          <a:prstGeom prst="rect">
            <a:avLst/>
          </a:prstGeom>
          <a:noFill/>
          <a:ln w="9525">
            <a:noFill/>
            <a:miter lim="800000"/>
            <a:headEnd/>
            <a:tailEnd/>
          </a:ln>
        </p:spPr>
        <p:txBody>
          <a:bodyPr/>
          <a:lstStyle/>
          <a:p>
            <a:endParaRPr lang="fr-FR"/>
          </a:p>
        </p:txBody>
      </p:sp>
      <p:sp>
        <p:nvSpPr>
          <p:cNvPr id="8250" name="AutoShape 66" descr="flag_uk_small">
            <a:hlinkClick r:id="rId43"/>
          </p:cNvPr>
          <p:cNvSpPr>
            <a:spLocks noChangeAspect="1" noChangeArrowheads="1"/>
          </p:cNvSpPr>
          <p:nvPr/>
        </p:nvSpPr>
        <p:spPr bwMode="auto">
          <a:xfrm>
            <a:off x="-7938" y="188452125"/>
            <a:ext cx="333376" cy="171450"/>
          </a:xfrm>
          <a:prstGeom prst="rect">
            <a:avLst/>
          </a:prstGeom>
          <a:noFill/>
          <a:ln w="9525">
            <a:noFill/>
            <a:miter lim="800000"/>
            <a:headEnd/>
            <a:tailEnd/>
          </a:ln>
        </p:spPr>
        <p:txBody>
          <a:bodyPr/>
          <a:lstStyle/>
          <a:p>
            <a:endParaRPr lang="fr-FR"/>
          </a:p>
        </p:txBody>
      </p:sp>
      <p:sp>
        <p:nvSpPr>
          <p:cNvPr id="8251" name="AutoShape 67" descr="flag_usa_small">
            <a:hlinkClick r:id="rId44"/>
          </p:cNvPr>
          <p:cNvSpPr>
            <a:spLocks noChangeAspect="1" noChangeArrowheads="1"/>
          </p:cNvSpPr>
          <p:nvPr/>
        </p:nvSpPr>
        <p:spPr bwMode="auto">
          <a:xfrm>
            <a:off x="-7938" y="199361425"/>
            <a:ext cx="333376" cy="180975"/>
          </a:xfrm>
          <a:prstGeom prst="rect">
            <a:avLst/>
          </a:prstGeom>
          <a:noFill/>
          <a:ln w="9525">
            <a:noFill/>
            <a:miter lim="800000"/>
            <a:headEnd/>
            <a:tailEnd/>
          </a:ln>
        </p:spPr>
        <p:txBody>
          <a:bodyPr/>
          <a:lstStyle/>
          <a:p>
            <a:endParaRPr lang="fr-FR"/>
          </a:p>
        </p:txBody>
      </p:sp>
      <p:sp>
        <p:nvSpPr>
          <p:cNvPr id="8252" name="AutoShape 68" descr="flag_uk_small">
            <a:hlinkClick r:id="rId45"/>
          </p:cNvPr>
          <p:cNvSpPr>
            <a:spLocks noChangeAspect="1" noChangeArrowheads="1"/>
          </p:cNvSpPr>
          <p:nvPr/>
        </p:nvSpPr>
        <p:spPr bwMode="auto">
          <a:xfrm>
            <a:off x="-7938" y="209797650"/>
            <a:ext cx="333376" cy="171450"/>
          </a:xfrm>
          <a:prstGeom prst="rect">
            <a:avLst/>
          </a:prstGeom>
          <a:noFill/>
          <a:ln w="9525">
            <a:noFill/>
            <a:miter lim="800000"/>
            <a:headEnd/>
            <a:tailEnd/>
          </a:ln>
        </p:spPr>
        <p:txBody>
          <a:bodyPr/>
          <a:lstStyle/>
          <a:p>
            <a:endParaRPr lang="fr-FR"/>
          </a:p>
        </p:txBody>
      </p:sp>
      <p:sp>
        <p:nvSpPr>
          <p:cNvPr id="8253" name="AutoShape 69" descr="flag_uk_small">
            <a:hlinkClick r:id="rId46"/>
          </p:cNvPr>
          <p:cNvSpPr>
            <a:spLocks noChangeAspect="1" noChangeArrowheads="1"/>
          </p:cNvSpPr>
          <p:nvPr/>
        </p:nvSpPr>
        <p:spPr bwMode="auto">
          <a:xfrm>
            <a:off x="-7938" y="219973525"/>
            <a:ext cx="333376" cy="171450"/>
          </a:xfrm>
          <a:prstGeom prst="rect">
            <a:avLst/>
          </a:prstGeom>
          <a:noFill/>
          <a:ln w="9525">
            <a:noFill/>
            <a:miter lim="800000"/>
            <a:headEnd/>
            <a:tailEnd/>
          </a:ln>
        </p:spPr>
        <p:txBody>
          <a:bodyPr/>
          <a:lstStyle/>
          <a:p>
            <a:endParaRPr lang="fr-FR"/>
          </a:p>
        </p:txBody>
      </p:sp>
      <p:sp>
        <p:nvSpPr>
          <p:cNvPr id="8254" name="Espace réservé du numéro de diapositive 49"/>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60D326-9DF1-4111-A0AC-6564ECB5E212}" type="slidenum">
              <a:rPr lang="en-US" smtClean="0"/>
              <a:pPr/>
              <a:t>33</a:t>
            </a:fld>
            <a:endParaRPr lang="en-US" smtClean="0"/>
          </a:p>
        </p:txBody>
      </p:sp>
      <p:sp>
        <p:nvSpPr>
          <p:cNvPr id="52" name="Rectangle 2"/>
          <p:cNvSpPr txBox="1">
            <a:spLocks noChangeArrowheads="1"/>
          </p:cNvSpPr>
          <p:nvPr/>
        </p:nvSpPr>
        <p:spPr>
          <a:xfrm>
            <a:off x="457200" y="590550"/>
            <a:ext cx="8229600" cy="750888"/>
          </a:xfrm>
          <a:prstGeom prst="rect">
            <a:avLst/>
          </a:prstGeom>
          <a:solidFill>
            <a:srgbClr val="FFFF00"/>
          </a:solidFill>
        </p:spPr>
        <p:txBody>
          <a:bodyPr anchor="ctr"/>
          <a:lstStyle/>
          <a:p>
            <a:pPr algn="ctr" fontAlgn="auto">
              <a:spcAft>
                <a:spcPts val="0"/>
              </a:spcAft>
              <a:defRPr/>
            </a:pPr>
            <a:r>
              <a:rPr lang="en-US" sz="3200" b="1" dirty="0">
                <a:latin typeface="Calibri" pitchFamily="34" charset="0"/>
                <a:ea typeface="+mj-ea"/>
                <a:cs typeface="Calibri" pitchFamily="34" charset="0"/>
              </a:rPr>
              <a:t>CANADA</a:t>
            </a:r>
          </a:p>
          <a:p>
            <a:pPr algn="ctr" fontAlgn="auto">
              <a:spcAft>
                <a:spcPts val="0"/>
              </a:spcAft>
              <a:defRPr/>
            </a:pPr>
            <a:r>
              <a:rPr lang="en-US" sz="3200" b="1" dirty="0">
                <a:latin typeface="Calibri" pitchFamily="34" charset="0"/>
                <a:ea typeface="+mj-ea"/>
                <a:cs typeface="Calibri" pitchFamily="34" charset="0"/>
              </a:rPr>
              <a:t>Mining Association of Canada</a:t>
            </a:r>
          </a:p>
        </p:txBody>
      </p:sp>
      <p:pic>
        <p:nvPicPr>
          <p:cNvPr id="8257" name="Picture 9"/>
          <p:cNvPicPr>
            <a:picLocks noChangeAspect="1" noChangeArrowheads="1"/>
          </p:cNvPicPr>
          <p:nvPr/>
        </p:nvPicPr>
        <p:blipFill>
          <a:blip r:embed="rId47" cstate="print"/>
          <a:srcRect/>
          <a:stretch>
            <a:fillRect/>
          </a:stretch>
        </p:blipFill>
        <p:spPr bwMode="auto">
          <a:xfrm>
            <a:off x="1390650" y="2438400"/>
            <a:ext cx="6362700" cy="1981200"/>
          </a:xfrm>
          <a:prstGeom prst="rect">
            <a:avLst/>
          </a:prstGeom>
          <a:noFill/>
          <a:ln w="9525">
            <a:noFill/>
            <a:miter lim="800000"/>
            <a:headEnd/>
            <a:tailEnd/>
          </a:ln>
        </p:spPr>
      </p:pic>
      <p:sp>
        <p:nvSpPr>
          <p:cNvPr id="53"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ontrols>
      <mc:AlternateContent xmlns:mc="http://schemas.openxmlformats.org/markup-compatibility/2006">
        <mc:Choice xmlns:v="urn:schemas-microsoft-com:vml" Requires="v">
          <p:control spid="1030" r:id="rId2" imgW="1295280" imgH="228600"/>
        </mc:Choice>
        <mc:Fallback>
          <p:control r:id="rId2" imgW="1295280" imgH="228600">
            <p:pic>
              <p:nvPicPr>
                <p:cNvPr id="2" name="DefaultOcx"/>
                <p:cNvPicPr preferRelativeResize="0">
                  <a:picLocks noChangeArrowheads="1" noChangeShapeType="1"/>
                </p:cNvPicPr>
                <p:nvPr/>
              </p:nvPicPr>
              <p:blipFill>
                <a:blip r:embed="rId48">
                  <a:extLst>
                    <a:ext uri="{28A0092B-C50C-407E-A947-70E740481C1C}">
                      <a14:useLocalDpi xmlns:a14="http://schemas.microsoft.com/office/drawing/2010/main" val="0"/>
                    </a:ext>
                  </a:extLst>
                </a:blip>
                <a:srcRect/>
                <a:stretch>
                  <a:fillRect/>
                </a:stretch>
              </p:blipFill>
              <p:spPr bwMode="auto">
                <a:xfrm>
                  <a:off x="-98425" y="-231019350"/>
                  <a:ext cx="1295400"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Rectangle 2"/>
          <p:cNvSpPr>
            <a:spLocks noGrp="1" noChangeArrowheads="1"/>
          </p:cNvSpPr>
          <p:nvPr>
            <p:ph type="title"/>
          </p:nvPr>
        </p:nvSpPr>
        <p:spPr>
          <a:xfrm>
            <a:off x="685800" y="860425"/>
            <a:ext cx="7772400" cy="641350"/>
          </a:xfrm>
        </p:spPr>
        <p:txBody>
          <a:bodyPr/>
          <a:lstStyle/>
          <a:p>
            <a:pPr eaLnBrk="1" hangingPunct="1"/>
            <a:r>
              <a:rPr lang="en-US" sz="3600" smtClean="0"/>
              <a:t>  </a:t>
            </a:r>
            <a:endParaRPr lang="en-US" sz="4800" smtClean="0"/>
          </a:p>
        </p:txBody>
      </p:sp>
      <p:graphicFrame>
        <p:nvGraphicFramePr>
          <p:cNvPr id="500756" name="Group 20"/>
          <p:cNvGraphicFramePr>
            <a:graphicFrameLocks noGrp="1"/>
          </p:cNvGraphicFramePr>
          <p:nvPr/>
        </p:nvGraphicFramePr>
        <p:xfrm>
          <a:off x="-98425" y="237035975"/>
          <a:ext cx="1774825" cy="214313"/>
        </p:xfrm>
        <a:graphic>
          <a:graphicData uri="http://schemas.openxmlformats.org/drawingml/2006/table">
            <a:tbl>
              <a:tblPr/>
              <a:tblGrid>
                <a:gridCol w="1774825"/>
              </a:tblGrid>
              <a:tr h="2143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FFFFFF"/>
                          </a:solidFill>
                          <a:effectLst/>
                          <a:latin typeface="Arial" charset="0"/>
                          <a:cs typeface="Arial" charset="0"/>
                          <a:hlinkClick r:id=""/>
                        </a:rPr>
                        <a:t>Privacy Policy</a:t>
                      </a:r>
                      <a:r>
                        <a:rPr kumimoji="0" lang="en-US" sz="800" b="0" i="0" u="none" strike="noStrike" cap="none" normalizeH="0" baseline="0" smtClean="0">
                          <a:ln>
                            <a:noFill/>
                          </a:ln>
                          <a:solidFill>
                            <a:srgbClr val="FFFFFF"/>
                          </a:solidFill>
                          <a:effectLst/>
                          <a:latin typeface="Arial" charset="0"/>
                          <a:cs typeface="Arial" charset="0"/>
                        </a:rPr>
                        <a:t> </a:t>
                      </a:r>
                      <a:r>
                        <a:rPr kumimoji="0" lang="en-US" sz="800" b="0" i="0" u="none" strike="noStrike" cap="none" normalizeH="0" baseline="0" smtClean="0">
                          <a:ln>
                            <a:noFill/>
                          </a:ln>
                          <a:solidFill>
                            <a:srgbClr val="FFFFFF"/>
                          </a:solidFill>
                          <a:effectLst/>
                          <a:latin typeface="Times New Roman"/>
                          <a:cs typeface="Arial" charset="0"/>
                        </a:rPr>
                        <a:t>  </a:t>
                      </a:r>
                      <a:r>
                        <a:rPr kumimoji="0" lang="en-US" sz="800" b="0" i="0" u="none" strike="noStrike" cap="none" normalizeH="0" baseline="0" smtClean="0">
                          <a:ln>
                            <a:noFill/>
                          </a:ln>
                          <a:solidFill>
                            <a:srgbClr val="FFFFFF"/>
                          </a:solidFill>
                          <a:effectLst/>
                          <a:latin typeface="Arial" charset="0"/>
                          <a:cs typeface="Arial" charset="0"/>
                        </a:rPr>
                        <a:t>| </a:t>
                      </a:r>
                      <a:r>
                        <a:rPr kumimoji="0" lang="en-US" sz="800" b="0" i="0" u="none" strike="noStrike" cap="none" normalizeH="0" baseline="0" smtClean="0">
                          <a:ln>
                            <a:noFill/>
                          </a:ln>
                          <a:solidFill>
                            <a:srgbClr val="FFFFFF"/>
                          </a:solidFill>
                          <a:effectLst/>
                          <a:latin typeface="Times New Roman"/>
                          <a:cs typeface="Arial" charset="0"/>
                        </a:rPr>
                        <a:t>  </a:t>
                      </a:r>
                      <a:r>
                        <a:rPr kumimoji="0" lang="en-US" sz="800" b="0" i="0" u="none" strike="noStrike" cap="none" normalizeH="0" baseline="0" smtClean="0">
                          <a:ln>
                            <a:noFill/>
                          </a:ln>
                          <a:solidFill>
                            <a:srgbClr val="FFFFFF"/>
                          </a:solidFill>
                          <a:effectLst/>
                          <a:latin typeface="Arial" charset="0"/>
                          <a:cs typeface="Arial" charset="0"/>
                        </a:rPr>
                        <a:t> </a:t>
                      </a:r>
                      <a:r>
                        <a:rPr kumimoji="0" lang="en-US" sz="800" b="0" i="0" u="none" strike="noStrike" cap="none" normalizeH="0" baseline="0" smtClean="0">
                          <a:ln>
                            <a:noFill/>
                          </a:ln>
                          <a:solidFill>
                            <a:srgbClr val="FFFFFF"/>
                          </a:solidFill>
                          <a:effectLst/>
                          <a:latin typeface="Arial" charset="0"/>
                          <a:cs typeface="Arial" charset="0"/>
                          <a:hlinkClick r:id=""/>
                        </a:rPr>
                        <a:t>E-mail this Page</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cap="flat">
                      <a:noFill/>
                    </a:lnL>
                    <a:lnR cap="flat">
                      <a:noFill/>
                    </a:lnR>
                    <a:lnT cap="flat">
                      <a:noFill/>
                    </a:lnT>
                    <a:lnB cap="flat">
                      <a:noFill/>
                    </a:lnB>
                    <a:lnTlToBr>
                      <a:noFill/>
                    </a:lnTlToBr>
                    <a:lnBlToTr>
                      <a:noFill/>
                    </a:lnBlToTr>
                    <a:solidFill>
                      <a:srgbClr val="009900"/>
                    </a:solidFill>
                  </a:tcPr>
                </a:tc>
              </a:tr>
            </a:tbl>
          </a:graphicData>
        </a:graphic>
      </p:graphicFrame>
      <p:sp>
        <p:nvSpPr>
          <p:cNvPr id="10258" name="Rectangle 26"/>
          <p:cNvSpPr>
            <a:spLocks noChangeArrowheads="1"/>
          </p:cNvSpPr>
          <p:nvPr/>
        </p:nvSpPr>
        <p:spPr bwMode="auto">
          <a:xfrm>
            <a:off x="-98425" y="237250288"/>
            <a:ext cx="184150" cy="625475"/>
          </a:xfrm>
          <a:prstGeom prst="rect">
            <a:avLst/>
          </a:prstGeom>
          <a:noFill/>
          <a:ln w="9525">
            <a:noFill/>
            <a:miter lim="800000"/>
            <a:headEnd/>
            <a:tailEnd/>
          </a:ln>
        </p:spPr>
        <p:txBody>
          <a:bodyPr wrap="none" anchor="ctr">
            <a:spAutoFit/>
          </a:bodyPr>
          <a:lstStyle/>
          <a:p>
            <a:r>
              <a:rPr lang="en-US" sz="1100"/>
              <a:t/>
            </a:r>
            <a:br>
              <a:rPr lang="en-US" sz="1100"/>
            </a:br>
            <a:endParaRPr lang="en-US"/>
          </a:p>
        </p:txBody>
      </p:sp>
      <p:sp>
        <p:nvSpPr>
          <p:cNvPr id="10260" name="AutoShape 28" descr="flag_ru_small">
            <a:hlinkClick r:id="rId8"/>
          </p:cNvPr>
          <p:cNvSpPr>
            <a:spLocks noChangeAspect="1" noChangeArrowheads="1"/>
          </p:cNvSpPr>
          <p:nvPr/>
        </p:nvSpPr>
        <p:spPr bwMode="auto">
          <a:xfrm>
            <a:off x="-7938" y="-222645288"/>
            <a:ext cx="333376" cy="228600"/>
          </a:xfrm>
          <a:prstGeom prst="rect">
            <a:avLst/>
          </a:prstGeom>
          <a:noFill/>
          <a:ln w="9525">
            <a:noFill/>
            <a:miter lim="800000"/>
            <a:headEnd/>
            <a:tailEnd/>
          </a:ln>
        </p:spPr>
        <p:txBody>
          <a:bodyPr/>
          <a:lstStyle/>
          <a:p>
            <a:endParaRPr lang="fr-FR"/>
          </a:p>
        </p:txBody>
      </p:sp>
      <p:sp>
        <p:nvSpPr>
          <p:cNvPr id="10261" name="AutoShape 29" descr="flag_australia_small">
            <a:hlinkClick r:id="rId9"/>
          </p:cNvPr>
          <p:cNvSpPr>
            <a:spLocks noChangeAspect="1" noChangeArrowheads="1"/>
          </p:cNvSpPr>
          <p:nvPr/>
        </p:nvSpPr>
        <p:spPr bwMode="auto">
          <a:xfrm>
            <a:off x="-7938" y="-211431188"/>
            <a:ext cx="333376" cy="171450"/>
          </a:xfrm>
          <a:prstGeom prst="rect">
            <a:avLst/>
          </a:prstGeom>
          <a:noFill/>
          <a:ln w="9525">
            <a:noFill/>
            <a:miter lim="800000"/>
            <a:headEnd/>
            <a:tailEnd/>
          </a:ln>
        </p:spPr>
        <p:txBody>
          <a:bodyPr/>
          <a:lstStyle/>
          <a:p>
            <a:endParaRPr lang="fr-FR"/>
          </a:p>
        </p:txBody>
      </p:sp>
      <p:sp>
        <p:nvSpPr>
          <p:cNvPr id="10262" name="AutoShape 30" descr="flag_usa_small">
            <a:hlinkClick r:id="rId10"/>
          </p:cNvPr>
          <p:cNvSpPr>
            <a:spLocks noChangeAspect="1" noChangeArrowheads="1"/>
          </p:cNvSpPr>
          <p:nvPr/>
        </p:nvSpPr>
        <p:spPr bwMode="auto">
          <a:xfrm>
            <a:off x="-7938" y="-194165538"/>
            <a:ext cx="333376" cy="171450"/>
          </a:xfrm>
          <a:prstGeom prst="rect">
            <a:avLst/>
          </a:prstGeom>
          <a:noFill/>
          <a:ln w="9525">
            <a:noFill/>
            <a:miter lim="800000"/>
            <a:headEnd/>
            <a:tailEnd/>
          </a:ln>
        </p:spPr>
        <p:txBody>
          <a:bodyPr/>
          <a:lstStyle/>
          <a:p>
            <a:endParaRPr lang="fr-FR"/>
          </a:p>
        </p:txBody>
      </p:sp>
      <p:sp>
        <p:nvSpPr>
          <p:cNvPr id="10263" name="AutoShape 31" descr="flag_uk_small">
            <a:hlinkClick r:id="rId11"/>
          </p:cNvPr>
          <p:cNvSpPr>
            <a:spLocks noChangeAspect="1" noChangeArrowheads="1"/>
          </p:cNvSpPr>
          <p:nvPr/>
        </p:nvSpPr>
        <p:spPr bwMode="auto">
          <a:xfrm>
            <a:off x="-7938" y="-186801125"/>
            <a:ext cx="333376" cy="171450"/>
          </a:xfrm>
          <a:prstGeom prst="rect">
            <a:avLst/>
          </a:prstGeom>
          <a:noFill/>
          <a:ln w="9525">
            <a:noFill/>
            <a:miter lim="800000"/>
            <a:headEnd/>
            <a:tailEnd/>
          </a:ln>
        </p:spPr>
        <p:txBody>
          <a:bodyPr/>
          <a:lstStyle/>
          <a:p>
            <a:endParaRPr lang="fr-FR"/>
          </a:p>
        </p:txBody>
      </p:sp>
      <p:sp>
        <p:nvSpPr>
          <p:cNvPr id="10264" name="AutoShape 32" descr="flag_uk_small">
            <a:hlinkClick r:id="rId12"/>
          </p:cNvPr>
          <p:cNvSpPr>
            <a:spLocks noChangeAspect="1" noChangeArrowheads="1"/>
          </p:cNvSpPr>
          <p:nvPr/>
        </p:nvSpPr>
        <p:spPr bwMode="auto">
          <a:xfrm>
            <a:off x="-7938" y="-178336575"/>
            <a:ext cx="333376" cy="171450"/>
          </a:xfrm>
          <a:prstGeom prst="rect">
            <a:avLst/>
          </a:prstGeom>
          <a:noFill/>
          <a:ln w="9525">
            <a:noFill/>
            <a:miter lim="800000"/>
            <a:headEnd/>
            <a:tailEnd/>
          </a:ln>
        </p:spPr>
        <p:txBody>
          <a:bodyPr/>
          <a:lstStyle/>
          <a:p>
            <a:endParaRPr lang="fr-FR"/>
          </a:p>
        </p:txBody>
      </p:sp>
      <p:sp>
        <p:nvSpPr>
          <p:cNvPr id="10265" name="AutoShape 33" descr="flag_uk_small">
            <a:hlinkClick r:id="rId13"/>
          </p:cNvPr>
          <p:cNvSpPr>
            <a:spLocks noChangeAspect="1" noChangeArrowheads="1"/>
          </p:cNvSpPr>
          <p:nvPr/>
        </p:nvSpPr>
        <p:spPr bwMode="auto">
          <a:xfrm>
            <a:off x="-7938" y="-169383075"/>
            <a:ext cx="333376" cy="171450"/>
          </a:xfrm>
          <a:prstGeom prst="rect">
            <a:avLst/>
          </a:prstGeom>
          <a:noFill/>
          <a:ln w="9525">
            <a:noFill/>
            <a:miter lim="800000"/>
            <a:headEnd/>
            <a:tailEnd/>
          </a:ln>
        </p:spPr>
        <p:txBody>
          <a:bodyPr/>
          <a:lstStyle/>
          <a:p>
            <a:endParaRPr lang="fr-FR"/>
          </a:p>
        </p:txBody>
      </p:sp>
      <p:sp>
        <p:nvSpPr>
          <p:cNvPr id="10266" name="AutoShape 34" descr="flag_usa_small">
            <a:hlinkClick r:id="rId14"/>
          </p:cNvPr>
          <p:cNvSpPr>
            <a:spLocks noChangeAspect="1" noChangeArrowheads="1"/>
          </p:cNvSpPr>
          <p:nvPr/>
        </p:nvSpPr>
        <p:spPr bwMode="auto">
          <a:xfrm>
            <a:off x="-7938" y="-156273500"/>
            <a:ext cx="333376" cy="171450"/>
          </a:xfrm>
          <a:prstGeom prst="rect">
            <a:avLst/>
          </a:prstGeom>
          <a:noFill/>
          <a:ln w="9525">
            <a:noFill/>
            <a:miter lim="800000"/>
            <a:headEnd/>
            <a:tailEnd/>
          </a:ln>
        </p:spPr>
        <p:txBody>
          <a:bodyPr/>
          <a:lstStyle/>
          <a:p>
            <a:endParaRPr lang="fr-FR"/>
          </a:p>
        </p:txBody>
      </p:sp>
      <p:sp>
        <p:nvSpPr>
          <p:cNvPr id="10267" name="AutoShape 35" descr="flag_uk_small">
            <a:hlinkClick r:id="rId15"/>
          </p:cNvPr>
          <p:cNvSpPr>
            <a:spLocks noChangeAspect="1" noChangeArrowheads="1"/>
          </p:cNvSpPr>
          <p:nvPr/>
        </p:nvSpPr>
        <p:spPr bwMode="auto">
          <a:xfrm>
            <a:off x="-7938" y="-148053425"/>
            <a:ext cx="333376" cy="171450"/>
          </a:xfrm>
          <a:prstGeom prst="rect">
            <a:avLst/>
          </a:prstGeom>
          <a:noFill/>
          <a:ln w="9525">
            <a:noFill/>
            <a:miter lim="800000"/>
            <a:headEnd/>
            <a:tailEnd/>
          </a:ln>
        </p:spPr>
        <p:txBody>
          <a:bodyPr/>
          <a:lstStyle/>
          <a:p>
            <a:endParaRPr lang="fr-FR"/>
          </a:p>
        </p:txBody>
      </p:sp>
      <p:sp>
        <p:nvSpPr>
          <p:cNvPr id="10268" name="AutoShape 36" descr="flag_uk_small">
            <a:hlinkClick r:id="rId16"/>
          </p:cNvPr>
          <p:cNvSpPr>
            <a:spLocks noChangeAspect="1" noChangeArrowheads="1"/>
          </p:cNvSpPr>
          <p:nvPr/>
        </p:nvSpPr>
        <p:spPr bwMode="auto">
          <a:xfrm>
            <a:off x="-7938" y="-141055725"/>
            <a:ext cx="333376" cy="171450"/>
          </a:xfrm>
          <a:prstGeom prst="rect">
            <a:avLst/>
          </a:prstGeom>
          <a:noFill/>
          <a:ln w="9525">
            <a:noFill/>
            <a:miter lim="800000"/>
            <a:headEnd/>
            <a:tailEnd/>
          </a:ln>
        </p:spPr>
        <p:txBody>
          <a:bodyPr/>
          <a:lstStyle/>
          <a:p>
            <a:endParaRPr lang="fr-FR"/>
          </a:p>
        </p:txBody>
      </p:sp>
      <p:sp>
        <p:nvSpPr>
          <p:cNvPr id="10269" name="AutoShape 37" descr="flag_uk_small">
            <a:hlinkClick r:id="rId17"/>
          </p:cNvPr>
          <p:cNvSpPr>
            <a:spLocks noChangeAspect="1" noChangeArrowheads="1"/>
          </p:cNvSpPr>
          <p:nvPr/>
        </p:nvSpPr>
        <p:spPr bwMode="auto">
          <a:xfrm>
            <a:off x="-7938" y="-131124325"/>
            <a:ext cx="333376" cy="171450"/>
          </a:xfrm>
          <a:prstGeom prst="rect">
            <a:avLst/>
          </a:prstGeom>
          <a:noFill/>
          <a:ln w="9525">
            <a:noFill/>
            <a:miter lim="800000"/>
            <a:headEnd/>
            <a:tailEnd/>
          </a:ln>
        </p:spPr>
        <p:txBody>
          <a:bodyPr/>
          <a:lstStyle/>
          <a:p>
            <a:endParaRPr lang="fr-FR"/>
          </a:p>
        </p:txBody>
      </p:sp>
      <p:sp>
        <p:nvSpPr>
          <p:cNvPr id="10270" name="AutoShape 38" descr="flag_uk_small">
            <a:hlinkClick r:id="rId18"/>
          </p:cNvPr>
          <p:cNvSpPr>
            <a:spLocks noChangeAspect="1" noChangeArrowheads="1"/>
          </p:cNvSpPr>
          <p:nvPr/>
        </p:nvSpPr>
        <p:spPr bwMode="auto">
          <a:xfrm>
            <a:off x="-7938" y="-119970550"/>
            <a:ext cx="333376" cy="171450"/>
          </a:xfrm>
          <a:prstGeom prst="rect">
            <a:avLst/>
          </a:prstGeom>
          <a:noFill/>
          <a:ln w="9525">
            <a:noFill/>
            <a:miter lim="800000"/>
            <a:headEnd/>
            <a:tailEnd/>
          </a:ln>
        </p:spPr>
        <p:txBody>
          <a:bodyPr/>
          <a:lstStyle/>
          <a:p>
            <a:endParaRPr lang="fr-FR"/>
          </a:p>
        </p:txBody>
      </p:sp>
      <p:sp>
        <p:nvSpPr>
          <p:cNvPr id="10271" name="AutoShape 39" descr="flag_uk_small">
            <a:hlinkClick r:id="rId19"/>
          </p:cNvPr>
          <p:cNvSpPr>
            <a:spLocks noChangeAspect="1" noChangeArrowheads="1"/>
          </p:cNvSpPr>
          <p:nvPr/>
        </p:nvSpPr>
        <p:spPr bwMode="auto">
          <a:xfrm>
            <a:off x="-7938" y="-105883075"/>
            <a:ext cx="333376" cy="171450"/>
          </a:xfrm>
          <a:prstGeom prst="rect">
            <a:avLst/>
          </a:prstGeom>
          <a:noFill/>
          <a:ln w="9525">
            <a:noFill/>
            <a:miter lim="800000"/>
            <a:headEnd/>
            <a:tailEnd/>
          </a:ln>
        </p:spPr>
        <p:txBody>
          <a:bodyPr/>
          <a:lstStyle/>
          <a:p>
            <a:endParaRPr lang="fr-FR"/>
          </a:p>
        </p:txBody>
      </p:sp>
      <p:sp>
        <p:nvSpPr>
          <p:cNvPr id="10272" name="AutoShape 40" descr="flag_uk_small">
            <a:hlinkClick r:id="rId20"/>
          </p:cNvPr>
          <p:cNvSpPr>
            <a:spLocks noChangeAspect="1" noChangeArrowheads="1"/>
          </p:cNvSpPr>
          <p:nvPr/>
        </p:nvSpPr>
        <p:spPr bwMode="auto">
          <a:xfrm>
            <a:off x="-7938" y="-94484825"/>
            <a:ext cx="333376" cy="171450"/>
          </a:xfrm>
          <a:prstGeom prst="rect">
            <a:avLst/>
          </a:prstGeom>
          <a:noFill/>
          <a:ln w="9525">
            <a:noFill/>
            <a:miter lim="800000"/>
            <a:headEnd/>
            <a:tailEnd/>
          </a:ln>
        </p:spPr>
        <p:txBody>
          <a:bodyPr/>
          <a:lstStyle/>
          <a:p>
            <a:endParaRPr lang="fr-FR"/>
          </a:p>
        </p:txBody>
      </p:sp>
      <p:sp>
        <p:nvSpPr>
          <p:cNvPr id="10273" name="AutoShape 41" descr="flag_uk_small">
            <a:hlinkClick r:id="rId21"/>
          </p:cNvPr>
          <p:cNvSpPr>
            <a:spLocks noChangeAspect="1" noChangeArrowheads="1"/>
          </p:cNvSpPr>
          <p:nvPr/>
        </p:nvSpPr>
        <p:spPr bwMode="auto">
          <a:xfrm>
            <a:off x="-7938" y="-82230913"/>
            <a:ext cx="333376" cy="171450"/>
          </a:xfrm>
          <a:prstGeom prst="rect">
            <a:avLst/>
          </a:prstGeom>
          <a:noFill/>
          <a:ln w="9525">
            <a:noFill/>
            <a:miter lim="800000"/>
            <a:headEnd/>
            <a:tailEnd/>
          </a:ln>
        </p:spPr>
        <p:txBody>
          <a:bodyPr/>
          <a:lstStyle/>
          <a:p>
            <a:endParaRPr lang="fr-FR"/>
          </a:p>
        </p:txBody>
      </p:sp>
      <p:sp>
        <p:nvSpPr>
          <p:cNvPr id="10274" name="AutoShape 42" descr="flag_uk_small">
            <a:hlinkClick r:id="rId22"/>
          </p:cNvPr>
          <p:cNvSpPr>
            <a:spLocks noChangeAspect="1" noChangeArrowheads="1"/>
          </p:cNvSpPr>
          <p:nvPr/>
        </p:nvSpPr>
        <p:spPr bwMode="auto">
          <a:xfrm>
            <a:off x="-7938" y="-74010838"/>
            <a:ext cx="333376" cy="171450"/>
          </a:xfrm>
          <a:prstGeom prst="rect">
            <a:avLst/>
          </a:prstGeom>
          <a:noFill/>
          <a:ln w="9525">
            <a:noFill/>
            <a:miter lim="800000"/>
            <a:headEnd/>
            <a:tailEnd/>
          </a:ln>
        </p:spPr>
        <p:txBody>
          <a:bodyPr/>
          <a:lstStyle/>
          <a:p>
            <a:endParaRPr lang="fr-FR"/>
          </a:p>
        </p:txBody>
      </p:sp>
      <p:sp>
        <p:nvSpPr>
          <p:cNvPr id="10275" name="AutoShape 43" descr="cnn_logo_small">
            <a:hlinkClick r:id="rId23"/>
          </p:cNvPr>
          <p:cNvSpPr>
            <a:spLocks noChangeAspect="1" noChangeArrowheads="1"/>
          </p:cNvSpPr>
          <p:nvPr/>
        </p:nvSpPr>
        <p:spPr bwMode="auto">
          <a:xfrm>
            <a:off x="-7938" y="-61879163"/>
            <a:ext cx="333376" cy="180975"/>
          </a:xfrm>
          <a:prstGeom prst="rect">
            <a:avLst/>
          </a:prstGeom>
          <a:noFill/>
          <a:ln w="9525">
            <a:noFill/>
            <a:miter lim="800000"/>
            <a:headEnd/>
            <a:tailEnd/>
          </a:ln>
        </p:spPr>
        <p:txBody>
          <a:bodyPr/>
          <a:lstStyle/>
          <a:p>
            <a:endParaRPr lang="fr-FR"/>
          </a:p>
        </p:txBody>
      </p:sp>
      <p:sp>
        <p:nvSpPr>
          <p:cNvPr id="10276" name="AutoShape 44" descr="flag_france_small">
            <a:hlinkClick r:id="rId24"/>
          </p:cNvPr>
          <p:cNvSpPr>
            <a:spLocks noChangeAspect="1" noChangeArrowheads="1"/>
          </p:cNvSpPr>
          <p:nvPr/>
        </p:nvSpPr>
        <p:spPr bwMode="auto">
          <a:xfrm>
            <a:off x="-7938" y="-49731613"/>
            <a:ext cx="333376" cy="228600"/>
          </a:xfrm>
          <a:prstGeom prst="rect">
            <a:avLst/>
          </a:prstGeom>
          <a:noFill/>
          <a:ln w="9525">
            <a:noFill/>
            <a:miter lim="800000"/>
            <a:headEnd/>
            <a:tailEnd/>
          </a:ln>
        </p:spPr>
        <p:txBody>
          <a:bodyPr/>
          <a:lstStyle/>
          <a:p>
            <a:endParaRPr lang="fr-FR"/>
          </a:p>
        </p:txBody>
      </p:sp>
      <p:sp>
        <p:nvSpPr>
          <p:cNvPr id="10277" name="AutoShape 45" descr="flag_japan_small">
            <a:hlinkClick r:id="rId25"/>
          </p:cNvPr>
          <p:cNvSpPr>
            <a:spLocks noChangeAspect="1" noChangeArrowheads="1"/>
          </p:cNvSpPr>
          <p:nvPr/>
        </p:nvSpPr>
        <p:spPr bwMode="auto">
          <a:xfrm>
            <a:off x="-7938" y="-38028563"/>
            <a:ext cx="333376" cy="228600"/>
          </a:xfrm>
          <a:prstGeom prst="rect">
            <a:avLst/>
          </a:prstGeom>
          <a:noFill/>
          <a:ln w="9525">
            <a:noFill/>
            <a:miter lim="800000"/>
            <a:headEnd/>
            <a:tailEnd/>
          </a:ln>
        </p:spPr>
        <p:txBody>
          <a:bodyPr/>
          <a:lstStyle/>
          <a:p>
            <a:endParaRPr lang="fr-FR"/>
          </a:p>
        </p:txBody>
      </p:sp>
      <p:sp>
        <p:nvSpPr>
          <p:cNvPr id="10278" name="AutoShape 46" descr="flag_usa_small">
            <a:hlinkClick r:id="rId26"/>
          </p:cNvPr>
          <p:cNvSpPr>
            <a:spLocks noChangeAspect="1" noChangeArrowheads="1"/>
          </p:cNvSpPr>
          <p:nvPr/>
        </p:nvSpPr>
        <p:spPr bwMode="auto">
          <a:xfrm>
            <a:off x="-7938" y="-20213638"/>
            <a:ext cx="333376" cy="180975"/>
          </a:xfrm>
          <a:prstGeom prst="rect">
            <a:avLst/>
          </a:prstGeom>
          <a:noFill/>
          <a:ln w="9525">
            <a:noFill/>
            <a:miter lim="800000"/>
            <a:headEnd/>
            <a:tailEnd/>
          </a:ln>
        </p:spPr>
        <p:txBody>
          <a:bodyPr/>
          <a:lstStyle/>
          <a:p>
            <a:endParaRPr lang="fr-FR"/>
          </a:p>
        </p:txBody>
      </p:sp>
      <p:sp>
        <p:nvSpPr>
          <p:cNvPr id="10279" name="AutoShape 47" descr="flag_india_small">
            <a:hlinkClick r:id="rId27"/>
          </p:cNvPr>
          <p:cNvSpPr>
            <a:spLocks noChangeAspect="1" noChangeArrowheads="1"/>
          </p:cNvSpPr>
          <p:nvPr/>
        </p:nvSpPr>
        <p:spPr bwMode="auto">
          <a:xfrm>
            <a:off x="-7938" y="-12588875"/>
            <a:ext cx="333376" cy="219075"/>
          </a:xfrm>
          <a:prstGeom prst="rect">
            <a:avLst/>
          </a:prstGeom>
          <a:noFill/>
          <a:ln w="9525">
            <a:noFill/>
            <a:miter lim="800000"/>
            <a:headEnd/>
            <a:tailEnd/>
          </a:ln>
        </p:spPr>
        <p:txBody>
          <a:bodyPr/>
          <a:lstStyle/>
          <a:p>
            <a:endParaRPr lang="fr-FR"/>
          </a:p>
        </p:txBody>
      </p:sp>
      <p:sp>
        <p:nvSpPr>
          <p:cNvPr id="10280" name="AutoShape 48" descr="flag_safrica_small">
            <a:hlinkClick r:id="rId28"/>
          </p:cNvPr>
          <p:cNvSpPr>
            <a:spLocks noChangeAspect="1" noChangeArrowheads="1"/>
          </p:cNvSpPr>
          <p:nvPr/>
        </p:nvSpPr>
        <p:spPr bwMode="auto">
          <a:xfrm>
            <a:off x="-7938" y="444500"/>
            <a:ext cx="333376" cy="200025"/>
          </a:xfrm>
          <a:prstGeom prst="rect">
            <a:avLst/>
          </a:prstGeom>
          <a:noFill/>
          <a:ln w="9525">
            <a:noFill/>
            <a:miter lim="800000"/>
            <a:headEnd/>
            <a:tailEnd/>
          </a:ln>
        </p:spPr>
        <p:txBody>
          <a:bodyPr/>
          <a:lstStyle/>
          <a:p>
            <a:endParaRPr lang="fr-FR"/>
          </a:p>
        </p:txBody>
      </p:sp>
      <p:sp>
        <p:nvSpPr>
          <p:cNvPr id="10281" name="AutoShape 49" descr="flag_safrica_small">
            <a:hlinkClick r:id="rId29"/>
          </p:cNvPr>
          <p:cNvSpPr>
            <a:spLocks noChangeAspect="1" noChangeArrowheads="1"/>
          </p:cNvSpPr>
          <p:nvPr/>
        </p:nvSpPr>
        <p:spPr bwMode="auto">
          <a:xfrm>
            <a:off x="-7938" y="10772775"/>
            <a:ext cx="333376" cy="200025"/>
          </a:xfrm>
          <a:prstGeom prst="rect">
            <a:avLst/>
          </a:prstGeom>
          <a:noFill/>
          <a:ln w="9525">
            <a:noFill/>
            <a:miter lim="800000"/>
            <a:headEnd/>
            <a:tailEnd/>
          </a:ln>
        </p:spPr>
        <p:txBody>
          <a:bodyPr/>
          <a:lstStyle/>
          <a:p>
            <a:endParaRPr lang="fr-FR"/>
          </a:p>
        </p:txBody>
      </p:sp>
      <p:sp>
        <p:nvSpPr>
          <p:cNvPr id="10282" name="AutoShape 50" descr="flag_uk_small">
            <a:hlinkClick r:id="rId30"/>
          </p:cNvPr>
          <p:cNvSpPr>
            <a:spLocks noChangeAspect="1" noChangeArrowheads="1"/>
          </p:cNvSpPr>
          <p:nvPr/>
        </p:nvSpPr>
        <p:spPr bwMode="auto">
          <a:xfrm>
            <a:off x="-7938" y="19634200"/>
            <a:ext cx="333376" cy="171450"/>
          </a:xfrm>
          <a:prstGeom prst="rect">
            <a:avLst/>
          </a:prstGeom>
          <a:noFill/>
          <a:ln w="9525">
            <a:noFill/>
            <a:miter lim="800000"/>
            <a:headEnd/>
            <a:tailEnd/>
          </a:ln>
        </p:spPr>
        <p:txBody>
          <a:bodyPr/>
          <a:lstStyle/>
          <a:p>
            <a:endParaRPr lang="fr-FR"/>
          </a:p>
        </p:txBody>
      </p:sp>
      <p:sp>
        <p:nvSpPr>
          <p:cNvPr id="10283" name="AutoShape 51" descr="flag_uk_small">
            <a:hlinkClick r:id="rId31"/>
          </p:cNvPr>
          <p:cNvSpPr>
            <a:spLocks noChangeAspect="1" noChangeArrowheads="1"/>
          </p:cNvSpPr>
          <p:nvPr/>
        </p:nvSpPr>
        <p:spPr bwMode="auto">
          <a:xfrm>
            <a:off x="-7938" y="29198888"/>
            <a:ext cx="333376" cy="171450"/>
          </a:xfrm>
          <a:prstGeom prst="rect">
            <a:avLst/>
          </a:prstGeom>
          <a:noFill/>
          <a:ln w="9525">
            <a:noFill/>
            <a:miter lim="800000"/>
            <a:headEnd/>
            <a:tailEnd/>
          </a:ln>
        </p:spPr>
        <p:txBody>
          <a:bodyPr/>
          <a:lstStyle/>
          <a:p>
            <a:endParaRPr lang="fr-FR"/>
          </a:p>
        </p:txBody>
      </p:sp>
      <p:sp>
        <p:nvSpPr>
          <p:cNvPr id="10284" name="AutoShape 52" descr="flag_australia_small">
            <a:hlinkClick r:id="rId32"/>
          </p:cNvPr>
          <p:cNvSpPr>
            <a:spLocks noChangeAspect="1" noChangeArrowheads="1"/>
          </p:cNvSpPr>
          <p:nvPr/>
        </p:nvSpPr>
        <p:spPr bwMode="auto">
          <a:xfrm>
            <a:off x="-7938" y="38274625"/>
            <a:ext cx="333376" cy="171450"/>
          </a:xfrm>
          <a:prstGeom prst="rect">
            <a:avLst/>
          </a:prstGeom>
          <a:noFill/>
          <a:ln w="9525">
            <a:noFill/>
            <a:miter lim="800000"/>
            <a:headEnd/>
            <a:tailEnd/>
          </a:ln>
        </p:spPr>
        <p:txBody>
          <a:bodyPr/>
          <a:lstStyle/>
          <a:p>
            <a:endParaRPr lang="fr-FR"/>
          </a:p>
        </p:txBody>
      </p:sp>
      <p:sp>
        <p:nvSpPr>
          <p:cNvPr id="10285" name="AutoShape 53" descr="flag_japan_small">
            <a:hlinkClick r:id="rId33"/>
          </p:cNvPr>
          <p:cNvSpPr>
            <a:spLocks noChangeAspect="1" noChangeArrowheads="1"/>
          </p:cNvSpPr>
          <p:nvPr/>
        </p:nvSpPr>
        <p:spPr bwMode="auto">
          <a:xfrm>
            <a:off x="-7938" y="48450500"/>
            <a:ext cx="333376" cy="228600"/>
          </a:xfrm>
          <a:prstGeom prst="rect">
            <a:avLst/>
          </a:prstGeom>
          <a:noFill/>
          <a:ln w="9525">
            <a:noFill/>
            <a:miter lim="800000"/>
            <a:headEnd/>
            <a:tailEnd/>
          </a:ln>
        </p:spPr>
        <p:txBody>
          <a:bodyPr/>
          <a:lstStyle/>
          <a:p>
            <a:endParaRPr lang="fr-FR"/>
          </a:p>
        </p:txBody>
      </p:sp>
      <p:sp>
        <p:nvSpPr>
          <p:cNvPr id="10286" name="AutoShape 54" descr="flag_swiss_small">
            <a:hlinkClick r:id="rId34"/>
          </p:cNvPr>
          <p:cNvSpPr>
            <a:spLocks noChangeAspect="1" noChangeArrowheads="1"/>
          </p:cNvSpPr>
          <p:nvPr/>
        </p:nvSpPr>
        <p:spPr bwMode="auto">
          <a:xfrm>
            <a:off x="-7938" y="57219850"/>
            <a:ext cx="333376" cy="333375"/>
          </a:xfrm>
          <a:prstGeom prst="rect">
            <a:avLst/>
          </a:prstGeom>
          <a:noFill/>
          <a:ln w="9525">
            <a:noFill/>
            <a:miter lim="800000"/>
            <a:headEnd/>
            <a:tailEnd/>
          </a:ln>
        </p:spPr>
        <p:txBody>
          <a:bodyPr/>
          <a:lstStyle/>
          <a:p>
            <a:endParaRPr lang="fr-FR"/>
          </a:p>
        </p:txBody>
      </p:sp>
      <p:sp>
        <p:nvSpPr>
          <p:cNvPr id="10287" name="AutoShape 55" descr="flag_uk_small">
            <a:hlinkClick r:id="rId35"/>
          </p:cNvPr>
          <p:cNvSpPr>
            <a:spLocks noChangeAspect="1" noChangeArrowheads="1"/>
          </p:cNvSpPr>
          <p:nvPr/>
        </p:nvSpPr>
        <p:spPr bwMode="auto">
          <a:xfrm>
            <a:off x="-7938" y="67319525"/>
            <a:ext cx="333376" cy="171450"/>
          </a:xfrm>
          <a:prstGeom prst="rect">
            <a:avLst/>
          </a:prstGeom>
          <a:noFill/>
          <a:ln w="9525">
            <a:noFill/>
            <a:miter lim="800000"/>
            <a:headEnd/>
            <a:tailEnd/>
          </a:ln>
        </p:spPr>
        <p:txBody>
          <a:bodyPr/>
          <a:lstStyle/>
          <a:p>
            <a:endParaRPr lang="fr-FR"/>
          </a:p>
        </p:txBody>
      </p:sp>
      <p:sp>
        <p:nvSpPr>
          <p:cNvPr id="10288" name="AutoShape 56" descr="flag_uk_small">
            <a:hlinkClick r:id="rId36"/>
          </p:cNvPr>
          <p:cNvSpPr>
            <a:spLocks noChangeAspect="1" noChangeArrowheads="1"/>
          </p:cNvSpPr>
          <p:nvPr/>
        </p:nvSpPr>
        <p:spPr bwMode="auto">
          <a:xfrm>
            <a:off x="-7938" y="75172888"/>
            <a:ext cx="333376" cy="171450"/>
          </a:xfrm>
          <a:prstGeom prst="rect">
            <a:avLst/>
          </a:prstGeom>
          <a:noFill/>
          <a:ln w="9525">
            <a:noFill/>
            <a:miter lim="800000"/>
            <a:headEnd/>
            <a:tailEnd/>
          </a:ln>
        </p:spPr>
        <p:txBody>
          <a:bodyPr/>
          <a:lstStyle/>
          <a:p>
            <a:endParaRPr lang="fr-FR"/>
          </a:p>
        </p:txBody>
      </p:sp>
      <p:sp>
        <p:nvSpPr>
          <p:cNvPr id="10289" name="AutoShape 57" descr="flag_brazil_small">
            <a:hlinkClick r:id="rId37"/>
          </p:cNvPr>
          <p:cNvSpPr>
            <a:spLocks noChangeAspect="1" noChangeArrowheads="1"/>
          </p:cNvSpPr>
          <p:nvPr/>
        </p:nvSpPr>
        <p:spPr bwMode="auto">
          <a:xfrm>
            <a:off x="-7938" y="87671275"/>
            <a:ext cx="333376" cy="238125"/>
          </a:xfrm>
          <a:prstGeom prst="rect">
            <a:avLst/>
          </a:prstGeom>
          <a:noFill/>
          <a:ln w="9525">
            <a:noFill/>
            <a:miter lim="800000"/>
            <a:headEnd/>
            <a:tailEnd/>
          </a:ln>
        </p:spPr>
        <p:txBody>
          <a:bodyPr/>
          <a:lstStyle/>
          <a:p>
            <a:endParaRPr lang="fr-FR"/>
          </a:p>
        </p:txBody>
      </p:sp>
      <p:sp>
        <p:nvSpPr>
          <p:cNvPr id="10290" name="AutoShape 58" descr="flag_germany_small">
            <a:hlinkClick r:id="rId38"/>
          </p:cNvPr>
          <p:cNvSpPr>
            <a:spLocks noChangeAspect="1" noChangeArrowheads="1"/>
          </p:cNvSpPr>
          <p:nvPr/>
        </p:nvSpPr>
        <p:spPr bwMode="auto">
          <a:xfrm>
            <a:off x="-7938" y="101468238"/>
            <a:ext cx="333376" cy="209550"/>
          </a:xfrm>
          <a:prstGeom prst="rect">
            <a:avLst/>
          </a:prstGeom>
          <a:noFill/>
          <a:ln w="9525">
            <a:noFill/>
            <a:miter lim="800000"/>
            <a:headEnd/>
            <a:tailEnd/>
          </a:ln>
        </p:spPr>
        <p:txBody>
          <a:bodyPr/>
          <a:lstStyle/>
          <a:p>
            <a:endParaRPr lang="fr-FR"/>
          </a:p>
        </p:txBody>
      </p:sp>
      <p:sp>
        <p:nvSpPr>
          <p:cNvPr id="10291" name="AutoShape 59" descr="flag_qatar_small">
            <a:hlinkClick r:id="rId39"/>
          </p:cNvPr>
          <p:cNvSpPr>
            <a:spLocks noChangeAspect="1" noChangeArrowheads="1"/>
          </p:cNvSpPr>
          <p:nvPr/>
        </p:nvSpPr>
        <p:spPr bwMode="auto">
          <a:xfrm>
            <a:off x="-7938" y="113157000"/>
            <a:ext cx="333376" cy="171450"/>
          </a:xfrm>
          <a:prstGeom prst="rect">
            <a:avLst/>
          </a:prstGeom>
          <a:noFill/>
          <a:ln w="9525">
            <a:noFill/>
            <a:miter lim="800000"/>
            <a:headEnd/>
            <a:tailEnd/>
          </a:ln>
        </p:spPr>
        <p:txBody>
          <a:bodyPr/>
          <a:lstStyle/>
          <a:p>
            <a:endParaRPr lang="fr-FR"/>
          </a:p>
        </p:txBody>
      </p:sp>
      <p:sp>
        <p:nvSpPr>
          <p:cNvPr id="10292" name="AutoShape 60" descr="flag_india_small">
            <a:hlinkClick r:id="rId40"/>
          </p:cNvPr>
          <p:cNvSpPr>
            <a:spLocks noChangeAspect="1" noChangeArrowheads="1"/>
          </p:cNvSpPr>
          <p:nvPr/>
        </p:nvSpPr>
        <p:spPr bwMode="auto">
          <a:xfrm>
            <a:off x="-7938" y="123944063"/>
            <a:ext cx="333376" cy="219075"/>
          </a:xfrm>
          <a:prstGeom prst="rect">
            <a:avLst/>
          </a:prstGeom>
          <a:noFill/>
          <a:ln w="9525">
            <a:noFill/>
            <a:miter lim="800000"/>
            <a:headEnd/>
            <a:tailEnd/>
          </a:ln>
        </p:spPr>
        <p:txBody>
          <a:bodyPr/>
          <a:lstStyle/>
          <a:p>
            <a:endParaRPr lang="fr-FR"/>
          </a:p>
        </p:txBody>
      </p:sp>
      <p:sp>
        <p:nvSpPr>
          <p:cNvPr id="10293" name="AutoShape 61" descr="flag_australia_small">
            <a:hlinkClick r:id="rId41"/>
          </p:cNvPr>
          <p:cNvSpPr>
            <a:spLocks noChangeAspect="1" noChangeArrowheads="1"/>
          </p:cNvSpPr>
          <p:nvPr/>
        </p:nvSpPr>
        <p:spPr bwMode="auto">
          <a:xfrm>
            <a:off x="-7938" y="135877300"/>
            <a:ext cx="333376" cy="171450"/>
          </a:xfrm>
          <a:prstGeom prst="rect">
            <a:avLst/>
          </a:prstGeom>
          <a:noFill/>
          <a:ln w="9525">
            <a:noFill/>
            <a:miter lim="800000"/>
            <a:headEnd/>
            <a:tailEnd/>
          </a:ln>
        </p:spPr>
        <p:txBody>
          <a:bodyPr/>
          <a:lstStyle/>
          <a:p>
            <a:endParaRPr lang="fr-FR"/>
          </a:p>
        </p:txBody>
      </p:sp>
      <p:sp>
        <p:nvSpPr>
          <p:cNvPr id="10294" name="AutoShape 62" descr="flag_eu_small">
            <a:hlinkClick r:id="rId42"/>
          </p:cNvPr>
          <p:cNvSpPr>
            <a:spLocks noChangeAspect="1" noChangeArrowheads="1"/>
          </p:cNvSpPr>
          <p:nvPr/>
        </p:nvSpPr>
        <p:spPr bwMode="auto">
          <a:xfrm>
            <a:off x="-7938" y="145319750"/>
            <a:ext cx="333376" cy="219075"/>
          </a:xfrm>
          <a:prstGeom prst="rect">
            <a:avLst/>
          </a:prstGeom>
          <a:noFill/>
          <a:ln w="9525">
            <a:noFill/>
            <a:miter lim="800000"/>
            <a:headEnd/>
            <a:tailEnd/>
          </a:ln>
        </p:spPr>
        <p:txBody>
          <a:bodyPr/>
          <a:lstStyle/>
          <a:p>
            <a:endParaRPr lang="fr-FR"/>
          </a:p>
        </p:txBody>
      </p:sp>
      <p:sp>
        <p:nvSpPr>
          <p:cNvPr id="10295" name="AutoShape 63" descr="flag_france_small">
            <a:hlinkClick r:id="rId43"/>
          </p:cNvPr>
          <p:cNvSpPr>
            <a:spLocks noChangeAspect="1" noChangeArrowheads="1"/>
          </p:cNvSpPr>
          <p:nvPr/>
        </p:nvSpPr>
        <p:spPr bwMode="auto">
          <a:xfrm>
            <a:off x="-7938" y="156397325"/>
            <a:ext cx="333376" cy="228600"/>
          </a:xfrm>
          <a:prstGeom prst="rect">
            <a:avLst/>
          </a:prstGeom>
          <a:noFill/>
          <a:ln w="9525">
            <a:noFill/>
            <a:miter lim="800000"/>
            <a:headEnd/>
            <a:tailEnd/>
          </a:ln>
        </p:spPr>
        <p:txBody>
          <a:bodyPr/>
          <a:lstStyle/>
          <a:p>
            <a:endParaRPr lang="fr-FR"/>
          </a:p>
        </p:txBody>
      </p:sp>
      <p:sp>
        <p:nvSpPr>
          <p:cNvPr id="10296" name="AutoShape 64" descr="cnn_logo_small">
            <a:hlinkClick r:id="rId44"/>
          </p:cNvPr>
          <p:cNvSpPr>
            <a:spLocks noChangeAspect="1" noChangeArrowheads="1"/>
          </p:cNvSpPr>
          <p:nvPr/>
        </p:nvSpPr>
        <p:spPr bwMode="auto">
          <a:xfrm>
            <a:off x="-7938" y="170545125"/>
            <a:ext cx="333376" cy="180975"/>
          </a:xfrm>
          <a:prstGeom prst="rect">
            <a:avLst/>
          </a:prstGeom>
          <a:noFill/>
          <a:ln w="9525">
            <a:noFill/>
            <a:miter lim="800000"/>
            <a:headEnd/>
            <a:tailEnd/>
          </a:ln>
        </p:spPr>
        <p:txBody>
          <a:bodyPr/>
          <a:lstStyle/>
          <a:p>
            <a:endParaRPr lang="fr-FR"/>
          </a:p>
        </p:txBody>
      </p:sp>
      <p:sp>
        <p:nvSpPr>
          <p:cNvPr id="10297" name="AutoShape 65" descr="ifc_logo_small">
            <a:hlinkClick r:id="rId45"/>
          </p:cNvPr>
          <p:cNvSpPr>
            <a:spLocks noChangeAspect="1" noChangeArrowheads="1"/>
          </p:cNvSpPr>
          <p:nvPr/>
        </p:nvSpPr>
        <p:spPr bwMode="auto">
          <a:xfrm>
            <a:off x="-7938" y="178047650"/>
            <a:ext cx="333376" cy="142875"/>
          </a:xfrm>
          <a:prstGeom prst="rect">
            <a:avLst/>
          </a:prstGeom>
          <a:noFill/>
          <a:ln w="9525">
            <a:noFill/>
            <a:miter lim="800000"/>
            <a:headEnd/>
            <a:tailEnd/>
          </a:ln>
        </p:spPr>
        <p:txBody>
          <a:bodyPr/>
          <a:lstStyle/>
          <a:p>
            <a:endParaRPr lang="fr-FR"/>
          </a:p>
        </p:txBody>
      </p:sp>
      <p:sp>
        <p:nvSpPr>
          <p:cNvPr id="10298" name="AutoShape 66" descr="flag_uk_small">
            <a:hlinkClick r:id="rId46"/>
          </p:cNvPr>
          <p:cNvSpPr>
            <a:spLocks noChangeAspect="1" noChangeArrowheads="1"/>
          </p:cNvSpPr>
          <p:nvPr/>
        </p:nvSpPr>
        <p:spPr bwMode="auto">
          <a:xfrm>
            <a:off x="-7938" y="188452125"/>
            <a:ext cx="333376" cy="171450"/>
          </a:xfrm>
          <a:prstGeom prst="rect">
            <a:avLst/>
          </a:prstGeom>
          <a:noFill/>
          <a:ln w="9525">
            <a:noFill/>
            <a:miter lim="800000"/>
            <a:headEnd/>
            <a:tailEnd/>
          </a:ln>
        </p:spPr>
        <p:txBody>
          <a:bodyPr/>
          <a:lstStyle/>
          <a:p>
            <a:endParaRPr lang="fr-FR"/>
          </a:p>
        </p:txBody>
      </p:sp>
      <p:sp>
        <p:nvSpPr>
          <p:cNvPr id="10299" name="AutoShape 67" descr="flag_usa_small">
            <a:hlinkClick r:id="rId47"/>
          </p:cNvPr>
          <p:cNvSpPr>
            <a:spLocks noChangeAspect="1" noChangeArrowheads="1"/>
          </p:cNvSpPr>
          <p:nvPr/>
        </p:nvSpPr>
        <p:spPr bwMode="auto">
          <a:xfrm>
            <a:off x="-7938" y="199361425"/>
            <a:ext cx="333376" cy="180975"/>
          </a:xfrm>
          <a:prstGeom prst="rect">
            <a:avLst/>
          </a:prstGeom>
          <a:noFill/>
          <a:ln w="9525">
            <a:noFill/>
            <a:miter lim="800000"/>
            <a:headEnd/>
            <a:tailEnd/>
          </a:ln>
        </p:spPr>
        <p:txBody>
          <a:bodyPr/>
          <a:lstStyle/>
          <a:p>
            <a:endParaRPr lang="fr-FR"/>
          </a:p>
        </p:txBody>
      </p:sp>
      <p:sp>
        <p:nvSpPr>
          <p:cNvPr id="10300" name="AutoShape 68" descr="flag_uk_small">
            <a:hlinkClick r:id="rId48"/>
          </p:cNvPr>
          <p:cNvSpPr>
            <a:spLocks noChangeAspect="1" noChangeArrowheads="1"/>
          </p:cNvSpPr>
          <p:nvPr/>
        </p:nvSpPr>
        <p:spPr bwMode="auto">
          <a:xfrm>
            <a:off x="-7938" y="209797650"/>
            <a:ext cx="333376" cy="171450"/>
          </a:xfrm>
          <a:prstGeom prst="rect">
            <a:avLst/>
          </a:prstGeom>
          <a:noFill/>
          <a:ln w="9525">
            <a:noFill/>
            <a:miter lim="800000"/>
            <a:headEnd/>
            <a:tailEnd/>
          </a:ln>
        </p:spPr>
        <p:txBody>
          <a:bodyPr/>
          <a:lstStyle/>
          <a:p>
            <a:endParaRPr lang="fr-FR"/>
          </a:p>
        </p:txBody>
      </p:sp>
      <p:sp>
        <p:nvSpPr>
          <p:cNvPr id="10301" name="AutoShape 69" descr="flag_uk_small">
            <a:hlinkClick r:id="rId49"/>
          </p:cNvPr>
          <p:cNvSpPr>
            <a:spLocks noChangeAspect="1" noChangeArrowheads="1"/>
          </p:cNvSpPr>
          <p:nvPr/>
        </p:nvSpPr>
        <p:spPr bwMode="auto">
          <a:xfrm>
            <a:off x="-7938" y="219973525"/>
            <a:ext cx="333376" cy="171450"/>
          </a:xfrm>
          <a:prstGeom prst="rect">
            <a:avLst/>
          </a:prstGeom>
          <a:noFill/>
          <a:ln w="9525">
            <a:noFill/>
            <a:miter lim="800000"/>
            <a:headEnd/>
            <a:tailEnd/>
          </a:ln>
        </p:spPr>
        <p:txBody>
          <a:bodyPr/>
          <a:lstStyle/>
          <a:p>
            <a:endParaRPr lang="fr-FR"/>
          </a:p>
        </p:txBody>
      </p:sp>
      <p:sp>
        <p:nvSpPr>
          <p:cNvPr id="10302" name="Espace réservé du numéro de diapositive 49"/>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FF22745-966D-47D7-A9F7-DC9EFD8C08E5}" type="slidenum">
              <a:rPr lang="en-US" smtClean="0"/>
              <a:pPr/>
              <a:t>34</a:t>
            </a:fld>
            <a:endParaRPr lang="en-US" smtClean="0"/>
          </a:p>
        </p:txBody>
      </p:sp>
      <p:sp>
        <p:nvSpPr>
          <p:cNvPr id="52" name="Rectangle 2"/>
          <p:cNvSpPr txBox="1">
            <a:spLocks noChangeArrowheads="1"/>
          </p:cNvSpPr>
          <p:nvPr/>
        </p:nvSpPr>
        <p:spPr>
          <a:xfrm>
            <a:off x="457200" y="590550"/>
            <a:ext cx="8229600" cy="750888"/>
          </a:xfrm>
          <a:prstGeom prst="rect">
            <a:avLst/>
          </a:prstGeom>
          <a:solidFill>
            <a:srgbClr val="FFFF00"/>
          </a:solidFill>
        </p:spPr>
        <p:txBody>
          <a:bodyPr anchor="ctr"/>
          <a:lstStyle/>
          <a:p>
            <a:pPr algn="ctr" fontAlgn="auto">
              <a:spcAft>
                <a:spcPts val="0"/>
              </a:spcAft>
              <a:defRPr/>
            </a:pPr>
            <a:r>
              <a:rPr lang="en-US" sz="3200" b="1" dirty="0">
                <a:latin typeface="Calibri" pitchFamily="34" charset="0"/>
                <a:ea typeface="+mj-ea"/>
                <a:cs typeface="Calibri" pitchFamily="34" charset="0"/>
              </a:rPr>
              <a:t>AUSTRALIE</a:t>
            </a:r>
          </a:p>
          <a:p>
            <a:pPr algn="ctr" fontAlgn="auto">
              <a:spcAft>
                <a:spcPts val="0"/>
              </a:spcAft>
              <a:defRPr/>
            </a:pPr>
            <a:r>
              <a:rPr lang="en-US" sz="3200" b="1" dirty="0">
                <a:latin typeface="Calibri" pitchFamily="34" charset="0"/>
                <a:ea typeface="+mj-ea"/>
                <a:cs typeface="Calibri" pitchFamily="34" charset="0"/>
              </a:rPr>
              <a:t>Mining Council of Australia</a:t>
            </a:r>
          </a:p>
        </p:txBody>
      </p:sp>
      <p:pic>
        <p:nvPicPr>
          <p:cNvPr id="10305" name="Picture 9"/>
          <p:cNvPicPr>
            <a:picLocks noChangeAspect="1" noChangeArrowheads="1"/>
          </p:cNvPicPr>
          <p:nvPr/>
        </p:nvPicPr>
        <p:blipFill>
          <a:blip r:embed="rId50" cstate="print"/>
          <a:srcRect/>
          <a:stretch>
            <a:fillRect/>
          </a:stretch>
        </p:blipFill>
        <p:spPr bwMode="auto">
          <a:xfrm>
            <a:off x="2484438" y="1412875"/>
            <a:ext cx="3722687" cy="4951413"/>
          </a:xfrm>
          <a:prstGeom prst="rect">
            <a:avLst/>
          </a:prstGeom>
          <a:noFill/>
          <a:ln w="9525">
            <a:noFill/>
            <a:miter lim="800000"/>
            <a:headEnd/>
            <a:tailEnd/>
          </a:ln>
        </p:spPr>
      </p:pic>
      <p:sp>
        <p:nvSpPr>
          <p:cNvPr id="5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ontrols>
      <mc:AlternateContent xmlns:mc="http://schemas.openxmlformats.org/markup-compatibility/2006">
        <mc:Choice xmlns:v="urn:schemas-microsoft-com:vml" Requires="v">
          <p:control spid="3091" r:id="rId2" imgW="1295280" imgH="228600"/>
        </mc:Choice>
        <mc:Fallback>
          <p:control r:id="rId2" imgW="1295280" imgH="228600">
            <p:pic>
              <p:nvPicPr>
                <p:cNvPr id="2" name="DefaultOcx"/>
                <p:cNvPicPr preferRelativeResize="0">
                  <a:picLocks noChangeArrowheads="1" noChangeShapeType="1"/>
                </p:cNvPicPr>
                <p:nvPr/>
              </p:nvPicPr>
              <p:blipFill>
                <a:blip r:embed="rId51">
                  <a:extLst>
                    <a:ext uri="{28A0092B-C50C-407E-A947-70E740481C1C}">
                      <a14:useLocalDpi xmlns:a14="http://schemas.microsoft.com/office/drawing/2010/main" val="0"/>
                    </a:ext>
                  </a:extLst>
                </a:blip>
                <a:srcRect/>
                <a:stretch>
                  <a:fillRect/>
                </a:stretch>
              </p:blipFill>
              <p:spPr bwMode="auto">
                <a:xfrm>
                  <a:off x="-98425" y="-231019350"/>
                  <a:ext cx="1295400"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3092" r:id="rId3" imgW="723960" imgH="361800"/>
        </mc:Choice>
        <mc:Fallback>
          <p:control r:id="rId3" imgW="723960" imgH="361800">
            <p:pic>
              <p:nvPicPr>
                <p:cNvPr id="3" name="HTMLSubmit1"/>
                <p:cNvPicPr preferRelativeResize="0">
                  <a:picLocks noChangeArrowheads="1" noChangeShapeType="1"/>
                </p:cNvPicPr>
                <p:nvPr/>
              </p:nvPicPr>
              <p:blipFill>
                <a:blip r:embed="rId52">
                  <a:extLst>
                    <a:ext uri="{28A0092B-C50C-407E-A947-70E740481C1C}">
                      <a14:useLocalDpi xmlns:a14="http://schemas.microsoft.com/office/drawing/2010/main" val="0"/>
                    </a:ext>
                  </a:extLst>
                </a:blip>
                <a:srcRect/>
                <a:stretch>
                  <a:fillRect/>
                </a:stretch>
              </p:blipFill>
              <p:spPr bwMode="auto">
                <a:xfrm>
                  <a:off x="-98425" y="-231016175"/>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3093" r:id="rId4" imgW="1295280" imgH="228600"/>
        </mc:Choice>
        <mc:Fallback>
          <p:control r:id="rId4" imgW="1295280" imgH="228600">
            <p:pic>
              <p:nvPicPr>
                <p:cNvPr id="4" name="HTMLText1"/>
                <p:cNvPicPr preferRelativeResize="0">
                  <a:picLocks noChangeArrowheads="1" noChangeShapeType="1"/>
                </p:cNvPicPr>
                <p:nvPr/>
              </p:nvPicPr>
              <p:blipFill>
                <a:blip r:embed="rId51">
                  <a:extLst>
                    <a:ext uri="{28A0092B-C50C-407E-A947-70E740481C1C}">
                      <a14:useLocalDpi xmlns:a14="http://schemas.microsoft.com/office/drawing/2010/main" val="0"/>
                    </a:ext>
                  </a:extLst>
                </a:blip>
                <a:srcRect/>
                <a:stretch>
                  <a:fillRect/>
                </a:stretch>
              </p:blipFill>
              <p:spPr bwMode="auto">
                <a:xfrm>
                  <a:off x="-98425" y="-231019350"/>
                  <a:ext cx="1295400"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3094" r:id="rId5" imgW="914400" imgH="228600"/>
        </mc:Choice>
        <mc:Fallback>
          <p:control r:id="rId5" imgW="914400" imgH="228600">
            <p:pic>
              <p:nvPicPr>
                <p:cNvPr id="5" name="HTMLHidden1"/>
                <p:cNvPicPr preferRelativeResize="0">
                  <a:picLocks noChangeArrowheads="1" noChangeShapeType="1"/>
                </p:cNvPicPr>
                <p:nvPr/>
              </p:nvPicPr>
              <p:blipFill>
                <a:blip r:embed="rId53">
                  <a:extLst>
                    <a:ext uri="{28A0092B-C50C-407E-A947-70E740481C1C}">
                      <a14:useLocalDpi xmlns:a14="http://schemas.microsoft.com/office/drawing/2010/main" val="0"/>
                    </a:ext>
                  </a:extLst>
                </a:blip>
                <a:srcRect/>
                <a:stretch>
                  <a:fillRect/>
                </a:stretch>
              </p:blipFill>
              <p:spPr bwMode="auto">
                <a:xfrm>
                  <a:off x="-98425" y="-231016175"/>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pied de pag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fr-CA" smtClean="0"/>
              <a:t>©Michel A. Bouchard 2013</a:t>
            </a:r>
          </a:p>
        </p:txBody>
      </p:sp>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35</a:t>
            </a:fld>
            <a:endParaRPr lang="fr-CA" smtClean="0"/>
          </a:p>
        </p:txBody>
      </p:sp>
      <p:sp>
        <p:nvSpPr>
          <p:cNvPr id="28676" name="Rectangle 2"/>
          <p:cNvSpPr>
            <a:spLocks noChangeArrowheads="1"/>
          </p:cNvSpPr>
          <p:nvPr/>
        </p:nvSpPr>
        <p:spPr bwMode="auto">
          <a:xfrm>
            <a:off x="1403648" y="2276872"/>
            <a:ext cx="6408738" cy="1754326"/>
          </a:xfrm>
          <a:prstGeom prst="rect">
            <a:avLst/>
          </a:prstGeom>
          <a:solidFill>
            <a:srgbClr val="FFFF00"/>
          </a:solidFill>
          <a:ln w="9525">
            <a:noFill/>
            <a:miter lim="800000"/>
            <a:headEnd/>
            <a:tailEnd/>
          </a:ln>
        </p:spPr>
        <p:txBody>
          <a:bodyPr>
            <a:spAutoFit/>
          </a:bodyPr>
          <a:lstStyle/>
          <a:p>
            <a:pPr marL="342900" indent="-342900" algn="ctr">
              <a:spcBef>
                <a:spcPct val="20000"/>
              </a:spcBef>
            </a:pPr>
            <a:r>
              <a:rPr lang="fr-FR" sz="3600" b="1" dirty="0" smtClean="0">
                <a:solidFill>
                  <a:srgbClr val="0070C0"/>
                </a:solidFill>
                <a:latin typeface="Calibri" panose="020F0502020204030204" pitchFamily="34" charset="0"/>
                <a:cs typeface="Times New Roman" pitchFamily="18" charset="0"/>
              </a:rPr>
              <a:t>Le cumul des processus et moyens se traduit-il par une somme DES ACCEPTABILITÉS?</a:t>
            </a:r>
            <a:endParaRPr lang="fr-FR" sz="3600" b="1" dirty="0">
              <a:solidFill>
                <a:srgbClr val="0070C0"/>
              </a:solidFill>
              <a:latin typeface="Calibri" panose="020F0502020204030204" pitchFamily="34" charset="0"/>
              <a:cs typeface="Times New Roman" pitchFamily="18" charset="0"/>
            </a:endParaRPr>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716016"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CA" sz="2400" dirty="0" smtClean="0">
                <a:solidFill>
                  <a:prstClr val="white"/>
                </a:solidFill>
              </a:rPr>
              <a:t>ACCEPTABILITÉ </a:t>
            </a:r>
          </a:p>
          <a:p>
            <a:pPr lvl="0" algn="ctr"/>
            <a:r>
              <a:rPr lang="fr-CA" sz="2400" dirty="0" smtClean="0">
                <a:solidFill>
                  <a:prstClr val="white"/>
                </a:solidFill>
              </a:rPr>
              <a:t>SOCIÉTALE</a:t>
            </a:r>
            <a:endParaRPr lang="fr-CA" sz="2400" dirty="0">
              <a:solidFill>
                <a:prstClr val="white"/>
              </a:solidFill>
            </a:endParaRPr>
          </a:p>
        </p:txBody>
      </p:sp>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36</a:t>
            </a:fld>
            <a:endParaRPr lang="fr-CA" smtClean="0"/>
          </a:p>
        </p:txBody>
      </p:sp>
      <p:sp>
        <p:nvSpPr>
          <p:cNvPr id="10244" name="Rectangle 2"/>
          <p:cNvSpPr>
            <a:spLocks noChangeArrowheads="1"/>
          </p:cNvSpPr>
          <p:nvPr/>
        </p:nvSpPr>
        <p:spPr bwMode="auto">
          <a:xfrm>
            <a:off x="250825" y="188913"/>
            <a:ext cx="8497888" cy="2246769"/>
          </a:xfrm>
          <a:prstGeom prst="rect">
            <a:avLst/>
          </a:prstGeom>
          <a:noFill/>
          <a:ln w="9525">
            <a:noFill/>
            <a:miter lim="800000"/>
            <a:headEnd/>
            <a:tailEnd/>
          </a:ln>
        </p:spPr>
        <p:txBody>
          <a:bodyPr wrap="square">
            <a:spAutoFit/>
          </a:bodyPr>
          <a:lstStyle/>
          <a:p>
            <a:pPr marL="342900" indent="-342900" algn="just"/>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p:txBody>
      </p:sp>
      <p:sp>
        <p:nvSpPr>
          <p:cNvPr id="5" name="Rectangle 4"/>
          <p:cNvSpPr/>
          <p:nvPr/>
        </p:nvSpPr>
        <p:spPr>
          <a:xfrm>
            <a:off x="1331640"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400" dirty="0" smtClean="0"/>
              <a:t>ACCEPTABILITÉ </a:t>
            </a:r>
          </a:p>
          <a:p>
            <a:pPr algn="ctr"/>
            <a:r>
              <a:rPr lang="fr-CA" sz="2400" dirty="0" smtClean="0"/>
              <a:t>RÉGLEMENTAIRE</a:t>
            </a:r>
            <a:endParaRPr lang="fr-CA" sz="2400" dirty="0"/>
          </a:p>
        </p:txBody>
      </p:sp>
      <p:sp>
        <p:nvSpPr>
          <p:cNvPr id="7" name="ZoneTexte 6"/>
          <p:cNvSpPr txBox="1"/>
          <p:nvPr/>
        </p:nvSpPr>
        <p:spPr>
          <a:xfrm>
            <a:off x="1691680" y="2132856"/>
            <a:ext cx="1978298" cy="369332"/>
          </a:xfrm>
          <a:prstGeom prst="rect">
            <a:avLst/>
          </a:prstGeom>
          <a:noFill/>
        </p:spPr>
        <p:txBody>
          <a:bodyPr wrap="none" rtlCol="0">
            <a:spAutoFit/>
          </a:bodyPr>
          <a:lstStyle/>
          <a:p>
            <a:r>
              <a:rPr lang="fr-CA" dirty="0" smtClean="0">
                <a:solidFill>
                  <a:schemeClr val="bg1"/>
                </a:solidFill>
              </a:rPr>
              <a:t>AUTORISATION</a:t>
            </a:r>
          </a:p>
        </p:txBody>
      </p:sp>
      <p:sp>
        <p:nvSpPr>
          <p:cNvPr id="9" name="ZoneTexte 8"/>
          <p:cNvSpPr txBox="1"/>
          <p:nvPr/>
        </p:nvSpPr>
        <p:spPr>
          <a:xfrm>
            <a:off x="1331640" y="4509120"/>
            <a:ext cx="3888432" cy="1200329"/>
          </a:xfrm>
          <a:prstGeom prst="rect">
            <a:avLst/>
          </a:prstGeom>
          <a:solidFill>
            <a:srgbClr val="FFFF00"/>
          </a:solidFill>
        </p:spPr>
        <p:txBody>
          <a:bodyPr wrap="square" rtlCol="0">
            <a:spAutoFit/>
          </a:bodyPr>
          <a:lstStyle/>
          <a:p>
            <a:endParaRPr lang="fr-CA" b="1" dirty="0" smtClean="0">
              <a:latin typeface="Calibri" pitchFamily="34" charset="0"/>
            </a:endParaRPr>
          </a:p>
          <a:p>
            <a:endParaRPr lang="fr-CA" b="1" dirty="0" smtClean="0">
              <a:latin typeface="Calibri" pitchFamily="34" charset="0"/>
            </a:endParaRPr>
          </a:p>
          <a:p>
            <a:r>
              <a:rPr lang="fr-CA" b="1" dirty="0" smtClean="0">
                <a:latin typeface="Calibri" pitchFamily="34" charset="0"/>
              </a:rPr>
              <a:t>ÉVALUATION ENVIRONNEMENTALE ET SOCIALE</a:t>
            </a:r>
          </a:p>
        </p:txBody>
      </p:sp>
      <p:sp>
        <p:nvSpPr>
          <p:cNvPr id="11" name="ZoneTexte 10"/>
          <p:cNvSpPr txBox="1"/>
          <p:nvPr/>
        </p:nvSpPr>
        <p:spPr>
          <a:xfrm>
            <a:off x="1331640" y="476672"/>
            <a:ext cx="3024336" cy="369332"/>
          </a:xfrm>
          <a:prstGeom prst="rect">
            <a:avLst/>
          </a:prstGeom>
          <a:solidFill>
            <a:srgbClr val="FFFF00"/>
          </a:solidFill>
        </p:spPr>
        <p:txBody>
          <a:bodyPr wrap="square" rtlCol="0">
            <a:spAutoFit/>
          </a:bodyPr>
          <a:lstStyle/>
          <a:p>
            <a:r>
              <a:rPr lang="fr-CA" b="1" dirty="0" smtClean="0">
                <a:latin typeface="Calibri" pitchFamily="34" charset="0"/>
              </a:rPr>
              <a:t>COMMAND AND CONTROL</a:t>
            </a:r>
          </a:p>
        </p:txBody>
      </p:sp>
      <p:sp>
        <p:nvSpPr>
          <p:cNvPr id="12" name="ZoneTexte 11"/>
          <p:cNvSpPr txBox="1"/>
          <p:nvPr/>
        </p:nvSpPr>
        <p:spPr>
          <a:xfrm>
            <a:off x="4788024" y="476672"/>
            <a:ext cx="3024336" cy="369332"/>
          </a:xfrm>
          <a:prstGeom prst="rect">
            <a:avLst/>
          </a:prstGeom>
          <a:solidFill>
            <a:srgbClr val="FFFF00"/>
          </a:solidFill>
        </p:spPr>
        <p:txBody>
          <a:bodyPr wrap="square" rtlCol="0">
            <a:spAutoFit/>
          </a:bodyPr>
          <a:lstStyle/>
          <a:p>
            <a:r>
              <a:rPr lang="fr-CA" b="1" dirty="0" smtClean="0">
                <a:latin typeface="Calibri" pitchFamily="34" charset="0"/>
              </a:rPr>
              <a:t>PRESSURE AND INCENTIVE</a:t>
            </a:r>
          </a:p>
        </p:txBody>
      </p:sp>
      <p:sp>
        <p:nvSpPr>
          <p:cNvPr id="13" name="ZoneTexte 12"/>
          <p:cNvSpPr txBox="1"/>
          <p:nvPr/>
        </p:nvSpPr>
        <p:spPr>
          <a:xfrm>
            <a:off x="4716016" y="1340768"/>
            <a:ext cx="3024336" cy="2031325"/>
          </a:xfrm>
          <a:prstGeom prst="rect">
            <a:avLst/>
          </a:prstGeom>
          <a:solidFill>
            <a:srgbClr val="FFFF00"/>
          </a:solidFill>
        </p:spPr>
        <p:txBody>
          <a:bodyPr wrap="square" rtlCol="0">
            <a:spAutoFit/>
          </a:bodyPr>
          <a:lstStyle/>
          <a:p>
            <a:r>
              <a:rPr lang="fr-CA" b="1" dirty="0" smtClean="0">
                <a:latin typeface="Calibri" pitchFamily="34" charset="0"/>
              </a:rPr>
              <a:t>« CERTIFICATION »  DE TRANSPARENCE ET  DE DÉVELOPPEMENT DURABLE; ENTENTES HORS CADRE ET SYSTÈME DE MANAGEMENT NORMATIFS, CSR, etc.</a:t>
            </a:r>
          </a:p>
          <a:p>
            <a:endParaRPr lang="fr-CA" b="1" dirty="0" smtClean="0">
              <a:latin typeface="Calibri" pitchFamily="34" charset="0"/>
            </a:endParaRPr>
          </a:p>
        </p:txBody>
      </p:sp>
      <p:sp>
        <p:nvSpPr>
          <p:cNvPr id="15" name="Triangle isocèle 14"/>
          <p:cNvSpPr/>
          <p:nvPr/>
        </p:nvSpPr>
        <p:spPr>
          <a:xfrm rot="10800000">
            <a:off x="5292080" y="3068960"/>
            <a:ext cx="1728192" cy="1224136"/>
          </a:xfrm>
          <a:prstGeom prst="triangle">
            <a:avLst>
              <a:gd name="adj" fmla="val 5073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6" name="Triangle isocèle 15"/>
          <p:cNvSpPr/>
          <p:nvPr/>
        </p:nvSpPr>
        <p:spPr>
          <a:xfrm>
            <a:off x="2051720" y="3212976"/>
            <a:ext cx="1728192" cy="1368152"/>
          </a:xfrm>
          <a:prstGeom prst="triangle">
            <a:avLst>
              <a:gd name="adj" fmla="val 5220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4"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36A0D53-5D9C-45A8-A690-2C5BC3205211}" type="slidenum">
              <a:rPr lang="fr-CA" smtClean="0"/>
              <a:pPr/>
              <a:t>37</a:t>
            </a:fld>
            <a:endParaRPr lang="fr-CA" smtClean="0"/>
          </a:p>
        </p:txBody>
      </p:sp>
      <p:sp>
        <p:nvSpPr>
          <p:cNvPr id="18436" name="Rectangle 2"/>
          <p:cNvSpPr>
            <a:spLocks noChangeArrowheads="1"/>
          </p:cNvSpPr>
          <p:nvPr/>
        </p:nvSpPr>
        <p:spPr bwMode="auto">
          <a:xfrm>
            <a:off x="179512" y="0"/>
            <a:ext cx="8497887" cy="6124754"/>
          </a:xfrm>
          <a:prstGeom prst="rect">
            <a:avLst/>
          </a:prstGeom>
          <a:noFill/>
          <a:ln w="9525">
            <a:noFill/>
            <a:miter lim="800000"/>
            <a:headEnd/>
            <a:tailEnd/>
          </a:ln>
        </p:spPr>
        <p:txBody>
          <a:bodyPr>
            <a:spAutoFit/>
          </a:bodyPr>
          <a:lstStyle/>
          <a:p>
            <a:pPr marL="342900" algn="ctr">
              <a:defRPr/>
            </a:pPr>
            <a:r>
              <a:rPr lang="fr-CA" sz="2800" b="1" cap="all" dirty="0" smtClean="0">
                <a:solidFill>
                  <a:srgbClr val="0070C0"/>
                </a:solidFill>
                <a:latin typeface="Calibri" pitchFamily="34" charset="0"/>
                <a:cs typeface="Calibri" pitchFamily="34" charset="0"/>
              </a:rPr>
              <a:t>CONSTATS</a:t>
            </a:r>
            <a:endParaRPr lang="fr-CA" sz="2800" b="1" cap="all" dirty="0" smtClean="0">
              <a:solidFill>
                <a:srgbClr val="0070C0"/>
              </a:solidFill>
              <a:latin typeface="Calibri" pitchFamily="34" charset="0"/>
              <a:cs typeface="Calibri" pitchFamily="34" charset="0"/>
            </a:endParaRPr>
          </a:p>
          <a:p>
            <a:pPr marL="342900" algn="ctr">
              <a:defRPr/>
            </a:pPr>
            <a:endParaRPr lang="fr-CA" sz="2800" b="1" cap="all" dirty="0">
              <a:solidFill>
                <a:srgbClr val="0070C0"/>
              </a:solidFill>
              <a:latin typeface="Calibri" pitchFamily="34" charset="0"/>
              <a:cs typeface="Calibri" pitchFamily="34" charset="0"/>
            </a:endParaRPr>
          </a:p>
          <a:p>
            <a:pPr marL="857250" indent="-514350">
              <a:buAutoNum type="arabicParenR"/>
              <a:defRPr/>
            </a:pPr>
            <a:r>
              <a:rPr lang="fr-CA" sz="2800" b="1" cap="small" dirty="0" smtClean="0">
                <a:solidFill>
                  <a:srgbClr val="0070C0"/>
                </a:solidFill>
                <a:latin typeface="Calibri" pitchFamily="34" charset="0"/>
                <a:cs typeface="Calibri" pitchFamily="34" charset="0"/>
              </a:rPr>
              <a:t>L’autorisation réglementaire ( via l’évaluation environnementale et la consultation publique statutaire) ne confère pas entièrement une « license sociale » ( e.g. au Québec: le projet </a:t>
            </a:r>
            <a:r>
              <a:rPr lang="fr-CA" sz="2800" b="1" cap="small" dirty="0" smtClean="0">
                <a:solidFill>
                  <a:srgbClr val="0070C0"/>
                </a:solidFill>
                <a:latin typeface="Calibri" pitchFamily="34" charset="0"/>
                <a:cs typeface="Calibri" pitchFamily="34" charset="0"/>
              </a:rPr>
              <a:t>rabaska, mine Arnaud)</a:t>
            </a:r>
            <a:endParaRPr lang="fr-CA" sz="2800" b="1" cap="small" dirty="0" smtClean="0">
              <a:solidFill>
                <a:srgbClr val="0070C0"/>
              </a:solidFill>
              <a:latin typeface="Calibri" pitchFamily="34" charset="0"/>
              <a:cs typeface="Calibri" pitchFamily="34" charset="0"/>
            </a:endParaRPr>
          </a:p>
          <a:p>
            <a:pPr marL="857250" indent="-514350">
              <a:buAutoNum type="arabicParenR"/>
              <a:defRPr/>
            </a:pPr>
            <a:endParaRPr lang="fr-CA" sz="2800" b="1" cap="all" dirty="0" smtClean="0">
              <a:solidFill>
                <a:srgbClr val="0070C0"/>
              </a:solidFill>
              <a:latin typeface="Calibri" pitchFamily="34" charset="0"/>
              <a:cs typeface="Calibri" pitchFamily="34" charset="0"/>
            </a:endParaRPr>
          </a:p>
          <a:p>
            <a:pPr marL="857250" indent="-514350">
              <a:buAutoNum type="arabicParenR"/>
              <a:defRPr/>
            </a:pPr>
            <a:r>
              <a:rPr lang="fr-CA" sz="2800" b="1" cap="small" dirty="0" smtClean="0">
                <a:solidFill>
                  <a:srgbClr val="0070C0"/>
                </a:solidFill>
                <a:latin typeface="Calibri" pitchFamily="34" charset="0"/>
                <a:cs typeface="Calibri" pitchFamily="34" charset="0"/>
              </a:rPr>
              <a:t>La conformité à des normes de développement durable sectoriels ou générales ou la conformité à des normes certifiables de management environnemental ne confèrent pas entièrement une « license sociale »  ( e.g. en </a:t>
            </a:r>
            <a:r>
              <a:rPr lang="fr-CA" sz="2800" b="1" cap="small" dirty="0" smtClean="0">
                <a:solidFill>
                  <a:srgbClr val="0070C0"/>
                </a:solidFill>
                <a:latin typeface="Calibri" pitchFamily="34" charset="0"/>
                <a:cs typeface="Calibri" pitchFamily="34" charset="0"/>
              </a:rPr>
              <a:t>RDC, </a:t>
            </a:r>
            <a:r>
              <a:rPr lang="fr-CA" sz="2800" b="1" cap="small" dirty="0" smtClean="0">
                <a:solidFill>
                  <a:srgbClr val="0070C0"/>
                </a:solidFill>
                <a:latin typeface="Calibri" pitchFamily="34" charset="0"/>
                <a:cs typeface="Calibri" pitchFamily="34" charset="0"/>
              </a:rPr>
              <a:t>le projet tenke fukurume de freeport mining</a:t>
            </a:r>
            <a:r>
              <a:rPr lang="fr-CA" sz="2800" b="1" cap="small" dirty="0" smtClean="0">
                <a:solidFill>
                  <a:srgbClr val="0070C0"/>
                </a:solidFill>
                <a:latin typeface="Calibri" pitchFamily="34" charset="0"/>
                <a:cs typeface="Calibri" pitchFamily="34" charset="0"/>
              </a:rPr>
              <a:t>)</a:t>
            </a:r>
            <a:endParaRPr lang="fr-CA" sz="2800" b="1" cap="small" dirty="0" smtClean="0">
              <a:solidFill>
                <a:srgbClr val="0070C0"/>
              </a:solidFill>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a:t>
            </a:r>
            <a:r>
              <a:rPr lang="fr-CA" sz="1000" dirty="0" smtClean="0">
                <a:latin typeface="Calibri" panose="020F0502020204030204" pitchFamily="34" charset="0"/>
              </a:rPr>
              <a:t>2015</a:t>
            </a:r>
            <a:endParaRPr lang="fr-CA" sz="10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38</a:t>
            </a:fld>
            <a:endParaRPr lang="fr-CA" smtClean="0"/>
          </a:p>
        </p:txBody>
      </p:sp>
      <p:sp>
        <p:nvSpPr>
          <p:cNvPr id="10244" name="Rectangle 2"/>
          <p:cNvSpPr>
            <a:spLocks noChangeArrowheads="1"/>
          </p:cNvSpPr>
          <p:nvPr/>
        </p:nvSpPr>
        <p:spPr bwMode="auto">
          <a:xfrm>
            <a:off x="250825" y="188913"/>
            <a:ext cx="8497888" cy="2246769"/>
          </a:xfrm>
          <a:prstGeom prst="rect">
            <a:avLst/>
          </a:prstGeom>
          <a:noFill/>
          <a:ln w="9525">
            <a:noFill/>
            <a:miter lim="800000"/>
            <a:headEnd/>
            <a:tailEnd/>
          </a:ln>
        </p:spPr>
        <p:txBody>
          <a:bodyPr wrap="square">
            <a:spAutoFit/>
          </a:bodyPr>
          <a:lstStyle/>
          <a:p>
            <a:pPr marL="342900" indent="-342900" algn="just"/>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p:txBody>
      </p:sp>
      <p:sp>
        <p:nvSpPr>
          <p:cNvPr id="5" name="Rectangle 4"/>
          <p:cNvSpPr/>
          <p:nvPr/>
        </p:nvSpPr>
        <p:spPr>
          <a:xfrm>
            <a:off x="1331640"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400" dirty="0" smtClean="0"/>
              <a:t>ACCEPTABILITÉ </a:t>
            </a:r>
          </a:p>
          <a:p>
            <a:pPr algn="ctr"/>
            <a:r>
              <a:rPr lang="fr-CA" sz="2400" dirty="0" smtClean="0"/>
              <a:t>RÉGLEMENTAIRE</a:t>
            </a:r>
            <a:endParaRPr lang="fr-CA" sz="2400" dirty="0"/>
          </a:p>
        </p:txBody>
      </p:sp>
      <p:sp>
        <p:nvSpPr>
          <p:cNvPr id="6" name="Rectangle 5"/>
          <p:cNvSpPr/>
          <p:nvPr/>
        </p:nvSpPr>
        <p:spPr>
          <a:xfrm>
            <a:off x="4716016"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CA" sz="2400" dirty="0" smtClean="0">
                <a:solidFill>
                  <a:prstClr val="white"/>
                </a:solidFill>
              </a:rPr>
              <a:t>ACCEPTABILITÉ </a:t>
            </a:r>
          </a:p>
          <a:p>
            <a:pPr lvl="0" algn="ctr"/>
            <a:r>
              <a:rPr lang="fr-CA" sz="2400" dirty="0" smtClean="0">
                <a:solidFill>
                  <a:prstClr val="white"/>
                </a:solidFill>
              </a:rPr>
              <a:t>SOCIÉTALE</a:t>
            </a:r>
            <a:endParaRPr lang="fr-CA" sz="2400" dirty="0">
              <a:solidFill>
                <a:prstClr val="white"/>
              </a:solidFill>
            </a:endParaRPr>
          </a:p>
        </p:txBody>
      </p:sp>
      <p:sp>
        <p:nvSpPr>
          <p:cNvPr id="7" name="ZoneTexte 6"/>
          <p:cNvSpPr txBox="1"/>
          <p:nvPr/>
        </p:nvSpPr>
        <p:spPr>
          <a:xfrm>
            <a:off x="1691680" y="2132856"/>
            <a:ext cx="1978298" cy="369332"/>
          </a:xfrm>
          <a:prstGeom prst="rect">
            <a:avLst/>
          </a:prstGeom>
          <a:noFill/>
        </p:spPr>
        <p:txBody>
          <a:bodyPr wrap="none" rtlCol="0">
            <a:spAutoFit/>
          </a:bodyPr>
          <a:lstStyle/>
          <a:p>
            <a:r>
              <a:rPr lang="fr-CA" dirty="0" smtClean="0">
                <a:solidFill>
                  <a:schemeClr val="bg1"/>
                </a:solidFill>
              </a:rPr>
              <a:t>AUTORISATION</a:t>
            </a:r>
          </a:p>
        </p:txBody>
      </p:sp>
      <p:sp>
        <p:nvSpPr>
          <p:cNvPr id="9" name="ZoneTexte 8"/>
          <p:cNvSpPr txBox="1"/>
          <p:nvPr/>
        </p:nvSpPr>
        <p:spPr>
          <a:xfrm>
            <a:off x="1331640" y="4509120"/>
            <a:ext cx="3888432" cy="1477328"/>
          </a:xfrm>
          <a:prstGeom prst="rect">
            <a:avLst/>
          </a:prstGeom>
          <a:solidFill>
            <a:srgbClr val="FFFF00"/>
          </a:solidFill>
        </p:spPr>
        <p:txBody>
          <a:bodyPr wrap="square" rtlCol="0">
            <a:spAutoFit/>
          </a:bodyPr>
          <a:lstStyle/>
          <a:p>
            <a:endParaRPr lang="fr-CA" b="1" dirty="0" smtClean="0">
              <a:latin typeface="Calibri" pitchFamily="34" charset="0"/>
            </a:endParaRPr>
          </a:p>
          <a:p>
            <a:endParaRPr lang="fr-CA" b="1" dirty="0" smtClean="0">
              <a:latin typeface="Calibri" pitchFamily="34" charset="0"/>
            </a:endParaRPr>
          </a:p>
          <a:p>
            <a:r>
              <a:rPr lang="fr-CA" b="1" dirty="0" smtClean="0">
                <a:latin typeface="Calibri" pitchFamily="34" charset="0"/>
              </a:rPr>
              <a:t>ÉVALUATION ENVIRONNEMENTALE ET SOCIALE ET CONSULTATION PUBLIQUE</a:t>
            </a:r>
          </a:p>
          <a:p>
            <a:r>
              <a:rPr lang="fr-CA" b="1" dirty="0" smtClean="0">
                <a:latin typeface="Calibri" pitchFamily="34" charset="0"/>
              </a:rPr>
              <a:t>STATUTAIRE</a:t>
            </a:r>
          </a:p>
        </p:txBody>
      </p:sp>
      <p:sp>
        <p:nvSpPr>
          <p:cNvPr id="13" name="ZoneTexte 12"/>
          <p:cNvSpPr txBox="1"/>
          <p:nvPr/>
        </p:nvSpPr>
        <p:spPr>
          <a:xfrm>
            <a:off x="4716016" y="1700808"/>
            <a:ext cx="3024336" cy="1477328"/>
          </a:xfrm>
          <a:prstGeom prst="rect">
            <a:avLst/>
          </a:prstGeom>
          <a:solidFill>
            <a:srgbClr val="FFFF00"/>
          </a:solidFill>
        </p:spPr>
        <p:txBody>
          <a:bodyPr wrap="square" rtlCol="0">
            <a:spAutoFit/>
          </a:bodyPr>
          <a:lstStyle/>
          <a:p>
            <a:endParaRPr lang="fr-CA" b="1" dirty="0" smtClean="0">
              <a:latin typeface="Calibri" pitchFamily="34" charset="0"/>
            </a:endParaRPr>
          </a:p>
          <a:p>
            <a:endParaRPr lang="fr-CA" b="1" dirty="0" smtClean="0">
              <a:latin typeface="Calibri" pitchFamily="34" charset="0"/>
            </a:endParaRPr>
          </a:p>
          <a:p>
            <a:r>
              <a:rPr lang="fr-CA" b="1" dirty="0" smtClean="0">
                <a:latin typeface="Calibri" pitchFamily="34" charset="0"/>
              </a:rPr>
              <a:t>CERTIFICATION DÉVELOPPEMENT DURABLE</a:t>
            </a:r>
          </a:p>
          <a:p>
            <a:endParaRPr lang="fr-CA" b="1" dirty="0" smtClean="0">
              <a:latin typeface="Calibri" pitchFamily="34" charset="0"/>
            </a:endParaRPr>
          </a:p>
        </p:txBody>
      </p:sp>
      <p:sp>
        <p:nvSpPr>
          <p:cNvPr id="14" name="Ellipse 13"/>
          <p:cNvSpPr/>
          <p:nvPr/>
        </p:nvSpPr>
        <p:spPr>
          <a:xfrm>
            <a:off x="4067944" y="2924944"/>
            <a:ext cx="3600400" cy="22322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b="1" dirty="0" smtClean="0">
                <a:solidFill>
                  <a:srgbClr val="0070C0"/>
                </a:solidFill>
                <a:latin typeface="Calibri" pitchFamily="34" charset="0"/>
              </a:rPr>
              <a:t>LICENSE SOCIALE</a:t>
            </a:r>
            <a:endParaRPr lang="fr-CA" b="1" dirty="0">
              <a:solidFill>
                <a:srgbClr val="0070C0"/>
              </a:solidFill>
              <a:latin typeface="Calibri" pitchFamily="34" charset="0"/>
            </a:endParaRPr>
          </a:p>
        </p:txBody>
      </p:sp>
      <p:sp>
        <p:nvSpPr>
          <p:cNvPr id="15" name="ZoneTexte 14"/>
          <p:cNvSpPr txBox="1"/>
          <p:nvPr/>
        </p:nvSpPr>
        <p:spPr>
          <a:xfrm>
            <a:off x="683568" y="0"/>
            <a:ext cx="7805085" cy="1200329"/>
          </a:xfrm>
          <a:prstGeom prst="rect">
            <a:avLst/>
          </a:prstGeom>
          <a:solidFill>
            <a:schemeClr val="bg1">
              <a:lumMod val="65000"/>
            </a:schemeClr>
          </a:solidFill>
        </p:spPr>
        <p:txBody>
          <a:bodyPr wrap="none" rtlCol="0">
            <a:spAutoFit/>
          </a:bodyPr>
          <a:lstStyle/>
          <a:p>
            <a:r>
              <a:rPr lang="fr-CA" sz="2400" b="1" dirty="0" smtClean="0">
                <a:solidFill>
                  <a:schemeClr val="bg1"/>
                </a:solidFill>
                <a:latin typeface="Calibri" pitchFamily="34" charset="0"/>
              </a:rPr>
              <a:t>LA « LICENSE SOCIALE » SE SITUE QUELQUE PART</a:t>
            </a:r>
          </a:p>
          <a:p>
            <a:pPr algn="ctr"/>
            <a:r>
              <a:rPr lang="fr-CA" sz="2400" b="1" dirty="0" smtClean="0">
                <a:solidFill>
                  <a:schemeClr val="bg1"/>
                </a:solidFill>
                <a:latin typeface="Calibri" pitchFamily="34" charset="0"/>
              </a:rPr>
              <a:t> ENTRE LES DEUX MAIS DAVANTAGE DU CÔTÉ </a:t>
            </a:r>
          </a:p>
          <a:p>
            <a:pPr algn="ctr"/>
            <a:r>
              <a:rPr lang="fr-CA" sz="2400" b="1" dirty="0" smtClean="0">
                <a:solidFill>
                  <a:schemeClr val="bg1"/>
                </a:solidFill>
                <a:latin typeface="Calibri" pitchFamily="34" charset="0"/>
              </a:rPr>
              <a:t>« PRESSURE &amp; INCENTIVE »</a:t>
            </a:r>
            <a:endParaRPr lang="fr-CA" sz="2400" b="1" dirty="0">
              <a:solidFill>
                <a:schemeClr val="bg1"/>
              </a:solidFill>
              <a:latin typeface="Calibri" pitchFamily="34" charset="0"/>
            </a:endParaRPr>
          </a:p>
        </p:txBody>
      </p:sp>
      <p:sp>
        <p:nvSpPr>
          <p:cNvPr id="12"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39</a:t>
            </a:fld>
            <a:endParaRPr lang="fr-CA" smtClean="0"/>
          </a:p>
        </p:txBody>
      </p:sp>
      <p:sp>
        <p:nvSpPr>
          <p:cNvPr id="28676" name="Rectangle 2"/>
          <p:cNvSpPr>
            <a:spLocks noChangeArrowheads="1"/>
          </p:cNvSpPr>
          <p:nvPr/>
        </p:nvSpPr>
        <p:spPr bwMode="auto">
          <a:xfrm>
            <a:off x="1403648" y="2132856"/>
            <a:ext cx="6408738" cy="1311128"/>
          </a:xfrm>
          <a:prstGeom prst="rect">
            <a:avLst/>
          </a:prstGeom>
          <a:solidFill>
            <a:srgbClr val="FFFF00"/>
          </a:solidFill>
          <a:ln w="9525">
            <a:noFill/>
            <a:miter lim="800000"/>
            <a:headEnd/>
            <a:tailEnd/>
          </a:ln>
        </p:spPr>
        <p:txBody>
          <a:bodyPr>
            <a:spAutoFit/>
          </a:bodyPr>
          <a:lstStyle/>
          <a:p>
            <a:pPr marL="342900" indent="-342900" algn="ctr">
              <a:spcBef>
                <a:spcPct val="20000"/>
              </a:spcBef>
            </a:pPr>
            <a:r>
              <a:rPr lang="fr-FR" sz="3600" b="1" dirty="0" smtClean="0">
                <a:solidFill>
                  <a:srgbClr val="0070C0"/>
                </a:solidFill>
                <a:latin typeface="Calibri" panose="020F0502020204030204" pitchFamily="34" charset="0"/>
                <a:cs typeface="Times New Roman" pitchFamily="18" charset="0"/>
              </a:rPr>
              <a:t>LA « LICENSE</a:t>
            </a:r>
          </a:p>
          <a:p>
            <a:pPr marL="342900" indent="-342900" algn="ctr">
              <a:spcBef>
                <a:spcPct val="20000"/>
              </a:spcBef>
            </a:pPr>
            <a:r>
              <a:rPr lang="fr-FR" sz="3600" b="1" dirty="0" smtClean="0">
                <a:solidFill>
                  <a:srgbClr val="0070C0"/>
                </a:solidFill>
                <a:latin typeface="Calibri" panose="020F0502020204030204" pitchFamily="34" charset="0"/>
                <a:cs typeface="Times New Roman" pitchFamily="18" charset="0"/>
              </a:rPr>
              <a:t>SOCIALE »</a:t>
            </a:r>
            <a:endParaRPr lang="fr-FR" sz="3600" b="1" dirty="0">
              <a:solidFill>
                <a:srgbClr val="0070C0"/>
              </a:solidFill>
              <a:latin typeface="Calibri" panose="020F0502020204030204" pitchFamily="34" charset="0"/>
              <a:cs typeface="Times New Roman" pitchFamily="18" charset="0"/>
            </a:endParaRPr>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5576" y="2492896"/>
            <a:ext cx="7704856" cy="37444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0244" name="Rectangle 2"/>
          <p:cNvSpPr>
            <a:spLocks noChangeArrowheads="1"/>
          </p:cNvSpPr>
          <p:nvPr/>
        </p:nvSpPr>
        <p:spPr bwMode="auto">
          <a:xfrm>
            <a:off x="250825" y="1268759"/>
            <a:ext cx="8497888" cy="4832092"/>
          </a:xfrm>
          <a:prstGeom prst="rect">
            <a:avLst/>
          </a:prstGeom>
          <a:noFill/>
          <a:ln w="9525">
            <a:noFill/>
            <a:miter lim="800000"/>
            <a:headEnd/>
            <a:tailEnd/>
          </a:ln>
        </p:spPr>
        <p:txBody>
          <a:bodyPr wrap="square">
            <a:spAutoFit/>
          </a:bodyPr>
          <a:lstStyle/>
          <a:p>
            <a:pPr marL="342900"/>
            <a:r>
              <a:rPr lang="fr-CA" sz="2800" b="1" cap="small" dirty="0" smtClean="0">
                <a:solidFill>
                  <a:srgbClr val="0070C0"/>
                </a:solidFill>
                <a:latin typeface="Calibri" pitchFamily="34" charset="0"/>
                <a:cs typeface="Calibri" pitchFamily="34" charset="0"/>
              </a:rPr>
              <a:t>Ainsi l’acceptabilité des projets miniers semble avoir au moins deux acceptions</a:t>
            </a:r>
          </a:p>
          <a:p>
            <a:pPr marL="342900"/>
            <a:endParaRPr lang="fr-CA" sz="2800" b="1" cap="small" dirty="0" smtClean="0">
              <a:solidFill>
                <a:srgbClr val="0070C0"/>
              </a:solidFill>
              <a:latin typeface="Calibri" pitchFamily="34" charset="0"/>
              <a:cs typeface="Calibri" pitchFamily="34" charset="0"/>
            </a:endParaRPr>
          </a:p>
          <a:p>
            <a:pPr marL="342900" algn="ctr"/>
            <a:r>
              <a:rPr lang="fr-CA" sz="2800" b="1" cap="small" dirty="0" smtClean="0">
                <a:solidFill>
                  <a:srgbClr val="0070C0"/>
                </a:solidFill>
                <a:latin typeface="Calibri" pitchFamily="34" charset="0"/>
                <a:cs typeface="Calibri" pitchFamily="34" charset="0"/>
              </a:rPr>
              <a:t>L’ACCEPTABILITÉ  RÉGLEMENTAIRE</a:t>
            </a:r>
          </a:p>
          <a:p>
            <a:pPr marL="342900" algn="ctr"/>
            <a:r>
              <a:rPr lang="fr-CA" sz="2800" b="1" cap="small" dirty="0" smtClean="0">
                <a:solidFill>
                  <a:srgbClr val="0070C0"/>
                </a:solidFill>
                <a:latin typeface="Calibri" pitchFamily="34" charset="0"/>
                <a:cs typeface="Calibri" pitchFamily="34" charset="0"/>
              </a:rPr>
              <a:t>(évaluation environnementale et sociale formelle, consultation publique statutaire)</a:t>
            </a:r>
          </a:p>
          <a:p>
            <a:pPr marL="342900" algn="ctr"/>
            <a:endParaRPr lang="fr-CA" sz="2800" b="1" cap="small" dirty="0" smtClean="0">
              <a:solidFill>
                <a:srgbClr val="0070C0"/>
              </a:solidFill>
              <a:latin typeface="Calibri" pitchFamily="34" charset="0"/>
              <a:cs typeface="Calibri" pitchFamily="34" charset="0"/>
            </a:endParaRPr>
          </a:p>
          <a:p>
            <a:pPr marL="342900" algn="ctr"/>
            <a:r>
              <a:rPr lang="fr-CA" sz="2800" b="1" cap="small" dirty="0" smtClean="0">
                <a:solidFill>
                  <a:srgbClr val="0070C0"/>
                </a:solidFill>
                <a:latin typeface="Calibri" pitchFamily="34" charset="0"/>
                <a:cs typeface="Calibri" pitchFamily="34" charset="0"/>
              </a:rPr>
              <a:t>ET</a:t>
            </a:r>
          </a:p>
          <a:p>
            <a:pPr marL="342900" algn="ctr"/>
            <a:r>
              <a:rPr lang="fr-CA" sz="2800" b="1" cap="all" dirty="0" smtClean="0">
                <a:solidFill>
                  <a:srgbClr val="0070C0"/>
                </a:solidFill>
                <a:latin typeface="Calibri" pitchFamily="34" charset="0"/>
                <a:cs typeface="Calibri" pitchFamily="34" charset="0"/>
              </a:rPr>
              <a:t>L’Acceptabilité « sociale » ou « sociétale »</a:t>
            </a:r>
          </a:p>
          <a:p>
            <a:pPr marL="342900" algn="ctr"/>
            <a:r>
              <a:rPr lang="fr-CA" sz="2800" b="1" cap="small" dirty="0" smtClean="0">
                <a:solidFill>
                  <a:srgbClr val="0070C0"/>
                </a:solidFill>
                <a:latin typeface="Calibri" pitchFamily="34" charset="0"/>
                <a:cs typeface="Calibri" pitchFamily="34" charset="0"/>
              </a:rPr>
              <a:t>(sociopolitique, communautaire, forces du marché)</a:t>
            </a:r>
          </a:p>
          <a:p>
            <a:pPr marL="342900" algn="ctr"/>
            <a:endParaRPr lang="fr-FR" sz="2800" b="1" cap="all" dirty="0">
              <a:latin typeface="Calibri" pitchFamily="34" charset="0"/>
              <a:cs typeface="Calibri" pitchFamily="34" charset="0"/>
            </a:endParaRPr>
          </a:p>
        </p:txBody>
      </p:sp>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a:t>
            </a:fld>
            <a:endParaRPr lang="fr-CA" smtClean="0"/>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40</a:t>
            </a:fld>
            <a:endParaRPr lang="fr-CA" smtClean="0"/>
          </a:p>
        </p:txBody>
      </p:sp>
      <p:sp>
        <p:nvSpPr>
          <p:cNvPr id="10244" name="Rectangle 2"/>
          <p:cNvSpPr>
            <a:spLocks noChangeArrowheads="1"/>
          </p:cNvSpPr>
          <p:nvPr/>
        </p:nvSpPr>
        <p:spPr bwMode="auto">
          <a:xfrm>
            <a:off x="250825" y="188913"/>
            <a:ext cx="8497888" cy="6063198"/>
          </a:xfrm>
          <a:prstGeom prst="rect">
            <a:avLst/>
          </a:prstGeom>
          <a:noFill/>
          <a:ln w="9525">
            <a:noFill/>
            <a:miter lim="800000"/>
            <a:headEnd/>
            <a:tailEnd/>
          </a:ln>
        </p:spPr>
        <p:txBody>
          <a:bodyPr>
            <a:spAutoFit/>
          </a:bodyPr>
          <a:lstStyle/>
          <a:p>
            <a:pPr marL="342900" indent="-342900" algn="ctr"/>
            <a:r>
              <a:rPr lang="fr-CA" sz="2400" b="1" cap="small" dirty="0" smtClean="0">
                <a:solidFill>
                  <a:srgbClr val="0070C0"/>
                </a:solidFill>
                <a:latin typeface="Calibri" pitchFamily="34" charset="0"/>
                <a:cs typeface="Calibri" pitchFamily="34" charset="0"/>
              </a:rPr>
              <a:t>« License sociale »</a:t>
            </a:r>
          </a:p>
          <a:p>
            <a:pPr marL="342900" indent="-342900" algn="ctr"/>
            <a:r>
              <a:rPr lang="fr-CA" sz="2400" b="1" cap="small" dirty="0" smtClean="0">
                <a:solidFill>
                  <a:srgbClr val="0070C0"/>
                </a:solidFill>
                <a:latin typeface="Calibri" pitchFamily="34" charset="0"/>
                <a:cs typeface="Calibri" pitchFamily="34" charset="0"/>
              </a:rPr>
              <a:t>« social license to operate »</a:t>
            </a:r>
          </a:p>
          <a:p>
            <a:pPr marL="342900"/>
            <a:endParaRPr lang="fr-CA" sz="2400" b="1" cap="small" dirty="0" smtClean="0">
              <a:solidFill>
                <a:srgbClr val="0070C0"/>
              </a:solidFill>
              <a:latin typeface="Calibri" pitchFamily="34" charset="0"/>
              <a:cs typeface="Calibri" pitchFamily="34" charset="0"/>
            </a:endParaRPr>
          </a:p>
          <a:p>
            <a:pPr marL="342900"/>
            <a:r>
              <a:rPr lang="fr-CA" sz="2400" b="1" dirty="0">
                <a:solidFill>
                  <a:srgbClr val="0070C0"/>
                </a:solidFill>
                <a:latin typeface="Calibri" panose="020F0502020204030204" pitchFamily="34" charset="0"/>
              </a:rPr>
              <a:t>En 1953, Howard Bowen avance le concept de </a:t>
            </a:r>
            <a:r>
              <a:rPr lang="fr-CA" sz="2400" b="1" i="1" dirty="0">
                <a:solidFill>
                  <a:srgbClr val="0070C0"/>
                </a:solidFill>
                <a:latin typeface="Calibri" panose="020F0502020204030204" pitchFamily="34" charset="0"/>
              </a:rPr>
              <a:t>responsabilité sociale des entreprises (RSE)</a:t>
            </a:r>
            <a:r>
              <a:rPr lang="fr-CA" sz="2400" b="1" dirty="0">
                <a:solidFill>
                  <a:srgbClr val="0070C0"/>
                </a:solidFill>
                <a:latin typeface="Calibri" panose="020F0502020204030204" pitchFamily="34" charset="0"/>
              </a:rPr>
              <a:t> consigné dans l’ouvrage « Social Responsibilities of the Businessman ». </a:t>
            </a:r>
            <a:endParaRPr lang="fr-CA" sz="2400" b="1" dirty="0" smtClean="0">
              <a:solidFill>
                <a:srgbClr val="0070C0"/>
              </a:solidFill>
              <a:latin typeface="Calibri" panose="020F0502020204030204" pitchFamily="34" charset="0"/>
            </a:endParaRPr>
          </a:p>
          <a:p>
            <a:pPr marL="342900"/>
            <a:endParaRPr lang="fr-CA" sz="2400" dirty="0" smtClean="0">
              <a:solidFill>
                <a:srgbClr val="0070C0"/>
              </a:solidFill>
              <a:latin typeface="Calibri" panose="020F0502020204030204" pitchFamily="34" charset="0"/>
            </a:endParaRPr>
          </a:p>
          <a:p>
            <a:pPr marL="342900"/>
            <a:r>
              <a:rPr lang="fr-CA" sz="2400" b="1" cap="small" dirty="0" smtClean="0">
                <a:solidFill>
                  <a:srgbClr val="0070C0"/>
                </a:solidFill>
                <a:latin typeface="Calibri" pitchFamily="34" charset="0"/>
                <a:cs typeface="Calibri" pitchFamily="34" charset="0"/>
              </a:rPr>
              <a:t>L’expression  LICENSE SOCIALE appliquée </a:t>
            </a:r>
            <a:r>
              <a:rPr lang="fr-CA" sz="2400" b="1" cap="small" dirty="0" smtClean="0">
                <a:solidFill>
                  <a:srgbClr val="0070C0"/>
                </a:solidFill>
                <a:latin typeface="Calibri" pitchFamily="34" charset="0"/>
                <a:cs typeface="Calibri" pitchFamily="34" charset="0"/>
              </a:rPr>
              <a:t>au secteur minier est née en 1997 à l’occasion d’un séminaire de la banque mondiale sur les industries extractives et les relations communautaires à Quito. ( on l’attribue au </a:t>
            </a:r>
            <a:r>
              <a:rPr lang="fr-CA" sz="2400" b="1" cap="small" dirty="0" err="1" smtClean="0">
                <a:solidFill>
                  <a:srgbClr val="0070C0"/>
                </a:solidFill>
                <a:latin typeface="Calibri" pitchFamily="34" charset="0"/>
                <a:cs typeface="Calibri" pitchFamily="34" charset="0"/>
              </a:rPr>
              <a:t>pdg</a:t>
            </a:r>
            <a:r>
              <a:rPr lang="fr-CA" sz="2400" b="1" cap="small" dirty="0" smtClean="0">
                <a:solidFill>
                  <a:srgbClr val="0070C0"/>
                </a:solidFill>
                <a:latin typeface="Calibri" pitchFamily="34" charset="0"/>
                <a:cs typeface="Calibri" pitchFamily="34" charset="0"/>
              </a:rPr>
              <a:t> de placer </a:t>
            </a:r>
            <a:r>
              <a:rPr lang="fr-CA" sz="2400" b="1" cap="small" dirty="0" err="1" smtClean="0">
                <a:solidFill>
                  <a:srgbClr val="0070C0"/>
                </a:solidFill>
                <a:latin typeface="Calibri" pitchFamily="34" charset="0"/>
                <a:cs typeface="Calibri" pitchFamily="34" charset="0"/>
              </a:rPr>
              <a:t>dome</a:t>
            </a:r>
            <a:r>
              <a:rPr lang="fr-CA" sz="2400" b="1" cap="small" dirty="0" smtClean="0">
                <a:solidFill>
                  <a:srgbClr val="0070C0"/>
                </a:solidFill>
                <a:latin typeface="Calibri" pitchFamily="34" charset="0"/>
                <a:cs typeface="Calibri" pitchFamily="34" charset="0"/>
              </a:rPr>
              <a:t>)</a:t>
            </a:r>
          </a:p>
          <a:p>
            <a:pPr marL="342900"/>
            <a:endParaRPr lang="fr-CA" sz="2400" b="1" cap="small" dirty="0" smtClean="0">
              <a:solidFill>
                <a:srgbClr val="0070C0"/>
              </a:solidFill>
              <a:latin typeface="Calibri" pitchFamily="34" charset="0"/>
              <a:cs typeface="Calibri" pitchFamily="34" charset="0"/>
            </a:endParaRPr>
          </a:p>
          <a:p>
            <a:pPr marL="342900"/>
            <a:r>
              <a:rPr lang="fr-CA" sz="2400" b="1" cap="small" dirty="0" smtClean="0">
                <a:solidFill>
                  <a:srgbClr val="0070C0"/>
                </a:solidFill>
                <a:latin typeface="Calibri" pitchFamily="34" charset="0"/>
                <a:cs typeface="Calibri" pitchFamily="34" charset="0"/>
              </a:rPr>
              <a:t>Se situe quelque part entre l’auto-gouvernance de développement durable et l’acceptabilité réglementaire formelle ( Évaluation environnementale et sociale)</a:t>
            </a:r>
          </a:p>
          <a:p>
            <a:pPr marL="342900"/>
            <a:endParaRPr lang="fr-CA" sz="2800" b="1" cap="small" dirty="0" smtClean="0">
              <a:solidFill>
                <a:srgbClr val="0070C0"/>
              </a:solidFill>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41</a:t>
            </a:fld>
            <a:endParaRPr lang="fr-CA" smtClean="0"/>
          </a:p>
        </p:txBody>
      </p:sp>
      <p:sp>
        <p:nvSpPr>
          <p:cNvPr id="10244" name="Rectangle 2"/>
          <p:cNvSpPr>
            <a:spLocks noChangeArrowheads="1"/>
          </p:cNvSpPr>
          <p:nvPr/>
        </p:nvSpPr>
        <p:spPr bwMode="auto">
          <a:xfrm>
            <a:off x="250825" y="188913"/>
            <a:ext cx="8497888" cy="5386090"/>
          </a:xfrm>
          <a:prstGeom prst="rect">
            <a:avLst/>
          </a:prstGeom>
          <a:noFill/>
          <a:ln w="9525">
            <a:noFill/>
            <a:miter lim="800000"/>
            <a:headEnd/>
            <a:tailEnd/>
          </a:ln>
        </p:spPr>
        <p:txBody>
          <a:bodyPr>
            <a:spAutoFit/>
          </a:bodyPr>
          <a:lstStyle/>
          <a:p>
            <a:pPr marL="342900" indent="-342900" algn="ctr"/>
            <a:r>
              <a:rPr lang="fr-CA" sz="2400" b="1" cap="small" dirty="0" smtClean="0">
                <a:solidFill>
                  <a:srgbClr val="0070C0"/>
                </a:solidFill>
                <a:latin typeface="Calibri" pitchFamily="34" charset="0"/>
                <a:cs typeface="Calibri" pitchFamily="34" charset="0"/>
              </a:rPr>
              <a:t>Quelques définitions</a:t>
            </a:r>
          </a:p>
          <a:p>
            <a:pPr marL="342900" indent="-342900" algn="ctr"/>
            <a:endParaRPr lang="fr-CA" sz="2400" b="1" cap="small" dirty="0" smtClean="0">
              <a:solidFill>
                <a:srgbClr val="0070C0"/>
              </a:solidFill>
              <a:latin typeface="Calibri" pitchFamily="34" charset="0"/>
              <a:cs typeface="Calibri" pitchFamily="34" charset="0"/>
            </a:endParaRPr>
          </a:p>
          <a:p>
            <a:pPr marL="342900" indent="-342900"/>
            <a:r>
              <a:rPr lang="fr-CA" sz="2400" b="1" cap="small" dirty="0" smtClean="0">
                <a:solidFill>
                  <a:srgbClr val="0070C0"/>
                </a:solidFill>
                <a:latin typeface="Calibri" pitchFamily="34" charset="0"/>
                <a:cs typeface="Calibri" pitchFamily="34" charset="0"/>
              </a:rPr>
              <a:t>Selon la Banque Mondiale:</a:t>
            </a:r>
          </a:p>
          <a:p>
            <a:pPr marL="342900" indent="-342900"/>
            <a:r>
              <a:rPr lang="fr-CA" sz="2400" b="1" cap="small" dirty="0" smtClean="0">
                <a:solidFill>
                  <a:srgbClr val="0070C0"/>
                </a:solidFill>
                <a:latin typeface="Calibri" pitchFamily="34" charset="0"/>
                <a:cs typeface="Calibri" pitchFamily="34" charset="0"/>
              </a:rPr>
              <a:t>« </a:t>
            </a:r>
            <a:r>
              <a:rPr lang="fr-CA" sz="2400" b="1" cap="small" dirty="0" err="1" smtClean="0">
                <a:solidFill>
                  <a:srgbClr val="0070C0"/>
                </a:solidFill>
                <a:latin typeface="Calibri" pitchFamily="34" charset="0"/>
                <a:cs typeface="Calibri" pitchFamily="34" charset="0"/>
              </a:rPr>
              <a:t>acquiring</a:t>
            </a:r>
            <a:r>
              <a:rPr lang="fr-CA" sz="2400" b="1" cap="small" dirty="0" smtClean="0">
                <a:solidFill>
                  <a:srgbClr val="0070C0"/>
                </a:solidFill>
                <a:latin typeface="Calibri" pitchFamily="34" charset="0"/>
                <a:cs typeface="Calibri" pitchFamily="34" charset="0"/>
              </a:rPr>
              <a:t> </a:t>
            </a:r>
            <a:r>
              <a:rPr lang="fr-CA" sz="2400" b="1" cap="small" dirty="0" smtClean="0">
                <a:solidFill>
                  <a:srgbClr val="0070C0"/>
                </a:solidFill>
                <a:effectLst>
                  <a:outerShdw blurRad="38100" dist="38100" dir="2700000" algn="tl">
                    <a:srgbClr val="000000">
                      <a:alpha val="43137"/>
                    </a:srgbClr>
                  </a:outerShdw>
                </a:effectLst>
                <a:latin typeface="Calibri" pitchFamily="34" charset="0"/>
                <a:cs typeface="Calibri" pitchFamily="34" charset="0"/>
              </a:rPr>
              <a:t>free, </a:t>
            </a:r>
            <a:r>
              <a:rPr lang="fr-CA" sz="2400" b="1" cap="small" dirty="0" err="1" smtClean="0">
                <a:solidFill>
                  <a:srgbClr val="0070C0"/>
                </a:solidFill>
                <a:effectLst>
                  <a:outerShdw blurRad="38100" dist="38100" dir="2700000" algn="tl">
                    <a:srgbClr val="000000">
                      <a:alpha val="43137"/>
                    </a:srgbClr>
                  </a:outerShdw>
                </a:effectLst>
                <a:latin typeface="Calibri" pitchFamily="34" charset="0"/>
                <a:cs typeface="Calibri" pitchFamily="34" charset="0"/>
              </a:rPr>
              <a:t>prior</a:t>
            </a:r>
            <a:r>
              <a:rPr lang="fr-CA" sz="2400" b="1" cap="small" dirty="0" smtClean="0">
                <a:solidFill>
                  <a:srgbClr val="0070C0"/>
                </a:solidFill>
                <a:effectLst>
                  <a:outerShdw blurRad="38100" dist="38100" dir="2700000" algn="tl">
                    <a:srgbClr val="000000">
                      <a:alpha val="43137"/>
                    </a:srgbClr>
                  </a:outerShdw>
                </a:effectLst>
                <a:latin typeface="Calibri" pitchFamily="34" charset="0"/>
                <a:cs typeface="Calibri" pitchFamily="34" charset="0"/>
              </a:rPr>
              <a:t> and </a:t>
            </a:r>
            <a:r>
              <a:rPr lang="fr-CA" sz="2400" b="1" cap="small" dirty="0" err="1" smtClean="0">
                <a:solidFill>
                  <a:srgbClr val="0070C0"/>
                </a:solidFill>
                <a:effectLst>
                  <a:outerShdw blurRad="38100" dist="38100" dir="2700000" algn="tl">
                    <a:srgbClr val="000000">
                      <a:alpha val="43137"/>
                    </a:srgbClr>
                  </a:outerShdw>
                </a:effectLst>
                <a:latin typeface="Calibri" pitchFamily="34" charset="0"/>
                <a:cs typeface="Calibri" pitchFamily="34" charset="0"/>
              </a:rPr>
              <a:t>informed</a:t>
            </a:r>
            <a:r>
              <a:rPr lang="fr-CA" sz="2400" b="1" cap="small" dirty="0" smtClean="0">
                <a:solidFill>
                  <a:srgbClr val="0070C0"/>
                </a:solidFill>
                <a:effectLst>
                  <a:outerShdw blurRad="38100" dist="38100" dir="2700000" algn="tl">
                    <a:srgbClr val="000000">
                      <a:alpha val="43137"/>
                    </a:srgbClr>
                  </a:outerShdw>
                </a:effectLst>
                <a:latin typeface="Calibri" pitchFamily="34" charset="0"/>
                <a:cs typeface="Calibri" pitchFamily="34" charset="0"/>
              </a:rPr>
              <a:t> consent (FPIC) </a:t>
            </a:r>
            <a:r>
              <a:rPr lang="fr-CA" sz="2400" b="1" cap="small" dirty="0" smtClean="0">
                <a:solidFill>
                  <a:srgbClr val="0070C0"/>
                </a:solidFill>
                <a:latin typeface="Calibri" pitchFamily="34" charset="0"/>
                <a:cs typeface="Calibri" pitchFamily="34" charset="0"/>
              </a:rPr>
              <a:t>from </a:t>
            </a:r>
            <a:r>
              <a:rPr lang="fr-CA" sz="2400" b="1" cap="small" dirty="0" err="1" smtClean="0">
                <a:solidFill>
                  <a:srgbClr val="0070C0"/>
                </a:solidFill>
                <a:latin typeface="Calibri" pitchFamily="34" charset="0"/>
                <a:cs typeface="Calibri" pitchFamily="34" charset="0"/>
              </a:rPr>
              <a:t>indigenous</a:t>
            </a:r>
            <a:r>
              <a:rPr lang="fr-CA" sz="2400" b="1" cap="small" dirty="0" smtClean="0">
                <a:solidFill>
                  <a:srgbClr val="0070C0"/>
                </a:solidFill>
                <a:latin typeface="Calibri" pitchFamily="34" charset="0"/>
                <a:cs typeface="Calibri" pitchFamily="34" charset="0"/>
              </a:rPr>
              <a:t> peoples, and local </a:t>
            </a:r>
            <a:r>
              <a:rPr lang="fr-CA" sz="2400" b="1" cap="small" dirty="0" err="1" smtClean="0">
                <a:solidFill>
                  <a:srgbClr val="0070C0"/>
                </a:solidFill>
                <a:latin typeface="Calibri" pitchFamily="34" charset="0"/>
                <a:cs typeface="Calibri" pitchFamily="34" charset="0"/>
              </a:rPr>
              <a:t>communities</a:t>
            </a:r>
            <a:r>
              <a:rPr lang="fr-CA" sz="2400" b="1" cap="small" dirty="0" smtClean="0">
                <a:solidFill>
                  <a:srgbClr val="0070C0"/>
                </a:solidFill>
                <a:latin typeface="Calibri" pitchFamily="34" charset="0"/>
                <a:cs typeface="Calibri" pitchFamily="34" charset="0"/>
              </a:rPr>
              <a:t> through </a:t>
            </a:r>
            <a:r>
              <a:rPr lang="fr-CA" sz="2400" b="1" cap="small" dirty="0" err="1" smtClean="0">
                <a:solidFill>
                  <a:srgbClr val="0070C0"/>
                </a:solidFill>
                <a:latin typeface="Calibri" pitchFamily="34" charset="0"/>
                <a:cs typeface="Calibri" pitchFamily="34" charset="0"/>
              </a:rPr>
              <a:t>mutual</a:t>
            </a:r>
            <a:r>
              <a:rPr lang="fr-CA" sz="2400" b="1" cap="small" dirty="0" smtClean="0">
                <a:solidFill>
                  <a:srgbClr val="0070C0"/>
                </a:solidFill>
                <a:latin typeface="Calibri" pitchFamily="34" charset="0"/>
                <a:cs typeface="Calibri" pitchFamily="34" charset="0"/>
              </a:rPr>
              <a:t> </a:t>
            </a:r>
            <a:r>
              <a:rPr lang="fr-CA" sz="2400" b="1" cap="small" dirty="0" err="1" smtClean="0">
                <a:solidFill>
                  <a:srgbClr val="0070C0"/>
                </a:solidFill>
                <a:latin typeface="Calibri" pitchFamily="34" charset="0"/>
                <a:cs typeface="Calibri" pitchFamily="34" charset="0"/>
              </a:rPr>
              <a:t>agreements</a:t>
            </a:r>
            <a:r>
              <a:rPr lang="fr-CA" sz="2400" b="1" cap="small" dirty="0" smtClean="0">
                <a:solidFill>
                  <a:srgbClr val="0070C0"/>
                </a:solidFill>
                <a:latin typeface="Calibri" pitchFamily="34" charset="0"/>
                <a:cs typeface="Calibri" pitchFamily="34" charset="0"/>
              </a:rPr>
              <a:t> »</a:t>
            </a:r>
            <a:endParaRPr lang="fr-CA" sz="2400" b="1" cap="small" dirty="0">
              <a:solidFill>
                <a:srgbClr val="0070C0"/>
              </a:solidFill>
              <a:latin typeface="Calibri" pitchFamily="34" charset="0"/>
              <a:cs typeface="Calibri" pitchFamily="34" charset="0"/>
            </a:endParaRPr>
          </a:p>
          <a:p>
            <a:pPr marL="342900"/>
            <a:endParaRPr lang="fr-CA" sz="2400" b="1" cap="small" dirty="0" smtClean="0">
              <a:solidFill>
                <a:srgbClr val="0070C0"/>
              </a:solidFill>
              <a:latin typeface="Calibri" pitchFamily="34" charset="0"/>
              <a:cs typeface="Calibri" pitchFamily="34" charset="0"/>
            </a:endParaRPr>
          </a:p>
          <a:p>
            <a:pPr marL="342900" indent="-342900"/>
            <a:r>
              <a:rPr lang="fr-CA" sz="2400" b="1" cap="small" dirty="0" smtClean="0">
                <a:solidFill>
                  <a:srgbClr val="0070C0"/>
                </a:solidFill>
                <a:latin typeface="Calibri" pitchFamily="34" charset="0"/>
                <a:cs typeface="Calibri" pitchFamily="34" charset="0"/>
              </a:rPr>
              <a:t>De façon plus générale:</a:t>
            </a:r>
          </a:p>
          <a:p>
            <a:pPr marL="342900" indent="-342900"/>
            <a:r>
              <a:rPr lang="fr-CA" sz="2400" b="1" cap="small" dirty="0" smtClean="0">
                <a:solidFill>
                  <a:srgbClr val="0070C0"/>
                </a:solidFill>
                <a:latin typeface="Calibri" pitchFamily="34" charset="0"/>
                <a:cs typeface="Calibri" pitchFamily="34" charset="0"/>
              </a:rPr>
              <a:t>« The social license to operate </a:t>
            </a:r>
            <a:r>
              <a:rPr lang="fr-CA" sz="2400" b="1" cap="small" dirty="0" err="1" smtClean="0">
                <a:solidFill>
                  <a:srgbClr val="0070C0"/>
                </a:solidFill>
                <a:latin typeface="Calibri" pitchFamily="34" charset="0"/>
                <a:cs typeface="Calibri" pitchFamily="34" charset="0"/>
              </a:rPr>
              <a:t>is</a:t>
            </a:r>
            <a:r>
              <a:rPr lang="fr-CA" sz="2400" b="1" cap="small" dirty="0" smtClean="0">
                <a:solidFill>
                  <a:srgbClr val="0070C0"/>
                </a:solidFill>
                <a:latin typeface="Calibri" pitchFamily="34" charset="0"/>
                <a:cs typeface="Calibri" pitchFamily="34" charset="0"/>
              </a:rPr>
              <a:t> the </a:t>
            </a:r>
            <a:r>
              <a:rPr lang="fr-CA" sz="2400" b="1" cap="small" dirty="0" err="1" smtClean="0">
                <a:solidFill>
                  <a:srgbClr val="0070C0"/>
                </a:solidFill>
                <a:latin typeface="Calibri" pitchFamily="34" charset="0"/>
                <a:cs typeface="Calibri" pitchFamily="34" charset="0"/>
              </a:rPr>
              <a:t>level</a:t>
            </a:r>
            <a:r>
              <a:rPr lang="fr-CA" sz="2400" b="1" cap="small" dirty="0" smtClean="0">
                <a:solidFill>
                  <a:srgbClr val="0070C0"/>
                </a:solidFill>
                <a:latin typeface="Calibri" pitchFamily="34" charset="0"/>
                <a:cs typeface="Calibri" pitchFamily="34" charset="0"/>
              </a:rPr>
              <a:t> of </a:t>
            </a:r>
            <a:r>
              <a:rPr lang="fr-CA" sz="2400" b="1" cap="small" dirty="0" err="1" smtClean="0">
                <a:solidFill>
                  <a:srgbClr val="0070C0"/>
                </a:solidFill>
                <a:latin typeface="Calibri" pitchFamily="34" charset="0"/>
                <a:cs typeface="Calibri" pitchFamily="34" charset="0"/>
              </a:rPr>
              <a:t>acceptance</a:t>
            </a:r>
            <a:r>
              <a:rPr lang="fr-CA" sz="2400" b="1" cap="small" dirty="0" smtClean="0">
                <a:solidFill>
                  <a:srgbClr val="0070C0"/>
                </a:solidFill>
                <a:latin typeface="Calibri" pitchFamily="34" charset="0"/>
                <a:cs typeface="Calibri" pitchFamily="34" charset="0"/>
              </a:rPr>
              <a:t> or </a:t>
            </a:r>
            <a:r>
              <a:rPr lang="fr-CA" sz="2400" b="1" cap="small" dirty="0" err="1" smtClean="0">
                <a:solidFill>
                  <a:srgbClr val="0070C0"/>
                </a:solidFill>
                <a:latin typeface="Calibri" pitchFamily="34" charset="0"/>
                <a:cs typeface="Calibri" pitchFamily="34" charset="0"/>
              </a:rPr>
              <a:t>approval</a:t>
            </a:r>
            <a:r>
              <a:rPr lang="fr-CA" sz="2400" b="1" cap="small" dirty="0" smtClean="0">
                <a:solidFill>
                  <a:srgbClr val="0070C0"/>
                </a:solidFill>
                <a:latin typeface="Calibri" pitchFamily="34" charset="0"/>
                <a:cs typeface="Calibri" pitchFamily="34" charset="0"/>
              </a:rPr>
              <a:t> </a:t>
            </a:r>
            <a:r>
              <a:rPr lang="fr-CA" sz="2400" b="1" cap="small" dirty="0" err="1" smtClean="0">
                <a:solidFill>
                  <a:srgbClr val="0070C0"/>
                </a:solidFill>
                <a:latin typeface="Calibri" pitchFamily="34" charset="0"/>
                <a:cs typeface="Calibri" pitchFamily="34" charset="0"/>
              </a:rPr>
              <a:t>continually</a:t>
            </a:r>
            <a:r>
              <a:rPr lang="fr-CA" sz="2400" b="1" cap="small" dirty="0" smtClean="0">
                <a:solidFill>
                  <a:srgbClr val="0070C0"/>
                </a:solidFill>
                <a:latin typeface="Calibri" pitchFamily="34" charset="0"/>
                <a:cs typeface="Calibri" pitchFamily="34" charset="0"/>
              </a:rPr>
              <a:t> </a:t>
            </a:r>
            <a:r>
              <a:rPr lang="fr-CA" sz="2400" b="1" cap="small" dirty="0" err="1" smtClean="0">
                <a:solidFill>
                  <a:srgbClr val="0070C0"/>
                </a:solidFill>
                <a:latin typeface="Calibri" pitchFamily="34" charset="0"/>
                <a:cs typeface="Calibri" pitchFamily="34" charset="0"/>
              </a:rPr>
              <a:t>granted</a:t>
            </a:r>
            <a:r>
              <a:rPr lang="fr-CA" sz="2400" b="1" cap="small" dirty="0" smtClean="0">
                <a:solidFill>
                  <a:srgbClr val="0070C0"/>
                </a:solidFill>
                <a:latin typeface="Calibri" pitchFamily="34" charset="0"/>
                <a:cs typeface="Calibri" pitchFamily="34" charset="0"/>
              </a:rPr>
              <a:t> to an organisations’ </a:t>
            </a:r>
            <a:r>
              <a:rPr lang="fr-CA" sz="2400" b="1" cap="small" dirty="0" err="1" smtClean="0">
                <a:solidFill>
                  <a:srgbClr val="0070C0"/>
                </a:solidFill>
                <a:latin typeface="Calibri" pitchFamily="34" charset="0"/>
                <a:cs typeface="Calibri" pitchFamily="34" charset="0"/>
              </a:rPr>
              <a:t>operations</a:t>
            </a:r>
            <a:r>
              <a:rPr lang="fr-CA" sz="2400" b="1" cap="small" dirty="0" smtClean="0">
                <a:solidFill>
                  <a:srgbClr val="0070C0"/>
                </a:solidFill>
                <a:latin typeface="Calibri" pitchFamily="34" charset="0"/>
                <a:cs typeface="Calibri" pitchFamily="34" charset="0"/>
              </a:rPr>
              <a:t> or project by the local </a:t>
            </a:r>
            <a:r>
              <a:rPr lang="fr-CA" sz="2400" b="1" cap="small" dirty="0" err="1" smtClean="0">
                <a:solidFill>
                  <a:srgbClr val="0070C0"/>
                </a:solidFill>
                <a:latin typeface="Calibri" pitchFamily="34" charset="0"/>
                <a:cs typeface="Calibri" pitchFamily="34" charset="0"/>
              </a:rPr>
              <a:t>community</a:t>
            </a:r>
            <a:r>
              <a:rPr lang="fr-CA" sz="2400" b="1" cap="small" dirty="0" smtClean="0">
                <a:solidFill>
                  <a:srgbClr val="0070C0"/>
                </a:solidFill>
                <a:latin typeface="Calibri" pitchFamily="34" charset="0"/>
                <a:cs typeface="Calibri" pitchFamily="34" charset="0"/>
              </a:rPr>
              <a:t> and </a:t>
            </a:r>
            <a:r>
              <a:rPr lang="fr-CA" sz="2400" b="1" cap="small" dirty="0" err="1" smtClean="0">
                <a:solidFill>
                  <a:srgbClr val="0070C0"/>
                </a:solidFill>
                <a:latin typeface="Calibri" pitchFamily="34" charset="0"/>
                <a:cs typeface="Calibri" pitchFamily="34" charset="0"/>
              </a:rPr>
              <a:t>other</a:t>
            </a:r>
            <a:r>
              <a:rPr lang="fr-CA" sz="2400" b="1" cap="small" dirty="0" smtClean="0">
                <a:solidFill>
                  <a:srgbClr val="0070C0"/>
                </a:solidFill>
                <a:latin typeface="Calibri" pitchFamily="34" charset="0"/>
                <a:cs typeface="Calibri" pitchFamily="34" charset="0"/>
              </a:rPr>
              <a:t> </a:t>
            </a:r>
            <a:r>
              <a:rPr lang="fr-CA" sz="2400" b="1" cap="small" dirty="0" err="1" smtClean="0">
                <a:solidFill>
                  <a:srgbClr val="0070C0"/>
                </a:solidFill>
                <a:latin typeface="Calibri" pitchFamily="34" charset="0"/>
                <a:cs typeface="Calibri" pitchFamily="34" charset="0"/>
              </a:rPr>
              <a:t>stakeholders</a:t>
            </a:r>
            <a:r>
              <a:rPr lang="fr-CA" sz="2400" b="1" cap="small" dirty="0" smtClean="0">
                <a:solidFill>
                  <a:srgbClr val="0070C0"/>
                </a:solidFill>
                <a:latin typeface="Calibri" pitchFamily="34" charset="0"/>
                <a:cs typeface="Calibri" pitchFamily="34" charset="0"/>
              </a:rPr>
              <a:t> » ( Boutilier, 2005)</a:t>
            </a:r>
          </a:p>
          <a:p>
            <a:pPr marL="342900"/>
            <a:endParaRPr lang="fr-CA" sz="2800" b="1" cap="small" dirty="0" smtClean="0">
              <a:solidFill>
                <a:srgbClr val="0070C0"/>
              </a:solidFill>
              <a:latin typeface="Calibri" pitchFamily="34" charset="0"/>
              <a:cs typeface="Calibri" pitchFamily="34" charset="0"/>
            </a:endParaRPr>
          </a:p>
          <a:p>
            <a:pPr marL="342900"/>
            <a:endParaRPr lang="en-US" sz="2800" b="1" dirty="0" smtClean="0">
              <a:solidFill>
                <a:srgbClr val="0070C0"/>
              </a:solidFill>
              <a:latin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42</a:t>
            </a:fld>
            <a:endParaRPr lang="fr-CA" smtClean="0"/>
          </a:p>
        </p:txBody>
      </p:sp>
      <p:sp>
        <p:nvSpPr>
          <p:cNvPr id="10244" name="Rectangle 2"/>
          <p:cNvSpPr>
            <a:spLocks noChangeArrowheads="1"/>
          </p:cNvSpPr>
          <p:nvPr/>
        </p:nvSpPr>
        <p:spPr bwMode="auto">
          <a:xfrm>
            <a:off x="250825" y="188913"/>
            <a:ext cx="8497888" cy="5262979"/>
          </a:xfrm>
          <a:prstGeom prst="rect">
            <a:avLst/>
          </a:prstGeom>
          <a:noFill/>
          <a:ln w="9525">
            <a:noFill/>
            <a:miter lim="800000"/>
            <a:headEnd/>
            <a:tailEnd/>
          </a:ln>
        </p:spPr>
        <p:txBody>
          <a:bodyPr>
            <a:spAutoFit/>
          </a:bodyPr>
          <a:lstStyle/>
          <a:p>
            <a:pPr>
              <a:buNone/>
            </a:pPr>
            <a:r>
              <a:rPr lang="fr-FR" sz="2400" b="1" cap="small" dirty="0" smtClean="0">
                <a:solidFill>
                  <a:srgbClr val="0070C0"/>
                </a:solidFill>
                <a:latin typeface="Calibri" pitchFamily="34" charset="0"/>
              </a:rPr>
              <a:t>Les outils de base pour établir des relations entre les projets miniers et les communautés sont entre autres:</a:t>
            </a:r>
          </a:p>
          <a:p>
            <a:pPr>
              <a:buNone/>
            </a:pPr>
            <a:endParaRPr lang="fr-FR" sz="2400" b="1" cap="small" dirty="0" smtClean="0">
              <a:solidFill>
                <a:srgbClr val="0070C0"/>
              </a:solidFill>
              <a:latin typeface="Calibri" pitchFamily="34" charset="0"/>
            </a:endParaRPr>
          </a:p>
          <a:p>
            <a:pPr marL="971550" lvl="1" indent="-514350"/>
            <a:r>
              <a:rPr lang="fr-FR" sz="2400" b="1" cap="small" dirty="0" smtClean="0">
                <a:solidFill>
                  <a:srgbClr val="0070C0"/>
                </a:solidFill>
                <a:latin typeface="Calibri" pitchFamily="34" charset="0"/>
              </a:rPr>
              <a:t>	1)Le respect et l'inclusion</a:t>
            </a:r>
            <a:br>
              <a:rPr lang="fr-FR" sz="2400" b="1" cap="small" dirty="0" smtClean="0">
                <a:solidFill>
                  <a:srgbClr val="0070C0"/>
                </a:solidFill>
                <a:latin typeface="Calibri" pitchFamily="34" charset="0"/>
              </a:rPr>
            </a:br>
            <a:r>
              <a:rPr lang="fr-FR" sz="2400" b="1" cap="small" dirty="0" smtClean="0">
                <a:solidFill>
                  <a:srgbClr val="0070C0"/>
                </a:solidFill>
                <a:latin typeface="Calibri" pitchFamily="34" charset="0"/>
              </a:rPr>
              <a:t>2) la Transparence et l’honnêteté</a:t>
            </a:r>
            <a:br>
              <a:rPr lang="fr-FR" sz="2400" b="1" cap="small" dirty="0" smtClean="0">
                <a:solidFill>
                  <a:srgbClr val="0070C0"/>
                </a:solidFill>
                <a:latin typeface="Calibri" pitchFamily="34" charset="0"/>
              </a:rPr>
            </a:br>
            <a:r>
              <a:rPr lang="fr-FR" sz="2400" b="1" cap="small" dirty="0" smtClean="0">
                <a:solidFill>
                  <a:srgbClr val="0070C0"/>
                </a:solidFill>
                <a:latin typeface="Calibri" pitchFamily="34" charset="0"/>
              </a:rPr>
              <a:t>3) la Volonté d'écoute et l'empathie</a:t>
            </a:r>
            <a:br>
              <a:rPr lang="fr-FR" sz="2400" b="1" cap="small" dirty="0" smtClean="0">
                <a:solidFill>
                  <a:srgbClr val="0070C0"/>
                </a:solidFill>
                <a:latin typeface="Calibri" pitchFamily="34" charset="0"/>
              </a:rPr>
            </a:br>
            <a:r>
              <a:rPr lang="fr-FR" sz="2400" b="1" cap="small" dirty="0" smtClean="0">
                <a:solidFill>
                  <a:srgbClr val="0070C0"/>
                </a:solidFill>
                <a:latin typeface="Calibri" pitchFamily="34" charset="0"/>
              </a:rPr>
              <a:t>4) la production de réponses rapides et l’accomplissement achevé des engagements</a:t>
            </a:r>
            <a:br>
              <a:rPr lang="fr-FR" sz="2400" b="1" cap="small" dirty="0" smtClean="0">
                <a:solidFill>
                  <a:srgbClr val="0070C0"/>
                </a:solidFill>
                <a:latin typeface="Calibri" pitchFamily="34" charset="0"/>
              </a:rPr>
            </a:br>
            <a:r>
              <a:rPr lang="fr-FR" sz="2400" b="1" cap="small" dirty="0" smtClean="0">
                <a:solidFill>
                  <a:srgbClr val="0070C0"/>
                </a:solidFill>
                <a:latin typeface="Calibri" pitchFamily="34" charset="0"/>
              </a:rPr>
              <a:t>5) la prise en compte des Intérêts mutuels</a:t>
            </a:r>
            <a:br>
              <a:rPr lang="fr-FR" sz="2400" b="1" cap="small" dirty="0" smtClean="0">
                <a:solidFill>
                  <a:srgbClr val="0070C0"/>
                </a:solidFill>
                <a:latin typeface="Calibri" pitchFamily="34" charset="0"/>
              </a:rPr>
            </a:br>
            <a:r>
              <a:rPr lang="fr-FR" sz="2400" b="1" cap="small" dirty="0" smtClean="0">
                <a:solidFill>
                  <a:srgbClr val="0070C0"/>
                </a:solidFill>
                <a:latin typeface="Calibri" pitchFamily="34" charset="0"/>
              </a:rPr>
              <a:t>6) la démonstration que l’entreprise obéit à des règles et pose des actions fondées sur des principes clairement </a:t>
            </a:r>
            <a:r>
              <a:rPr lang="fr-FR" sz="2400" b="1" cap="small" dirty="0" smtClean="0">
                <a:solidFill>
                  <a:srgbClr val="0070C0"/>
                </a:solidFill>
                <a:latin typeface="Calibri" pitchFamily="34" charset="0"/>
              </a:rPr>
              <a:t>énoncés</a:t>
            </a:r>
          </a:p>
          <a:p>
            <a:pPr marL="971550" lvl="1" indent="-514350"/>
            <a:endParaRPr lang="fr-FR" sz="2400" b="1" cap="small" dirty="0" smtClean="0">
              <a:solidFill>
                <a:srgbClr val="0070C0"/>
              </a:solidFill>
              <a:latin typeface="Calibri" pitchFamily="34" charset="0"/>
            </a:endParaRPr>
          </a:p>
          <a:p>
            <a:pPr marL="514350" indent="-514350"/>
            <a:r>
              <a:rPr lang="fr-FR" sz="2400" b="1" cap="small" dirty="0" smtClean="0">
                <a:solidFill>
                  <a:srgbClr val="0070C0"/>
                </a:solidFill>
                <a:latin typeface="Calibri" pitchFamily="34" charset="0"/>
              </a:rPr>
              <a:t>(</a:t>
            </a:r>
            <a:r>
              <a:rPr lang="fr-FR" sz="2400" b="1" cap="small" dirty="0" err="1" smtClean="0">
                <a:solidFill>
                  <a:srgbClr val="0070C0"/>
                </a:solidFill>
                <a:latin typeface="Calibri" pitchFamily="34" charset="0"/>
              </a:rPr>
              <a:t>mofidifé</a:t>
            </a:r>
            <a:r>
              <a:rPr lang="fr-FR" sz="2400" b="1" cap="small" dirty="0" smtClean="0">
                <a:solidFill>
                  <a:srgbClr val="0070C0"/>
                </a:solidFill>
                <a:latin typeface="Calibri" pitchFamily="34" charset="0"/>
              </a:rPr>
              <a:t> de Thompson et Boutilier, 2011</a:t>
            </a:r>
            <a:r>
              <a:rPr lang="fr-FR" sz="2400" b="1" cap="small" dirty="0" smtClean="0">
                <a:solidFill>
                  <a:srgbClr val="0070C0"/>
                </a:solidFill>
                <a:latin typeface="Calibri" pitchFamily="34" charset="0"/>
              </a:rPr>
              <a:t>)</a:t>
            </a:r>
            <a:endParaRPr lang="fr-FR" sz="2400" b="1" cap="small" dirty="0" smtClean="0">
              <a:solidFill>
                <a:srgbClr val="0070C0"/>
              </a:solidFill>
              <a:latin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43</a:t>
            </a:fld>
            <a:endParaRPr lang="fr-CA" smtClean="0"/>
          </a:p>
        </p:txBody>
      </p:sp>
      <p:sp>
        <p:nvSpPr>
          <p:cNvPr id="10244" name="Rectangle 2"/>
          <p:cNvSpPr>
            <a:spLocks noChangeArrowheads="1"/>
          </p:cNvSpPr>
          <p:nvPr/>
        </p:nvSpPr>
        <p:spPr bwMode="auto">
          <a:xfrm>
            <a:off x="250825" y="188913"/>
            <a:ext cx="8497888" cy="5324535"/>
          </a:xfrm>
          <a:prstGeom prst="rect">
            <a:avLst/>
          </a:prstGeom>
          <a:noFill/>
          <a:ln w="9525">
            <a:noFill/>
            <a:miter lim="800000"/>
            <a:headEnd/>
            <a:tailEnd/>
          </a:ln>
        </p:spPr>
        <p:txBody>
          <a:bodyPr>
            <a:spAutoFit/>
          </a:bodyPr>
          <a:lstStyle/>
          <a:p>
            <a:pPr marL="342900" indent="-342900" algn="ctr"/>
            <a:r>
              <a:rPr lang="fr-CA" sz="2400" b="1" cap="small" dirty="0" smtClean="0">
                <a:solidFill>
                  <a:srgbClr val="0070C0"/>
                </a:solidFill>
                <a:latin typeface="Calibri" pitchFamily="34" charset="0"/>
                <a:cs typeface="Calibri" pitchFamily="34" charset="0"/>
              </a:rPr>
              <a:t>Quelques composantes (Thomson and boutilier 2011)</a:t>
            </a:r>
          </a:p>
          <a:p>
            <a:pPr marL="342900" indent="-342900" algn="ctr"/>
            <a:endParaRPr lang="fr-CA" sz="2400" b="1" cap="small" dirty="0" smtClean="0">
              <a:solidFill>
                <a:srgbClr val="0070C0"/>
              </a:solidFill>
              <a:latin typeface="Calibri" pitchFamily="34" charset="0"/>
              <a:cs typeface="Calibri" pitchFamily="34" charset="0"/>
            </a:endParaRPr>
          </a:p>
          <a:p>
            <a:pPr marL="342900" indent="-342900" algn="ctr"/>
            <a:endParaRPr lang="fr-CA" sz="2400" b="1" cap="small" dirty="0" smtClean="0">
              <a:solidFill>
                <a:srgbClr val="0070C0"/>
              </a:solidFill>
              <a:latin typeface="Calibri" pitchFamily="34" charset="0"/>
              <a:cs typeface="Calibri" pitchFamily="34" charset="0"/>
            </a:endParaRPr>
          </a:p>
          <a:p>
            <a:pPr marL="342900" indent="-342900"/>
            <a:r>
              <a:rPr lang="fr-CA" sz="2400" b="1" u="sng" cap="small" dirty="0" smtClean="0">
                <a:solidFill>
                  <a:srgbClr val="0070C0"/>
                </a:solidFill>
                <a:latin typeface="Calibri" pitchFamily="34" charset="0"/>
                <a:cs typeface="Calibri" pitchFamily="34" charset="0"/>
              </a:rPr>
              <a:t>Légitimité</a:t>
            </a:r>
            <a:r>
              <a:rPr lang="fr-CA" sz="2400" b="1" cap="small" dirty="0" smtClean="0">
                <a:solidFill>
                  <a:srgbClr val="0070C0"/>
                </a:solidFill>
                <a:latin typeface="Calibri" pitchFamily="34" charset="0"/>
                <a:cs typeface="Calibri" pitchFamily="34" charset="0"/>
              </a:rPr>
              <a:t>: ouverture, pro-activité, volonté de chercher les autorisations réglementaires, inclusion, écoute	</a:t>
            </a:r>
          </a:p>
          <a:p>
            <a:pPr marL="342900" indent="-342900"/>
            <a:r>
              <a:rPr lang="fr-CA" sz="2400" b="1" u="sng" cap="small" dirty="0" smtClean="0">
                <a:solidFill>
                  <a:srgbClr val="0070C0"/>
                </a:solidFill>
                <a:latin typeface="Calibri" pitchFamily="34" charset="0"/>
                <a:cs typeface="Calibri" pitchFamily="34" charset="0"/>
              </a:rPr>
              <a:t>Crédibilité</a:t>
            </a:r>
            <a:r>
              <a:rPr lang="fr-CA" sz="2400" b="1" cap="small" dirty="0" smtClean="0">
                <a:solidFill>
                  <a:srgbClr val="0070C0"/>
                </a:solidFill>
                <a:latin typeface="Calibri" pitchFamily="34" charset="0"/>
                <a:cs typeface="Calibri" pitchFamily="34" charset="0"/>
              </a:rPr>
              <a:t>; transparence et honnêteté, réponses rapides; recherche d’intérêts mutuels, règles et actions fondées sur des principes</a:t>
            </a:r>
          </a:p>
          <a:p>
            <a:pPr marL="342900" indent="-342900"/>
            <a:r>
              <a:rPr lang="fr-CA" sz="2400" b="1" u="sng" cap="small" dirty="0" smtClean="0">
                <a:solidFill>
                  <a:srgbClr val="0070C0"/>
                </a:solidFill>
                <a:latin typeface="Calibri" pitchFamily="34" charset="0"/>
                <a:cs typeface="Calibri" pitchFamily="34" charset="0"/>
              </a:rPr>
              <a:t>Fiabilité</a:t>
            </a:r>
            <a:r>
              <a:rPr lang="fr-CA" sz="2400" b="1" cap="small" dirty="0" smtClean="0">
                <a:solidFill>
                  <a:srgbClr val="0070C0"/>
                </a:solidFill>
                <a:latin typeface="Calibri" pitchFamily="34" charset="0"/>
                <a:cs typeface="Calibri" pitchFamily="34" charset="0"/>
              </a:rPr>
              <a:t>; transparence, respect des engagements (promesses), flexibilité, règles et actions fondées sur des principes</a:t>
            </a:r>
          </a:p>
          <a:p>
            <a:pPr marL="342900" indent="-342900"/>
            <a:endParaRPr lang="fr-CA" sz="2400" b="1" cap="small" dirty="0" smtClean="0">
              <a:solidFill>
                <a:srgbClr val="0070C0"/>
              </a:solidFill>
              <a:latin typeface="Calibri" pitchFamily="34" charset="0"/>
              <a:cs typeface="Calibri" pitchFamily="34" charset="0"/>
            </a:endParaRPr>
          </a:p>
          <a:p>
            <a:pPr marL="514350" indent="-514350"/>
            <a:r>
              <a:rPr lang="fr-CA" sz="2400" b="1" cap="small" dirty="0" smtClean="0">
                <a:solidFill>
                  <a:srgbClr val="0070C0"/>
                </a:solidFill>
                <a:latin typeface="Calibri" pitchFamily="34" charset="0"/>
                <a:cs typeface="Calibri" pitchFamily="34" charset="0"/>
              </a:rPr>
              <a:t>Quelques exigences ( Conseil Patronal de l’Environnement du Québec, 2012)</a:t>
            </a:r>
          </a:p>
          <a:p>
            <a:pPr marL="514350" indent="-514350"/>
            <a:r>
              <a:rPr lang="fr-CA" sz="2400" b="1" u="sng" cap="small" dirty="0" smtClean="0">
                <a:solidFill>
                  <a:srgbClr val="0070C0"/>
                </a:solidFill>
                <a:latin typeface="Calibri" pitchFamily="34" charset="0"/>
                <a:cs typeface="Calibri" pitchFamily="34" charset="0"/>
              </a:rPr>
              <a:t>transparence-intégrité-écoute</a:t>
            </a:r>
            <a:endParaRPr lang="fr-CA" sz="2400" b="1" cap="small" dirty="0" smtClean="0">
              <a:solidFill>
                <a:srgbClr val="0070C0"/>
              </a:solidFill>
              <a:latin typeface="Calibri" pitchFamily="34" charset="0"/>
              <a:cs typeface="Calibri" pitchFamily="34" charset="0"/>
            </a:endParaRPr>
          </a:p>
          <a:p>
            <a:pPr marL="342900" indent="-342900"/>
            <a:r>
              <a:rPr lang="fr-CA" sz="2800" b="1" cap="small" dirty="0" smtClean="0">
                <a:solidFill>
                  <a:srgbClr val="0070C0"/>
                </a:solidFill>
                <a:latin typeface="Calibri" pitchFamily="34" charset="0"/>
                <a:cs typeface="Calibri" pitchFamily="34" charset="0"/>
              </a:rPr>
              <a:t>  </a:t>
            </a: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44</a:t>
            </a:fld>
            <a:endParaRPr lang="fr-CA" smtClean="0"/>
          </a:p>
        </p:txBody>
      </p:sp>
      <p:sp>
        <p:nvSpPr>
          <p:cNvPr id="10244" name="Rectangle 2"/>
          <p:cNvSpPr>
            <a:spLocks noChangeArrowheads="1"/>
          </p:cNvSpPr>
          <p:nvPr/>
        </p:nvSpPr>
        <p:spPr bwMode="auto">
          <a:xfrm>
            <a:off x="250825" y="188913"/>
            <a:ext cx="8497888" cy="5262979"/>
          </a:xfrm>
          <a:prstGeom prst="rect">
            <a:avLst/>
          </a:prstGeom>
          <a:noFill/>
          <a:ln w="9525">
            <a:noFill/>
            <a:miter lim="800000"/>
            <a:headEnd/>
            <a:tailEnd/>
          </a:ln>
        </p:spPr>
        <p:txBody>
          <a:bodyPr>
            <a:spAutoFit/>
          </a:bodyPr>
          <a:lstStyle/>
          <a:p>
            <a:pPr marL="342900" indent="-342900" algn="ctr"/>
            <a:r>
              <a:rPr lang="fr-CA" sz="2800" b="1" cap="small" dirty="0" smtClean="0">
                <a:solidFill>
                  <a:srgbClr val="0070C0"/>
                </a:solidFill>
                <a:latin typeface="Calibri" pitchFamily="34" charset="0"/>
                <a:cs typeface="Calibri" pitchFamily="34" charset="0"/>
              </a:rPr>
              <a:t>Quelques aspects, dimensions ou facteurs</a:t>
            </a:r>
          </a:p>
          <a:p>
            <a:pPr marL="342900" indent="-342900" algn="ctr"/>
            <a:endParaRPr lang="fr-CA" sz="2800" b="1" cap="small" dirty="0" smtClean="0">
              <a:solidFill>
                <a:srgbClr val="0070C0"/>
              </a:solidFill>
              <a:latin typeface="Calibri" pitchFamily="34" charset="0"/>
              <a:cs typeface="Calibri" pitchFamily="34" charset="0"/>
            </a:endParaRPr>
          </a:p>
          <a:p>
            <a:pPr marL="514350" indent="-514350">
              <a:buAutoNum type="arabicParenR"/>
            </a:pPr>
            <a:r>
              <a:rPr lang="fr-CA" sz="2800" b="1" cap="small" dirty="0" smtClean="0">
                <a:solidFill>
                  <a:srgbClr val="0070C0"/>
                </a:solidFill>
                <a:latin typeface="Calibri" pitchFamily="34" charset="0"/>
                <a:cs typeface="Calibri" pitchFamily="34" charset="0"/>
              </a:rPr>
              <a:t>Il peut y avoir différents degrés « d’acceptabilité »</a:t>
            </a:r>
          </a:p>
          <a:p>
            <a:pPr marL="514350" indent="-514350">
              <a:buAutoNum type="arabicParenR"/>
            </a:pPr>
            <a:r>
              <a:rPr lang="fr-CA" sz="2800" b="1" cap="small" dirty="0" smtClean="0">
                <a:solidFill>
                  <a:srgbClr val="0070C0"/>
                </a:solidFill>
                <a:latin typeface="Calibri" pitchFamily="34" charset="0"/>
                <a:cs typeface="Calibri" pitchFamily="34" charset="0"/>
              </a:rPr>
              <a:t>L’acceptabilité et ses composantes se construisent</a:t>
            </a:r>
          </a:p>
          <a:p>
            <a:pPr marL="514350" indent="-514350">
              <a:buAutoNum type="arabicParenR"/>
            </a:pPr>
            <a:r>
              <a:rPr lang="fr-CA" sz="2800" b="1" cap="small" dirty="0" smtClean="0">
                <a:solidFill>
                  <a:srgbClr val="0070C0"/>
                </a:solidFill>
                <a:latin typeface="Calibri" pitchFamily="34" charset="0"/>
                <a:cs typeface="Calibri" pitchFamily="34" charset="0"/>
              </a:rPr>
              <a:t>La « License sociale » n’est pas permanente; il s’agit d’un processus dynamique dont le maintien requiert des efforts spécifiques</a:t>
            </a:r>
          </a:p>
          <a:p>
            <a:pPr marL="514350" indent="-514350">
              <a:buAutoNum type="arabicParenR"/>
            </a:pPr>
            <a:r>
              <a:rPr lang="fr-CA" sz="2800" b="1" cap="small" dirty="0" smtClean="0">
                <a:solidFill>
                  <a:srgbClr val="0070C0"/>
                </a:solidFill>
                <a:latin typeface="Calibri" pitchFamily="34" charset="0"/>
                <a:cs typeface="Calibri" pitchFamily="34" charset="0"/>
              </a:rPr>
              <a:t>La License doit être inclusive et comporter des Dimensions multi communautaires ( multi ethniques)</a:t>
            </a:r>
          </a:p>
          <a:p>
            <a:pPr marL="514350" indent="-514350">
              <a:buAutoNum type="arabicParenR"/>
            </a:pPr>
            <a:r>
              <a:rPr lang="fr-CA" sz="2800" b="1" cap="small" dirty="0" smtClean="0">
                <a:solidFill>
                  <a:srgbClr val="0070C0"/>
                </a:solidFill>
                <a:latin typeface="Calibri" pitchFamily="34" charset="0"/>
                <a:cs typeface="Calibri" pitchFamily="34" charset="0"/>
              </a:rPr>
              <a:t>La question d’échelles est critique et doit être clarifiée en partie avec l’autorité réglementaire</a:t>
            </a:r>
          </a:p>
          <a:p>
            <a:pPr marL="514350" indent="-514350">
              <a:buAutoNum type="arabicParenR"/>
            </a:pPr>
            <a:r>
              <a:rPr lang="fr-CA" sz="2800" b="1" cap="small" dirty="0" smtClean="0">
                <a:solidFill>
                  <a:srgbClr val="0070C0"/>
                </a:solidFill>
                <a:latin typeface="Calibri" pitchFamily="34" charset="0"/>
                <a:cs typeface="Calibri" pitchFamily="34" charset="0"/>
              </a:rPr>
              <a:t>Il peut y avoir des distorsions du </a:t>
            </a:r>
            <a:r>
              <a:rPr lang="fr-CA" sz="2800" b="1" cap="small" dirty="0" smtClean="0">
                <a:solidFill>
                  <a:srgbClr val="0070C0"/>
                </a:solidFill>
                <a:latin typeface="Calibri" pitchFamily="34" charset="0"/>
                <a:cs typeface="Calibri" pitchFamily="34" charset="0"/>
              </a:rPr>
              <a:t>processus</a:t>
            </a:r>
            <a:endParaRPr lang="fr-CA" sz="2800" b="1" cap="small" dirty="0">
              <a:solidFill>
                <a:srgbClr val="0070C0"/>
              </a:solidFill>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45</a:t>
            </a:fld>
            <a:endParaRPr lang="fr-CA" smtClean="0"/>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cxnSp>
        <p:nvCxnSpPr>
          <p:cNvPr id="10" name="Connecteur droit avec flèche 9"/>
          <p:cNvCxnSpPr/>
          <p:nvPr/>
        </p:nvCxnSpPr>
        <p:spPr>
          <a:xfrm flipV="1">
            <a:off x="611560" y="2276872"/>
            <a:ext cx="8208912" cy="7200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483768" y="2060848"/>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5076056" y="2132856"/>
            <a:ext cx="0"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40" name="Triangle isocèle 39"/>
          <p:cNvSpPr/>
          <p:nvPr/>
        </p:nvSpPr>
        <p:spPr>
          <a:xfrm rot="5240331" flipV="1">
            <a:off x="323528" y="2204864"/>
            <a:ext cx="360040"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1" name="ZoneTexte 40"/>
          <p:cNvSpPr txBox="1"/>
          <p:nvPr/>
        </p:nvSpPr>
        <p:spPr>
          <a:xfrm>
            <a:off x="2195736" y="1700808"/>
            <a:ext cx="720080" cy="369332"/>
          </a:xfrm>
          <a:prstGeom prst="rect">
            <a:avLst/>
          </a:prstGeom>
          <a:noFill/>
        </p:spPr>
        <p:txBody>
          <a:bodyPr wrap="square" rtlCol="0">
            <a:spAutoFit/>
          </a:bodyPr>
          <a:lstStyle/>
          <a:p>
            <a:r>
              <a:rPr lang="fr-CA" dirty="0" smtClean="0"/>
              <a:t>0%</a:t>
            </a:r>
            <a:endParaRPr lang="fr-CA" dirty="0"/>
          </a:p>
        </p:txBody>
      </p:sp>
      <p:sp>
        <p:nvSpPr>
          <p:cNvPr id="42" name="ZoneTexte 41"/>
          <p:cNvSpPr txBox="1"/>
          <p:nvPr/>
        </p:nvSpPr>
        <p:spPr>
          <a:xfrm>
            <a:off x="4644008" y="1772816"/>
            <a:ext cx="936104" cy="369332"/>
          </a:xfrm>
          <a:prstGeom prst="rect">
            <a:avLst/>
          </a:prstGeom>
          <a:noFill/>
        </p:spPr>
        <p:txBody>
          <a:bodyPr wrap="square" rtlCol="0">
            <a:spAutoFit/>
          </a:bodyPr>
          <a:lstStyle/>
          <a:p>
            <a:r>
              <a:rPr lang="fr-CA" dirty="0" smtClean="0"/>
              <a:t>50%</a:t>
            </a:r>
            <a:endParaRPr lang="fr-CA" dirty="0"/>
          </a:p>
        </p:txBody>
      </p:sp>
      <p:sp>
        <p:nvSpPr>
          <p:cNvPr id="43" name="Rectangle 42"/>
          <p:cNvSpPr/>
          <p:nvPr/>
        </p:nvSpPr>
        <p:spPr>
          <a:xfrm rot="5400000">
            <a:off x="1295636" y="1952836"/>
            <a:ext cx="576064" cy="1800200"/>
          </a:xfrm>
          <a:prstGeom prst="rect">
            <a:avLst/>
          </a:prstGeom>
          <a:gradFill>
            <a:gsLst>
              <a:gs pos="0">
                <a:srgbClr val="FF00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4" name="ZoneTexte 43"/>
          <p:cNvSpPr txBox="1"/>
          <p:nvPr/>
        </p:nvSpPr>
        <p:spPr>
          <a:xfrm>
            <a:off x="683568" y="3501008"/>
            <a:ext cx="1675459" cy="369332"/>
          </a:xfrm>
          <a:prstGeom prst="rect">
            <a:avLst/>
          </a:prstGeom>
          <a:noFill/>
        </p:spPr>
        <p:txBody>
          <a:bodyPr wrap="none" rtlCol="0">
            <a:spAutoFit/>
          </a:bodyPr>
          <a:lstStyle/>
          <a:p>
            <a:r>
              <a:rPr lang="fr-CA" dirty="0" smtClean="0"/>
              <a:t>OPPOSITION</a:t>
            </a:r>
            <a:endParaRPr lang="fr-CA" dirty="0"/>
          </a:p>
        </p:txBody>
      </p:sp>
      <p:sp>
        <p:nvSpPr>
          <p:cNvPr id="45" name="Rectangle 44"/>
          <p:cNvSpPr/>
          <p:nvPr/>
        </p:nvSpPr>
        <p:spPr>
          <a:xfrm rot="5400000">
            <a:off x="6552220" y="1160748"/>
            <a:ext cx="576064" cy="352839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6" name="ZoneTexte 45"/>
          <p:cNvSpPr txBox="1"/>
          <p:nvPr/>
        </p:nvSpPr>
        <p:spPr>
          <a:xfrm>
            <a:off x="5076056" y="3501008"/>
            <a:ext cx="1818318" cy="369332"/>
          </a:xfrm>
          <a:prstGeom prst="rect">
            <a:avLst/>
          </a:prstGeom>
          <a:noFill/>
        </p:spPr>
        <p:txBody>
          <a:bodyPr wrap="none" rtlCol="0">
            <a:spAutoFit/>
          </a:bodyPr>
          <a:lstStyle/>
          <a:p>
            <a:r>
              <a:rPr lang="fr-CA" dirty="0" smtClean="0"/>
              <a:t>ACCEPTATION</a:t>
            </a:r>
            <a:endParaRPr lang="fr-CA" dirty="0"/>
          </a:p>
        </p:txBody>
      </p:sp>
      <p:sp>
        <p:nvSpPr>
          <p:cNvPr id="47" name="Organigramme : Carte perforée 46"/>
          <p:cNvSpPr/>
          <p:nvPr/>
        </p:nvSpPr>
        <p:spPr>
          <a:xfrm>
            <a:off x="1619672" y="3861048"/>
            <a:ext cx="3312368" cy="1512168"/>
          </a:xfrm>
          <a:prstGeom prst="flowChartPunchedCa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CONSTRUCTION DE L’ACCEPTABILITÉ</a:t>
            </a:r>
            <a:endParaRPr lang="fr-CA" dirty="0"/>
          </a:p>
        </p:txBody>
      </p:sp>
      <p:sp>
        <p:nvSpPr>
          <p:cNvPr id="48" name="Organigramme : Carte perforée 47"/>
          <p:cNvSpPr/>
          <p:nvPr/>
        </p:nvSpPr>
        <p:spPr>
          <a:xfrm>
            <a:off x="5148064" y="3861048"/>
            <a:ext cx="3312368" cy="1512168"/>
          </a:xfrm>
          <a:prstGeom prst="flowChartPunchedCa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MAINTIEN DE L’ACCEPTABILITÉ</a:t>
            </a:r>
            <a:endParaRPr lang="fr-CA" dirty="0"/>
          </a:p>
        </p:txBody>
      </p:sp>
      <p:sp>
        <p:nvSpPr>
          <p:cNvPr id="17" name="ZoneTexte 16"/>
          <p:cNvSpPr txBox="1"/>
          <p:nvPr/>
        </p:nvSpPr>
        <p:spPr>
          <a:xfrm>
            <a:off x="3707904" y="404664"/>
            <a:ext cx="1579856" cy="523220"/>
          </a:xfrm>
          <a:prstGeom prst="rect">
            <a:avLst/>
          </a:prstGeom>
          <a:noFill/>
        </p:spPr>
        <p:txBody>
          <a:bodyPr wrap="none" rtlCol="0">
            <a:spAutoFit/>
          </a:bodyPr>
          <a:lstStyle/>
          <a:p>
            <a:r>
              <a:rPr lang="fr-CA" sz="2800" b="1" dirty="0" smtClean="0">
                <a:solidFill>
                  <a:srgbClr val="0070C0"/>
                </a:solidFill>
                <a:latin typeface="Calibri" pitchFamily="34" charset="0"/>
              </a:rPr>
              <a:t>LE DEGRÉ</a:t>
            </a:r>
            <a:endParaRPr lang="fr-CA" sz="2800" b="1" dirty="0">
              <a:solidFill>
                <a:srgbClr val="0070C0"/>
              </a:solidFill>
              <a:latin typeface="Calibri" pitchFamily="34" charset="0"/>
            </a:endParaRPr>
          </a:p>
        </p:txBody>
      </p:sp>
      <p:sp>
        <p:nvSpPr>
          <p:cNvPr id="18"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46</a:t>
            </a:fld>
            <a:endParaRPr lang="fr-CA" smtClean="0"/>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cxnSp>
        <p:nvCxnSpPr>
          <p:cNvPr id="10" name="Connecteur droit avec flèche 9"/>
          <p:cNvCxnSpPr/>
          <p:nvPr/>
        </p:nvCxnSpPr>
        <p:spPr>
          <a:xfrm flipV="1">
            <a:off x="539552" y="4293096"/>
            <a:ext cx="8208912" cy="7200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nvGrpSpPr>
          <p:cNvPr id="49" name="Groupe 48"/>
          <p:cNvGrpSpPr/>
          <p:nvPr/>
        </p:nvGrpSpPr>
        <p:grpSpPr>
          <a:xfrm>
            <a:off x="395536" y="3717032"/>
            <a:ext cx="8244916" cy="2169532"/>
            <a:chOff x="359532" y="1700808"/>
            <a:chExt cx="8244916" cy="2169532"/>
          </a:xfrm>
        </p:grpSpPr>
        <p:cxnSp>
          <p:nvCxnSpPr>
            <p:cNvPr id="29" name="Connecteur droit 28"/>
            <p:cNvCxnSpPr/>
            <p:nvPr/>
          </p:nvCxnSpPr>
          <p:spPr>
            <a:xfrm>
              <a:off x="2483768" y="2060848"/>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5076056" y="2132856"/>
              <a:ext cx="0"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40" name="Triangle isocèle 39"/>
            <p:cNvSpPr/>
            <p:nvPr/>
          </p:nvSpPr>
          <p:spPr>
            <a:xfrm rot="5240331" flipV="1">
              <a:off x="323528" y="2204864"/>
              <a:ext cx="360040"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1" name="ZoneTexte 40"/>
            <p:cNvSpPr txBox="1"/>
            <p:nvPr/>
          </p:nvSpPr>
          <p:spPr>
            <a:xfrm>
              <a:off x="2195736" y="1700808"/>
              <a:ext cx="720080" cy="369332"/>
            </a:xfrm>
            <a:prstGeom prst="rect">
              <a:avLst/>
            </a:prstGeom>
            <a:noFill/>
          </p:spPr>
          <p:txBody>
            <a:bodyPr wrap="square" rtlCol="0">
              <a:spAutoFit/>
            </a:bodyPr>
            <a:lstStyle/>
            <a:p>
              <a:r>
                <a:rPr lang="fr-CA" dirty="0" smtClean="0"/>
                <a:t>0%</a:t>
              </a:r>
              <a:endParaRPr lang="fr-CA" dirty="0"/>
            </a:p>
          </p:txBody>
        </p:sp>
        <p:sp>
          <p:nvSpPr>
            <p:cNvPr id="42" name="ZoneTexte 41"/>
            <p:cNvSpPr txBox="1"/>
            <p:nvPr/>
          </p:nvSpPr>
          <p:spPr>
            <a:xfrm>
              <a:off x="4644008" y="1772816"/>
              <a:ext cx="936104" cy="369332"/>
            </a:xfrm>
            <a:prstGeom prst="rect">
              <a:avLst/>
            </a:prstGeom>
            <a:noFill/>
          </p:spPr>
          <p:txBody>
            <a:bodyPr wrap="square" rtlCol="0">
              <a:spAutoFit/>
            </a:bodyPr>
            <a:lstStyle/>
            <a:p>
              <a:r>
                <a:rPr lang="fr-CA" dirty="0" smtClean="0"/>
                <a:t>50%</a:t>
              </a:r>
              <a:endParaRPr lang="fr-CA" dirty="0"/>
            </a:p>
          </p:txBody>
        </p:sp>
        <p:sp>
          <p:nvSpPr>
            <p:cNvPr id="43" name="Rectangle 42"/>
            <p:cNvSpPr/>
            <p:nvPr/>
          </p:nvSpPr>
          <p:spPr>
            <a:xfrm rot="5400000">
              <a:off x="1295636" y="1952836"/>
              <a:ext cx="576064" cy="1800200"/>
            </a:xfrm>
            <a:prstGeom prst="rect">
              <a:avLst/>
            </a:prstGeom>
            <a:gradFill>
              <a:gsLst>
                <a:gs pos="0">
                  <a:srgbClr val="FF00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4" name="ZoneTexte 43"/>
            <p:cNvSpPr txBox="1"/>
            <p:nvPr/>
          </p:nvSpPr>
          <p:spPr>
            <a:xfrm>
              <a:off x="683568" y="3501008"/>
              <a:ext cx="1675459" cy="369332"/>
            </a:xfrm>
            <a:prstGeom prst="rect">
              <a:avLst/>
            </a:prstGeom>
            <a:noFill/>
          </p:spPr>
          <p:txBody>
            <a:bodyPr wrap="none" rtlCol="0">
              <a:spAutoFit/>
            </a:bodyPr>
            <a:lstStyle/>
            <a:p>
              <a:r>
                <a:rPr lang="fr-CA" dirty="0" smtClean="0"/>
                <a:t>OPPOSITION</a:t>
              </a:r>
              <a:endParaRPr lang="fr-CA" dirty="0"/>
            </a:p>
          </p:txBody>
        </p:sp>
        <p:sp>
          <p:nvSpPr>
            <p:cNvPr id="45" name="Rectangle 44"/>
            <p:cNvSpPr/>
            <p:nvPr/>
          </p:nvSpPr>
          <p:spPr>
            <a:xfrm rot="5400000">
              <a:off x="6552220" y="1160748"/>
              <a:ext cx="576064" cy="352839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6" name="ZoneTexte 45"/>
            <p:cNvSpPr txBox="1"/>
            <p:nvPr/>
          </p:nvSpPr>
          <p:spPr>
            <a:xfrm>
              <a:off x="5076056" y="3501008"/>
              <a:ext cx="1818318" cy="369332"/>
            </a:xfrm>
            <a:prstGeom prst="rect">
              <a:avLst/>
            </a:prstGeom>
            <a:noFill/>
          </p:spPr>
          <p:txBody>
            <a:bodyPr wrap="none" rtlCol="0">
              <a:spAutoFit/>
            </a:bodyPr>
            <a:lstStyle/>
            <a:p>
              <a:r>
                <a:rPr lang="fr-CA" dirty="0" smtClean="0"/>
                <a:t>ACCEPTATION</a:t>
              </a:r>
              <a:endParaRPr lang="fr-CA" dirty="0"/>
            </a:p>
          </p:txBody>
        </p:sp>
      </p:grpSp>
      <p:cxnSp>
        <p:nvCxnSpPr>
          <p:cNvPr id="51" name="Connecteur droit avec flèche 50"/>
          <p:cNvCxnSpPr/>
          <p:nvPr/>
        </p:nvCxnSpPr>
        <p:spPr>
          <a:xfrm flipV="1">
            <a:off x="1475656" y="404664"/>
            <a:ext cx="0" cy="396044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rot="16200000">
            <a:off x="41022" y="2055321"/>
            <a:ext cx="1942455" cy="369332"/>
          </a:xfrm>
          <a:prstGeom prst="rect">
            <a:avLst/>
          </a:prstGeom>
          <a:noFill/>
        </p:spPr>
        <p:txBody>
          <a:bodyPr wrap="none" rtlCol="0">
            <a:spAutoFit/>
          </a:bodyPr>
          <a:lstStyle/>
          <a:p>
            <a:r>
              <a:rPr lang="fr-CA" dirty="0" smtClean="0"/>
              <a:t>TEMPS/ÉTAPES</a:t>
            </a:r>
            <a:endParaRPr lang="fr-CA" dirty="0"/>
          </a:p>
        </p:txBody>
      </p:sp>
      <p:sp>
        <p:nvSpPr>
          <p:cNvPr id="53" name="Rectangle 52"/>
          <p:cNvSpPr/>
          <p:nvPr/>
        </p:nvSpPr>
        <p:spPr>
          <a:xfrm>
            <a:off x="5076056" y="764704"/>
            <a:ext cx="2304256" cy="3096344"/>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b="1" dirty="0" smtClean="0"/>
          </a:p>
          <a:p>
            <a:pPr algn="ctr"/>
            <a:endParaRPr lang="fr-CA" b="1" dirty="0" smtClean="0"/>
          </a:p>
          <a:p>
            <a:pPr algn="ctr"/>
            <a:r>
              <a:rPr lang="fr-CA" b="1" dirty="0" smtClean="0"/>
              <a:t>LÉGITIMITÉ</a:t>
            </a:r>
            <a:endParaRPr lang="fr-CA" b="1" dirty="0"/>
          </a:p>
        </p:txBody>
      </p:sp>
      <p:sp>
        <p:nvSpPr>
          <p:cNvPr id="56" name="Flèche droite 55"/>
          <p:cNvSpPr/>
          <p:nvPr/>
        </p:nvSpPr>
        <p:spPr>
          <a:xfrm rot="19032903">
            <a:off x="2555907" y="2436459"/>
            <a:ext cx="3919673" cy="6878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CRÉDIBILITÉ</a:t>
            </a:r>
            <a:endParaRPr lang="fr-CA" dirty="0"/>
          </a:p>
        </p:txBody>
      </p:sp>
      <p:sp>
        <p:nvSpPr>
          <p:cNvPr id="57" name="Flèche droite 56"/>
          <p:cNvSpPr/>
          <p:nvPr/>
        </p:nvSpPr>
        <p:spPr>
          <a:xfrm rot="19032903">
            <a:off x="2223690" y="2021720"/>
            <a:ext cx="3919673" cy="5577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CONFIANCE</a:t>
            </a:r>
            <a:endParaRPr lang="fr-CA" dirty="0"/>
          </a:p>
        </p:txBody>
      </p:sp>
      <p:sp>
        <p:nvSpPr>
          <p:cNvPr id="21" name="ZoneTexte 20"/>
          <p:cNvSpPr txBox="1"/>
          <p:nvPr/>
        </p:nvSpPr>
        <p:spPr>
          <a:xfrm>
            <a:off x="2411760" y="188640"/>
            <a:ext cx="3030381" cy="523220"/>
          </a:xfrm>
          <a:prstGeom prst="rect">
            <a:avLst/>
          </a:prstGeom>
          <a:noFill/>
        </p:spPr>
        <p:txBody>
          <a:bodyPr wrap="none" rtlCol="0">
            <a:spAutoFit/>
          </a:bodyPr>
          <a:lstStyle/>
          <a:p>
            <a:r>
              <a:rPr lang="fr-CA" sz="2800" b="1" dirty="0" smtClean="0">
                <a:solidFill>
                  <a:srgbClr val="0070C0"/>
                </a:solidFill>
                <a:latin typeface="Calibri" pitchFamily="34" charset="0"/>
              </a:rPr>
              <a:t>LA CONSTRUCTION</a:t>
            </a:r>
            <a:endParaRPr lang="fr-CA" sz="2800" b="1" dirty="0">
              <a:solidFill>
                <a:srgbClr val="0070C0"/>
              </a:solidFill>
              <a:latin typeface="Calibri" pitchFamily="34" charset="0"/>
            </a:endParaRPr>
          </a:p>
        </p:txBody>
      </p:sp>
      <p:sp>
        <p:nvSpPr>
          <p:cNvPr id="22"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47</a:t>
            </a:fld>
            <a:endParaRPr lang="fr-CA" smtClean="0"/>
          </a:p>
        </p:txBody>
      </p:sp>
      <p:pic>
        <p:nvPicPr>
          <p:cNvPr id="8" name="Image 7" descr="San Cristobal"/>
          <p:cNvPicPr/>
          <p:nvPr/>
        </p:nvPicPr>
        <p:blipFill>
          <a:blip r:embed="rId3" cstate="print"/>
          <a:srcRect/>
          <a:stretch>
            <a:fillRect/>
          </a:stretch>
        </p:blipFill>
        <p:spPr bwMode="auto">
          <a:xfrm>
            <a:off x="323528" y="2060848"/>
            <a:ext cx="5544616" cy="4104456"/>
          </a:xfrm>
          <a:prstGeom prst="rect">
            <a:avLst/>
          </a:prstGeom>
          <a:noFill/>
          <a:ln w="9525">
            <a:noFill/>
            <a:miter lim="800000"/>
            <a:headEnd/>
            <a:tailEnd/>
          </a:ln>
        </p:spPr>
      </p:pic>
      <p:pic>
        <p:nvPicPr>
          <p:cNvPr id="87042" name="Picture 2" descr="C:\Users\Michel A. Bouchard\Desktop\960-ACFAS 2013\images\San Cristobal 2.jpg"/>
          <p:cNvPicPr>
            <a:picLocks noChangeAspect="1" noChangeArrowheads="1"/>
          </p:cNvPicPr>
          <p:nvPr/>
        </p:nvPicPr>
        <p:blipFill>
          <a:blip r:embed="rId4" cstate="print"/>
          <a:srcRect/>
          <a:stretch>
            <a:fillRect/>
          </a:stretch>
        </p:blipFill>
        <p:spPr bwMode="auto">
          <a:xfrm>
            <a:off x="467544" y="0"/>
            <a:ext cx="2924175" cy="1257300"/>
          </a:xfrm>
          <a:prstGeom prst="rect">
            <a:avLst/>
          </a:prstGeom>
          <a:noFill/>
        </p:spPr>
      </p:pic>
      <p:pic>
        <p:nvPicPr>
          <p:cNvPr id="87043" name="Picture 3" descr="C:\Users\Michel A. Bouchard\Desktop\960-ACFAS 2013\images\San Cristobal 4.jpg"/>
          <p:cNvPicPr>
            <a:picLocks noChangeAspect="1" noChangeArrowheads="1"/>
          </p:cNvPicPr>
          <p:nvPr/>
        </p:nvPicPr>
        <p:blipFill>
          <a:blip r:embed="rId5" cstate="print"/>
          <a:srcRect/>
          <a:stretch>
            <a:fillRect/>
          </a:stretch>
        </p:blipFill>
        <p:spPr bwMode="auto">
          <a:xfrm>
            <a:off x="6012160" y="3861048"/>
            <a:ext cx="2886075" cy="1590675"/>
          </a:xfrm>
          <a:prstGeom prst="rect">
            <a:avLst/>
          </a:prstGeom>
          <a:noFill/>
        </p:spPr>
      </p:pic>
      <p:pic>
        <p:nvPicPr>
          <p:cNvPr id="87044" name="Picture 4" descr="C:\Users\Michel A. Bouchard\Desktop\960-ACFAS 2013\images\San Cristobal1.jpg"/>
          <p:cNvPicPr>
            <a:picLocks noChangeAspect="1" noChangeArrowheads="1"/>
          </p:cNvPicPr>
          <p:nvPr/>
        </p:nvPicPr>
        <p:blipFill>
          <a:blip r:embed="rId6" cstate="print"/>
          <a:srcRect/>
          <a:stretch>
            <a:fillRect/>
          </a:stretch>
        </p:blipFill>
        <p:spPr bwMode="auto">
          <a:xfrm>
            <a:off x="3598912" y="260648"/>
            <a:ext cx="5545088" cy="1397018"/>
          </a:xfrm>
          <a:prstGeom prst="rect">
            <a:avLst/>
          </a:prstGeom>
          <a:noFill/>
        </p:spPr>
      </p:pic>
      <p:sp>
        <p:nvSpPr>
          <p:cNvPr id="9" name="ZoneTexte 8"/>
          <p:cNvSpPr txBox="1"/>
          <p:nvPr/>
        </p:nvSpPr>
        <p:spPr>
          <a:xfrm>
            <a:off x="6516216" y="1988840"/>
            <a:ext cx="2421560" cy="954107"/>
          </a:xfrm>
          <a:prstGeom prst="rect">
            <a:avLst/>
          </a:prstGeom>
          <a:noFill/>
        </p:spPr>
        <p:txBody>
          <a:bodyPr wrap="none" rtlCol="0">
            <a:spAutoFit/>
          </a:bodyPr>
          <a:lstStyle/>
          <a:p>
            <a:r>
              <a:rPr lang="fr-CA" sz="2800" b="1" dirty="0" smtClean="0">
                <a:solidFill>
                  <a:srgbClr val="0070C0"/>
                </a:solidFill>
                <a:latin typeface="Calibri" pitchFamily="34" charset="0"/>
              </a:rPr>
              <a:t>LE CARACTÈRE </a:t>
            </a:r>
          </a:p>
          <a:p>
            <a:r>
              <a:rPr lang="fr-CA" sz="2800" b="1" dirty="0" smtClean="0">
                <a:solidFill>
                  <a:srgbClr val="0070C0"/>
                </a:solidFill>
                <a:latin typeface="Calibri" pitchFamily="34" charset="0"/>
              </a:rPr>
              <a:t>DYNAMIQUE</a:t>
            </a:r>
            <a:endParaRPr lang="fr-CA" sz="2800" b="1" dirty="0">
              <a:solidFill>
                <a:srgbClr val="0070C0"/>
              </a:solidFill>
              <a:latin typeface="Calibri" pitchFamily="34" charset="0"/>
            </a:endParaRPr>
          </a:p>
        </p:txBody>
      </p:sp>
      <p:sp>
        <p:nvSpPr>
          <p:cNvPr id="10" name="ZoneTexte 9"/>
          <p:cNvSpPr txBox="1"/>
          <p:nvPr/>
        </p:nvSpPr>
        <p:spPr>
          <a:xfrm>
            <a:off x="3059832" y="2564904"/>
            <a:ext cx="1996957" cy="707886"/>
          </a:xfrm>
          <a:prstGeom prst="rect">
            <a:avLst/>
          </a:prstGeom>
          <a:noFill/>
        </p:spPr>
        <p:txBody>
          <a:bodyPr wrap="none" rtlCol="0">
            <a:spAutoFit/>
          </a:bodyPr>
          <a:lstStyle/>
          <a:p>
            <a:r>
              <a:rPr lang="fr-CA" sz="2000" b="1" cap="small" dirty="0" smtClean="0">
                <a:solidFill>
                  <a:srgbClr val="0070C0"/>
                </a:solidFill>
                <a:latin typeface="Calibri" pitchFamily="34" charset="0"/>
              </a:rPr>
              <a:t>exemple de psycho</a:t>
            </a:r>
          </a:p>
          <a:p>
            <a:r>
              <a:rPr lang="fr-CA" sz="2000" b="1" cap="small" dirty="0" smtClean="0">
                <a:solidFill>
                  <a:srgbClr val="0070C0"/>
                </a:solidFill>
                <a:latin typeface="Calibri" pitchFamily="34" charset="0"/>
              </a:rPr>
              <a:t>Boom and Bust</a:t>
            </a:r>
            <a:endParaRPr lang="fr-CA" sz="2000" b="1" cap="small" dirty="0">
              <a:solidFill>
                <a:srgbClr val="0070C0"/>
              </a:solidFill>
              <a:latin typeface="Calibri" pitchFamily="34" charset="0"/>
            </a:endParaRPr>
          </a:p>
        </p:txBody>
      </p:sp>
      <p:cxnSp>
        <p:nvCxnSpPr>
          <p:cNvPr id="14" name="Connecteur droit avec flèche 13"/>
          <p:cNvCxnSpPr/>
          <p:nvPr/>
        </p:nvCxnSpPr>
        <p:spPr>
          <a:xfrm flipH="1">
            <a:off x="2267744" y="2852936"/>
            <a:ext cx="72008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1"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48</a:t>
            </a:fld>
            <a:endParaRPr lang="fr-CA" smtClean="0"/>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sp>
        <p:nvSpPr>
          <p:cNvPr id="40" name="Triangle isocèle 39"/>
          <p:cNvSpPr/>
          <p:nvPr/>
        </p:nvSpPr>
        <p:spPr>
          <a:xfrm rot="5240331" flipV="1">
            <a:off x="295727" y="3615513"/>
            <a:ext cx="360040"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grpSp>
        <p:nvGrpSpPr>
          <p:cNvPr id="15" name="Groupe 14"/>
          <p:cNvGrpSpPr/>
          <p:nvPr/>
        </p:nvGrpSpPr>
        <p:grpSpPr>
          <a:xfrm>
            <a:off x="611560" y="3140968"/>
            <a:ext cx="8208912" cy="2169532"/>
            <a:chOff x="611560" y="1700808"/>
            <a:chExt cx="8208912" cy="2169532"/>
          </a:xfrm>
        </p:grpSpPr>
        <p:cxnSp>
          <p:nvCxnSpPr>
            <p:cNvPr id="10" name="Connecteur droit avec flèche 9"/>
            <p:cNvCxnSpPr/>
            <p:nvPr/>
          </p:nvCxnSpPr>
          <p:spPr>
            <a:xfrm flipV="1">
              <a:off x="611560" y="2276872"/>
              <a:ext cx="8208912" cy="7200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483768" y="2060848"/>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5076056" y="2132856"/>
              <a:ext cx="0"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2195736" y="1700808"/>
              <a:ext cx="720080" cy="369332"/>
            </a:xfrm>
            <a:prstGeom prst="rect">
              <a:avLst/>
            </a:prstGeom>
            <a:noFill/>
          </p:spPr>
          <p:txBody>
            <a:bodyPr wrap="square" rtlCol="0">
              <a:spAutoFit/>
            </a:bodyPr>
            <a:lstStyle/>
            <a:p>
              <a:r>
                <a:rPr lang="fr-CA" dirty="0" smtClean="0"/>
                <a:t>0%</a:t>
              </a:r>
              <a:endParaRPr lang="fr-CA" dirty="0"/>
            </a:p>
          </p:txBody>
        </p:sp>
        <p:sp>
          <p:nvSpPr>
            <p:cNvPr id="42" name="ZoneTexte 41"/>
            <p:cNvSpPr txBox="1"/>
            <p:nvPr/>
          </p:nvSpPr>
          <p:spPr>
            <a:xfrm>
              <a:off x="4644008" y="1772816"/>
              <a:ext cx="936104" cy="369332"/>
            </a:xfrm>
            <a:prstGeom prst="rect">
              <a:avLst/>
            </a:prstGeom>
            <a:noFill/>
          </p:spPr>
          <p:txBody>
            <a:bodyPr wrap="square" rtlCol="0">
              <a:spAutoFit/>
            </a:bodyPr>
            <a:lstStyle/>
            <a:p>
              <a:r>
                <a:rPr lang="fr-CA" dirty="0" smtClean="0"/>
                <a:t>50%</a:t>
              </a:r>
              <a:endParaRPr lang="fr-CA" dirty="0"/>
            </a:p>
          </p:txBody>
        </p:sp>
        <p:sp>
          <p:nvSpPr>
            <p:cNvPr id="43" name="Rectangle 42"/>
            <p:cNvSpPr/>
            <p:nvPr/>
          </p:nvSpPr>
          <p:spPr>
            <a:xfrm rot="5400000">
              <a:off x="1295636" y="1952836"/>
              <a:ext cx="576064" cy="1800200"/>
            </a:xfrm>
            <a:prstGeom prst="rect">
              <a:avLst/>
            </a:prstGeom>
            <a:gradFill>
              <a:gsLst>
                <a:gs pos="0">
                  <a:srgbClr val="FF00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4" name="ZoneTexte 43"/>
            <p:cNvSpPr txBox="1"/>
            <p:nvPr/>
          </p:nvSpPr>
          <p:spPr>
            <a:xfrm>
              <a:off x="683568" y="3501008"/>
              <a:ext cx="1675459" cy="369332"/>
            </a:xfrm>
            <a:prstGeom prst="rect">
              <a:avLst/>
            </a:prstGeom>
            <a:noFill/>
          </p:spPr>
          <p:txBody>
            <a:bodyPr wrap="none" rtlCol="0">
              <a:spAutoFit/>
            </a:bodyPr>
            <a:lstStyle/>
            <a:p>
              <a:r>
                <a:rPr lang="fr-CA" dirty="0" smtClean="0"/>
                <a:t>OPPOSITION</a:t>
              </a:r>
              <a:endParaRPr lang="fr-CA" dirty="0"/>
            </a:p>
          </p:txBody>
        </p:sp>
        <p:sp>
          <p:nvSpPr>
            <p:cNvPr id="45" name="Rectangle 44"/>
            <p:cNvSpPr/>
            <p:nvPr/>
          </p:nvSpPr>
          <p:spPr>
            <a:xfrm rot="5400000">
              <a:off x="6552220" y="1160748"/>
              <a:ext cx="576064" cy="352839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6" name="ZoneTexte 45"/>
            <p:cNvSpPr txBox="1"/>
            <p:nvPr/>
          </p:nvSpPr>
          <p:spPr>
            <a:xfrm>
              <a:off x="5076056" y="3501008"/>
              <a:ext cx="1818318" cy="369332"/>
            </a:xfrm>
            <a:prstGeom prst="rect">
              <a:avLst/>
            </a:prstGeom>
            <a:noFill/>
          </p:spPr>
          <p:txBody>
            <a:bodyPr wrap="none" rtlCol="0">
              <a:spAutoFit/>
            </a:bodyPr>
            <a:lstStyle/>
            <a:p>
              <a:r>
                <a:rPr lang="fr-CA" dirty="0" smtClean="0"/>
                <a:t>ACCEPTATION</a:t>
              </a:r>
              <a:endParaRPr lang="fr-CA" dirty="0"/>
            </a:p>
          </p:txBody>
        </p:sp>
      </p:grpSp>
      <p:sp>
        <p:nvSpPr>
          <p:cNvPr id="17" name="Ellipse 16"/>
          <p:cNvSpPr/>
          <p:nvPr/>
        </p:nvSpPr>
        <p:spPr>
          <a:xfrm>
            <a:off x="1043608" y="1484784"/>
            <a:ext cx="3312368"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GROUPE COMMUNAUTAIRE</a:t>
            </a:r>
          </a:p>
          <a:p>
            <a:pPr algn="ctr"/>
            <a:r>
              <a:rPr lang="fr-CA" dirty="0" smtClean="0"/>
              <a:t>A</a:t>
            </a:r>
            <a:endParaRPr lang="fr-CA" dirty="0"/>
          </a:p>
        </p:txBody>
      </p:sp>
      <p:sp>
        <p:nvSpPr>
          <p:cNvPr id="18" name="ZoneTexte 17"/>
          <p:cNvSpPr txBox="1"/>
          <p:nvPr/>
        </p:nvSpPr>
        <p:spPr>
          <a:xfrm>
            <a:off x="683568" y="3501008"/>
            <a:ext cx="1675459" cy="369332"/>
          </a:xfrm>
          <a:prstGeom prst="rect">
            <a:avLst/>
          </a:prstGeom>
          <a:noFill/>
        </p:spPr>
        <p:txBody>
          <a:bodyPr wrap="none" rtlCol="0">
            <a:spAutoFit/>
          </a:bodyPr>
          <a:lstStyle/>
          <a:p>
            <a:r>
              <a:rPr lang="fr-CA" dirty="0" smtClean="0"/>
              <a:t>OPPOSITION</a:t>
            </a:r>
            <a:endParaRPr lang="fr-CA" dirty="0"/>
          </a:p>
        </p:txBody>
      </p:sp>
      <p:sp>
        <p:nvSpPr>
          <p:cNvPr id="19" name="Ellipse 18"/>
          <p:cNvSpPr/>
          <p:nvPr/>
        </p:nvSpPr>
        <p:spPr>
          <a:xfrm>
            <a:off x="3779912" y="1556792"/>
            <a:ext cx="3312368"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GROUPE COMMUNAUTAIRE</a:t>
            </a:r>
          </a:p>
          <a:p>
            <a:pPr algn="ctr"/>
            <a:r>
              <a:rPr lang="fr-CA" dirty="0" smtClean="0"/>
              <a:t>B</a:t>
            </a:r>
            <a:endParaRPr lang="fr-CA" dirty="0"/>
          </a:p>
        </p:txBody>
      </p:sp>
      <p:sp>
        <p:nvSpPr>
          <p:cNvPr id="20" name="Organigramme : Carte perforée 19"/>
          <p:cNvSpPr/>
          <p:nvPr/>
        </p:nvSpPr>
        <p:spPr>
          <a:xfrm>
            <a:off x="1763688" y="5301208"/>
            <a:ext cx="3312368" cy="720080"/>
          </a:xfrm>
          <a:prstGeom prst="flowChartPunchedCa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smtClean="0"/>
              <a:t>CONSTRUCTION DE L’ACCEPTABILITÉ</a:t>
            </a:r>
            <a:endParaRPr lang="fr-CA" dirty="0"/>
          </a:p>
        </p:txBody>
      </p:sp>
      <p:sp>
        <p:nvSpPr>
          <p:cNvPr id="21" name="ZoneTexte 20"/>
          <p:cNvSpPr txBox="1"/>
          <p:nvPr/>
        </p:nvSpPr>
        <p:spPr>
          <a:xfrm>
            <a:off x="1835696" y="332656"/>
            <a:ext cx="6043129" cy="523220"/>
          </a:xfrm>
          <a:prstGeom prst="rect">
            <a:avLst/>
          </a:prstGeom>
          <a:noFill/>
        </p:spPr>
        <p:txBody>
          <a:bodyPr wrap="none" rtlCol="0">
            <a:spAutoFit/>
          </a:bodyPr>
          <a:lstStyle/>
          <a:p>
            <a:r>
              <a:rPr lang="fr-CA" sz="2800" b="1" dirty="0" smtClean="0">
                <a:solidFill>
                  <a:srgbClr val="0070C0"/>
                </a:solidFill>
                <a:latin typeface="Calibri" pitchFamily="34" charset="0"/>
              </a:rPr>
              <a:t>L’INCLUSIVITÉ MULTICOMMUNAUTAIRE</a:t>
            </a:r>
            <a:endParaRPr lang="fr-CA" sz="2800" b="1" dirty="0">
              <a:solidFill>
                <a:srgbClr val="0070C0"/>
              </a:solidFill>
              <a:latin typeface="Calibri" pitchFamily="34" charset="0"/>
            </a:endParaRPr>
          </a:p>
        </p:txBody>
      </p:sp>
      <p:sp>
        <p:nvSpPr>
          <p:cNvPr id="22"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E1AB3E-4245-4285-B991-7CB5874F9BD7}" type="slidenum">
              <a:rPr lang="fr-CA" smtClean="0"/>
              <a:pPr/>
              <a:t>49</a:t>
            </a:fld>
            <a:endParaRPr lang="fr-CA" smtClean="0"/>
          </a:p>
        </p:txBody>
      </p:sp>
      <p:sp>
        <p:nvSpPr>
          <p:cNvPr id="28677" name="Rectangle 5"/>
          <p:cNvSpPr>
            <a:spLocks noChangeArrowheads="1"/>
          </p:cNvSpPr>
          <p:nvPr/>
        </p:nvSpPr>
        <p:spPr bwMode="auto">
          <a:xfrm>
            <a:off x="611188" y="3789363"/>
            <a:ext cx="7993062" cy="800219"/>
          </a:xfrm>
          <a:prstGeom prst="rect">
            <a:avLst/>
          </a:prstGeom>
          <a:noFill/>
          <a:ln w="9525">
            <a:noFill/>
            <a:miter lim="800000"/>
            <a:headEnd/>
            <a:tailEnd/>
          </a:ln>
        </p:spPr>
        <p:txBody>
          <a:bodyPr>
            <a:spAutoFit/>
          </a:bodyPr>
          <a:lstStyle/>
          <a:p>
            <a:endParaRPr lang="fr-CA" dirty="0"/>
          </a:p>
          <a:p>
            <a:r>
              <a:rPr lang="fr-CA" dirty="0"/>
              <a:t> </a:t>
            </a:r>
            <a:endParaRPr lang="fr-CA" sz="2800" b="1" dirty="0">
              <a:latin typeface="Calibri" pitchFamily="34" charset="0"/>
              <a:cs typeface="Calibri" pitchFamily="34" charset="0"/>
            </a:endParaRPr>
          </a:p>
        </p:txBody>
      </p:sp>
      <p:grpSp>
        <p:nvGrpSpPr>
          <p:cNvPr id="19" name="Groupe 18"/>
          <p:cNvGrpSpPr/>
          <p:nvPr/>
        </p:nvGrpSpPr>
        <p:grpSpPr>
          <a:xfrm>
            <a:off x="251520" y="1340768"/>
            <a:ext cx="7010605" cy="4328864"/>
            <a:chOff x="323528" y="476672"/>
            <a:chExt cx="7010605" cy="4328864"/>
          </a:xfrm>
        </p:grpSpPr>
        <p:grpSp>
          <p:nvGrpSpPr>
            <p:cNvPr id="2" name="Groupe 11"/>
            <p:cNvGrpSpPr/>
            <p:nvPr/>
          </p:nvGrpSpPr>
          <p:grpSpPr>
            <a:xfrm>
              <a:off x="2483768" y="476672"/>
              <a:ext cx="4816152" cy="4328864"/>
              <a:chOff x="1979712" y="980728"/>
              <a:chExt cx="4816152" cy="4328864"/>
            </a:xfrm>
          </p:grpSpPr>
          <p:cxnSp>
            <p:nvCxnSpPr>
              <p:cNvPr id="9" name="Connecteur droit avec flèche 8"/>
              <p:cNvCxnSpPr/>
              <p:nvPr/>
            </p:nvCxnSpPr>
            <p:spPr>
              <a:xfrm flipV="1">
                <a:off x="1979712" y="980728"/>
                <a:ext cx="0" cy="432048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1979712" y="5301208"/>
                <a:ext cx="4816152" cy="838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sp>
          <p:nvSpPr>
            <p:cNvPr id="13" name="ZoneTexte 12"/>
            <p:cNvSpPr txBox="1"/>
            <p:nvPr/>
          </p:nvSpPr>
          <p:spPr>
            <a:xfrm>
              <a:off x="1403648" y="4005064"/>
              <a:ext cx="1084912" cy="369332"/>
            </a:xfrm>
            <a:prstGeom prst="rect">
              <a:avLst/>
            </a:prstGeom>
            <a:solidFill>
              <a:schemeClr val="bg1">
                <a:lumMod val="95000"/>
              </a:schemeClr>
            </a:solidFill>
          </p:spPr>
          <p:txBody>
            <a:bodyPr wrap="none" rtlCol="0">
              <a:spAutoFit/>
            </a:bodyPr>
            <a:lstStyle/>
            <a:p>
              <a:r>
                <a:rPr lang="fr-CA" dirty="0" smtClean="0"/>
                <a:t>LOCALE</a:t>
              </a:r>
              <a:endParaRPr lang="fr-CA" dirty="0"/>
            </a:p>
          </p:txBody>
        </p:sp>
        <p:sp>
          <p:nvSpPr>
            <p:cNvPr id="15" name="ZoneTexte 14"/>
            <p:cNvSpPr txBox="1"/>
            <p:nvPr/>
          </p:nvSpPr>
          <p:spPr>
            <a:xfrm>
              <a:off x="971600" y="2852936"/>
              <a:ext cx="1553630" cy="369332"/>
            </a:xfrm>
            <a:prstGeom prst="rect">
              <a:avLst/>
            </a:prstGeom>
            <a:solidFill>
              <a:schemeClr val="bg1">
                <a:lumMod val="95000"/>
              </a:schemeClr>
            </a:solidFill>
          </p:spPr>
          <p:txBody>
            <a:bodyPr wrap="none" rtlCol="0">
              <a:spAutoFit/>
            </a:bodyPr>
            <a:lstStyle/>
            <a:p>
              <a:r>
                <a:rPr lang="fr-CA" dirty="0" smtClean="0"/>
                <a:t>RÉGIONALE</a:t>
              </a:r>
              <a:endParaRPr lang="fr-CA" dirty="0"/>
            </a:p>
          </p:txBody>
        </p:sp>
        <p:sp>
          <p:nvSpPr>
            <p:cNvPr id="16" name="ZoneTexte 15"/>
            <p:cNvSpPr txBox="1"/>
            <p:nvPr/>
          </p:nvSpPr>
          <p:spPr>
            <a:xfrm>
              <a:off x="971600" y="1988840"/>
              <a:ext cx="1527278" cy="369332"/>
            </a:xfrm>
            <a:prstGeom prst="rect">
              <a:avLst/>
            </a:prstGeom>
            <a:solidFill>
              <a:schemeClr val="bg1">
                <a:lumMod val="95000"/>
              </a:schemeClr>
            </a:solidFill>
          </p:spPr>
          <p:txBody>
            <a:bodyPr wrap="none" rtlCol="0">
              <a:spAutoFit/>
            </a:bodyPr>
            <a:lstStyle/>
            <a:p>
              <a:r>
                <a:rPr lang="fr-CA" dirty="0" smtClean="0"/>
                <a:t>NATIONALE</a:t>
              </a:r>
              <a:endParaRPr lang="fr-CA" dirty="0"/>
            </a:p>
          </p:txBody>
        </p:sp>
        <p:sp>
          <p:nvSpPr>
            <p:cNvPr id="17" name="ZoneTexte 16"/>
            <p:cNvSpPr txBox="1"/>
            <p:nvPr/>
          </p:nvSpPr>
          <p:spPr>
            <a:xfrm>
              <a:off x="323528" y="836712"/>
              <a:ext cx="2247025" cy="369332"/>
            </a:xfrm>
            <a:prstGeom prst="rect">
              <a:avLst/>
            </a:prstGeom>
            <a:solidFill>
              <a:schemeClr val="bg1">
                <a:lumMod val="95000"/>
              </a:schemeClr>
            </a:solidFill>
          </p:spPr>
          <p:txBody>
            <a:bodyPr wrap="none" rtlCol="0">
              <a:spAutoFit/>
            </a:bodyPr>
            <a:lstStyle/>
            <a:p>
              <a:r>
                <a:rPr lang="fr-CA" dirty="0" smtClean="0"/>
                <a:t>INTERNATIONALE</a:t>
              </a:r>
              <a:endParaRPr lang="fr-CA" dirty="0"/>
            </a:p>
          </p:txBody>
        </p:sp>
        <p:sp>
          <p:nvSpPr>
            <p:cNvPr id="18" name="Flèche droite 17"/>
            <p:cNvSpPr/>
            <p:nvPr/>
          </p:nvSpPr>
          <p:spPr>
            <a:xfrm rot="19376806">
              <a:off x="3100955" y="3155847"/>
              <a:ext cx="423317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3" name="Flèche droite 22"/>
            <p:cNvSpPr/>
            <p:nvPr/>
          </p:nvSpPr>
          <p:spPr>
            <a:xfrm rot="12610361">
              <a:off x="2681055" y="3022546"/>
              <a:ext cx="4233178" cy="360040"/>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5" name="Flèche droite 24"/>
            <p:cNvSpPr/>
            <p:nvPr/>
          </p:nvSpPr>
          <p:spPr>
            <a:xfrm rot="13297401">
              <a:off x="4976222" y="1221481"/>
              <a:ext cx="2001745"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4" name="Flèche droite 23"/>
            <p:cNvSpPr/>
            <p:nvPr/>
          </p:nvSpPr>
          <p:spPr>
            <a:xfrm rot="16200000">
              <a:off x="4003583" y="2485249"/>
              <a:ext cx="4233178" cy="360040"/>
            </a:xfrm>
            <a:prstGeom prst="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grpSp>
      <p:sp>
        <p:nvSpPr>
          <p:cNvPr id="20" name="ZoneTexte 19"/>
          <p:cNvSpPr txBox="1"/>
          <p:nvPr/>
        </p:nvSpPr>
        <p:spPr>
          <a:xfrm>
            <a:off x="1835696" y="188640"/>
            <a:ext cx="5810965" cy="954107"/>
          </a:xfrm>
          <a:prstGeom prst="rect">
            <a:avLst/>
          </a:prstGeom>
          <a:noFill/>
        </p:spPr>
        <p:txBody>
          <a:bodyPr wrap="square" rtlCol="0">
            <a:spAutoFit/>
          </a:bodyPr>
          <a:lstStyle/>
          <a:p>
            <a:pPr algn="ctr"/>
            <a:r>
              <a:rPr lang="fr-CA" sz="2800" b="1" dirty="0" smtClean="0">
                <a:solidFill>
                  <a:srgbClr val="0070C0"/>
                </a:solidFill>
                <a:latin typeface="Calibri" pitchFamily="34" charset="0"/>
              </a:rPr>
              <a:t>LA QUESTION D’ÉCHELLE</a:t>
            </a:r>
          </a:p>
          <a:p>
            <a:pPr algn="ctr"/>
            <a:r>
              <a:rPr lang="fr-CA" sz="2800" b="1" dirty="0" smtClean="0">
                <a:solidFill>
                  <a:srgbClr val="0070C0"/>
                </a:solidFill>
                <a:latin typeface="Calibri" pitchFamily="34" charset="0"/>
              </a:rPr>
              <a:t>Possiblement source de conflits</a:t>
            </a:r>
            <a:endParaRPr lang="fr-CA" sz="2800" b="1" dirty="0">
              <a:solidFill>
                <a:srgbClr val="0070C0"/>
              </a:solidFill>
              <a:latin typeface="Calibri" pitchFamily="34" charset="0"/>
            </a:endParaRPr>
          </a:p>
        </p:txBody>
      </p:sp>
      <p:sp>
        <p:nvSpPr>
          <p:cNvPr id="21" name="ZoneTexte 20"/>
          <p:cNvSpPr txBox="1"/>
          <p:nvPr/>
        </p:nvSpPr>
        <p:spPr>
          <a:xfrm>
            <a:off x="4067944" y="5805264"/>
            <a:ext cx="1910395" cy="369332"/>
          </a:xfrm>
          <a:prstGeom prst="rect">
            <a:avLst/>
          </a:prstGeom>
          <a:noFill/>
        </p:spPr>
        <p:txBody>
          <a:bodyPr wrap="none" rtlCol="0">
            <a:spAutoFit/>
          </a:bodyPr>
          <a:lstStyle/>
          <a:p>
            <a:r>
              <a:rPr lang="fr-CA" dirty="0" smtClean="0"/>
              <a:t>ACCEPTABLITÉ</a:t>
            </a:r>
            <a:endParaRPr lang="fr-CA" dirty="0"/>
          </a:p>
        </p:txBody>
      </p:sp>
      <p:sp>
        <p:nvSpPr>
          <p:cNvPr id="22"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a:t>
            </a:fld>
            <a:endParaRPr lang="fr-CA" smtClean="0"/>
          </a:p>
        </p:txBody>
      </p:sp>
      <p:sp>
        <p:nvSpPr>
          <p:cNvPr id="10244" name="Rectangle 2"/>
          <p:cNvSpPr>
            <a:spLocks noChangeArrowheads="1"/>
          </p:cNvSpPr>
          <p:nvPr/>
        </p:nvSpPr>
        <p:spPr bwMode="auto">
          <a:xfrm>
            <a:off x="250825" y="188913"/>
            <a:ext cx="8497888" cy="2246769"/>
          </a:xfrm>
          <a:prstGeom prst="rect">
            <a:avLst/>
          </a:prstGeom>
          <a:noFill/>
          <a:ln w="9525">
            <a:noFill/>
            <a:miter lim="800000"/>
            <a:headEnd/>
            <a:tailEnd/>
          </a:ln>
        </p:spPr>
        <p:txBody>
          <a:bodyPr wrap="square">
            <a:spAutoFit/>
          </a:bodyPr>
          <a:lstStyle/>
          <a:p>
            <a:pPr marL="342900" indent="-342900" algn="just"/>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a:p>
            <a:pPr marL="342900"/>
            <a:endParaRPr lang="fr-CA" sz="2800" b="1" cap="small" dirty="0" smtClean="0">
              <a:latin typeface="Calibri" pitchFamily="34" charset="0"/>
              <a:cs typeface="Calibri" pitchFamily="34" charset="0"/>
            </a:endParaRPr>
          </a:p>
        </p:txBody>
      </p:sp>
      <p:sp>
        <p:nvSpPr>
          <p:cNvPr id="5" name="Rectangle 4"/>
          <p:cNvSpPr/>
          <p:nvPr/>
        </p:nvSpPr>
        <p:spPr>
          <a:xfrm>
            <a:off x="1331640" y="1340768"/>
            <a:ext cx="3024336" cy="468052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800" b="1" dirty="0" smtClean="0">
                <a:latin typeface="Calibri" pitchFamily="34" charset="0"/>
              </a:rPr>
              <a:t>ACCEPTABILITÉ </a:t>
            </a:r>
          </a:p>
          <a:p>
            <a:pPr algn="ctr"/>
            <a:r>
              <a:rPr lang="fr-CA" sz="2800" b="1" dirty="0" smtClean="0">
                <a:latin typeface="Calibri" pitchFamily="34" charset="0"/>
              </a:rPr>
              <a:t>RÉGLEMENTAIRE</a:t>
            </a:r>
            <a:endParaRPr lang="fr-CA" sz="2800" b="1" dirty="0">
              <a:latin typeface="Calibri" pitchFamily="34" charset="0"/>
            </a:endParaRPr>
          </a:p>
        </p:txBody>
      </p:sp>
      <p:sp>
        <p:nvSpPr>
          <p:cNvPr id="6" name="Rectangle 5"/>
          <p:cNvSpPr/>
          <p:nvPr/>
        </p:nvSpPr>
        <p:spPr>
          <a:xfrm>
            <a:off x="4716016" y="1340768"/>
            <a:ext cx="3024336" cy="4680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CA" sz="2800" b="1" dirty="0" smtClean="0">
                <a:solidFill>
                  <a:prstClr val="white"/>
                </a:solidFill>
                <a:latin typeface="Calibri" pitchFamily="34" charset="0"/>
              </a:rPr>
              <a:t>ACCEPTABILITÉ </a:t>
            </a:r>
          </a:p>
          <a:p>
            <a:pPr lvl="0" algn="ctr"/>
            <a:r>
              <a:rPr lang="fr-CA" sz="2800" b="1" dirty="0" smtClean="0">
                <a:solidFill>
                  <a:prstClr val="white"/>
                </a:solidFill>
                <a:latin typeface="Calibri" pitchFamily="34" charset="0"/>
              </a:rPr>
              <a:t>« SOCIÉTALE »</a:t>
            </a:r>
            <a:endParaRPr lang="fr-CA" sz="2800" b="1" dirty="0">
              <a:solidFill>
                <a:prstClr val="white"/>
              </a:solidFill>
              <a:latin typeface="Calibri" pitchFamily="34" charset="0"/>
            </a:endParaRPr>
          </a:p>
        </p:txBody>
      </p:sp>
      <p:sp>
        <p:nvSpPr>
          <p:cNvPr id="7" name="ZoneTexte 6"/>
          <p:cNvSpPr txBox="1"/>
          <p:nvPr/>
        </p:nvSpPr>
        <p:spPr>
          <a:xfrm>
            <a:off x="1763688" y="1700808"/>
            <a:ext cx="1978298" cy="369332"/>
          </a:xfrm>
          <a:prstGeom prst="rect">
            <a:avLst/>
          </a:prstGeom>
          <a:noFill/>
        </p:spPr>
        <p:txBody>
          <a:bodyPr wrap="none" rtlCol="0">
            <a:spAutoFit/>
          </a:bodyPr>
          <a:lstStyle/>
          <a:p>
            <a:r>
              <a:rPr lang="fr-CA" dirty="0" smtClean="0">
                <a:solidFill>
                  <a:schemeClr val="bg1"/>
                </a:solidFill>
              </a:rPr>
              <a:t>AUTORISATION</a:t>
            </a:r>
          </a:p>
        </p:txBody>
      </p:sp>
      <p:sp>
        <p:nvSpPr>
          <p:cNvPr id="8" name="ZoneTexte 7"/>
          <p:cNvSpPr txBox="1"/>
          <p:nvPr/>
        </p:nvSpPr>
        <p:spPr>
          <a:xfrm>
            <a:off x="5148064" y="1772816"/>
            <a:ext cx="1818318" cy="646331"/>
          </a:xfrm>
          <a:prstGeom prst="rect">
            <a:avLst/>
          </a:prstGeom>
          <a:noFill/>
        </p:spPr>
        <p:txBody>
          <a:bodyPr wrap="none" rtlCol="0">
            <a:spAutoFit/>
          </a:bodyPr>
          <a:lstStyle/>
          <a:p>
            <a:r>
              <a:rPr lang="fr-CA" dirty="0" smtClean="0">
                <a:solidFill>
                  <a:schemeClr val="bg1"/>
                </a:solidFill>
              </a:rPr>
              <a:t>ACCEPTATION</a:t>
            </a:r>
          </a:p>
          <a:p>
            <a:r>
              <a:rPr lang="fr-CA" dirty="0" smtClean="0">
                <a:solidFill>
                  <a:schemeClr val="bg1"/>
                </a:solidFill>
              </a:rPr>
              <a:t>INSERTION</a:t>
            </a:r>
          </a:p>
        </p:txBody>
      </p:sp>
      <p:sp>
        <p:nvSpPr>
          <p:cNvPr id="9" name="ZoneTexte 8"/>
          <p:cNvSpPr txBox="1"/>
          <p:nvPr/>
        </p:nvSpPr>
        <p:spPr>
          <a:xfrm>
            <a:off x="2195736" y="4725144"/>
            <a:ext cx="4655377" cy="369332"/>
          </a:xfrm>
          <a:prstGeom prst="rect">
            <a:avLst/>
          </a:prstGeom>
          <a:solidFill>
            <a:srgbClr val="FFFF00"/>
          </a:solidFill>
        </p:spPr>
        <p:txBody>
          <a:bodyPr wrap="none" rtlCol="0">
            <a:spAutoFit/>
          </a:bodyPr>
          <a:lstStyle/>
          <a:p>
            <a:r>
              <a:rPr lang="fr-CA" b="1" dirty="0" smtClean="0">
                <a:latin typeface="Calibri" pitchFamily="34" charset="0"/>
              </a:rPr>
              <a:t>ÉVALUATION ENVIRONNEMENTALE ET SOCIALE</a:t>
            </a:r>
          </a:p>
        </p:txBody>
      </p:sp>
      <p:sp>
        <p:nvSpPr>
          <p:cNvPr id="10" name="ZoneTexte 9"/>
          <p:cNvSpPr txBox="1"/>
          <p:nvPr/>
        </p:nvSpPr>
        <p:spPr>
          <a:xfrm>
            <a:off x="1331640" y="5445224"/>
            <a:ext cx="1803699" cy="646331"/>
          </a:xfrm>
          <a:prstGeom prst="rect">
            <a:avLst/>
          </a:prstGeom>
          <a:noFill/>
        </p:spPr>
        <p:txBody>
          <a:bodyPr wrap="none" rtlCol="0">
            <a:spAutoFit/>
          </a:bodyPr>
          <a:lstStyle/>
          <a:p>
            <a:r>
              <a:rPr lang="fr-CA" dirty="0" smtClean="0">
                <a:solidFill>
                  <a:schemeClr val="bg1"/>
                </a:solidFill>
              </a:rPr>
              <a:t>e.g. certificat </a:t>
            </a:r>
          </a:p>
          <a:p>
            <a:r>
              <a:rPr lang="fr-CA" dirty="0" smtClean="0">
                <a:solidFill>
                  <a:schemeClr val="bg1"/>
                </a:solidFill>
              </a:rPr>
              <a:t>d’autorisation</a:t>
            </a:r>
          </a:p>
        </p:txBody>
      </p:sp>
      <p:sp>
        <p:nvSpPr>
          <p:cNvPr id="11" name="ZoneTexte 10"/>
          <p:cNvSpPr txBox="1"/>
          <p:nvPr/>
        </p:nvSpPr>
        <p:spPr>
          <a:xfrm>
            <a:off x="5940152" y="2420888"/>
            <a:ext cx="1882247" cy="646331"/>
          </a:xfrm>
          <a:prstGeom prst="rect">
            <a:avLst/>
          </a:prstGeom>
          <a:noFill/>
        </p:spPr>
        <p:txBody>
          <a:bodyPr wrap="none" rtlCol="0">
            <a:spAutoFit/>
          </a:bodyPr>
          <a:lstStyle/>
          <a:p>
            <a:r>
              <a:rPr lang="fr-CA" dirty="0" smtClean="0">
                <a:solidFill>
                  <a:schemeClr val="bg1"/>
                </a:solidFill>
              </a:rPr>
              <a:t>e.g. « License </a:t>
            </a:r>
          </a:p>
          <a:p>
            <a:r>
              <a:rPr lang="fr-CA" dirty="0" smtClean="0">
                <a:solidFill>
                  <a:schemeClr val="bg1"/>
                </a:solidFill>
              </a:rPr>
              <a:t>sociale »</a:t>
            </a:r>
          </a:p>
        </p:txBody>
      </p:sp>
      <p:sp>
        <p:nvSpPr>
          <p:cNvPr id="12"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50</a:t>
            </a:fld>
            <a:endParaRPr lang="fr-CA" smtClean="0"/>
          </a:p>
        </p:txBody>
      </p:sp>
      <p:sp>
        <p:nvSpPr>
          <p:cNvPr id="10244" name="Rectangle 2"/>
          <p:cNvSpPr>
            <a:spLocks noChangeArrowheads="1"/>
          </p:cNvSpPr>
          <p:nvPr/>
        </p:nvSpPr>
        <p:spPr bwMode="auto">
          <a:xfrm>
            <a:off x="250825" y="188913"/>
            <a:ext cx="8497888" cy="6124754"/>
          </a:xfrm>
          <a:prstGeom prst="rect">
            <a:avLst/>
          </a:prstGeom>
          <a:noFill/>
          <a:ln w="9525">
            <a:noFill/>
            <a:miter lim="800000"/>
            <a:headEnd/>
            <a:tailEnd/>
          </a:ln>
        </p:spPr>
        <p:txBody>
          <a:bodyPr>
            <a:spAutoFit/>
          </a:bodyPr>
          <a:lstStyle/>
          <a:p>
            <a:pPr marL="342900" indent="-342900" algn="ctr"/>
            <a:r>
              <a:rPr lang="fr-CA" sz="2800" b="1" cap="small" dirty="0" smtClean="0">
                <a:solidFill>
                  <a:srgbClr val="0070C0"/>
                </a:solidFill>
                <a:latin typeface="Calibri" pitchFamily="34" charset="0"/>
                <a:cs typeface="Calibri" pitchFamily="34" charset="0"/>
              </a:rPr>
              <a:t>LES ÉCUEILS ET LES DISTORSIONS</a:t>
            </a:r>
          </a:p>
          <a:p>
            <a:pPr marL="342900" indent="-342900" algn="ctr"/>
            <a:endParaRPr lang="fr-CA" sz="2800" b="1" cap="small" dirty="0" smtClean="0">
              <a:solidFill>
                <a:srgbClr val="0070C0"/>
              </a:solidFill>
              <a:latin typeface="Calibri" pitchFamily="34" charset="0"/>
              <a:cs typeface="Calibri" pitchFamily="34" charset="0"/>
            </a:endParaRPr>
          </a:p>
          <a:p>
            <a:pPr marL="514350" indent="-514350"/>
            <a:endParaRPr lang="fr-CA" sz="2800" b="1" cap="small" dirty="0" smtClean="0">
              <a:solidFill>
                <a:srgbClr val="0070C0"/>
              </a:solidFill>
              <a:latin typeface="Calibri" pitchFamily="34" charset="0"/>
              <a:cs typeface="Calibri" pitchFamily="34" charset="0"/>
            </a:endParaRPr>
          </a:p>
          <a:p>
            <a:pPr marL="514350" indent="-514350">
              <a:buAutoNum type="arabicParenR"/>
            </a:pPr>
            <a:r>
              <a:rPr lang="fr-CA" sz="2800" b="1" cap="small" dirty="0" smtClean="0">
                <a:solidFill>
                  <a:srgbClr val="0070C0"/>
                </a:solidFill>
                <a:latin typeface="Calibri" pitchFamily="34" charset="0"/>
                <a:cs typeface="Calibri" pitchFamily="34" charset="0"/>
              </a:rPr>
              <a:t>La « License sociale » peut devenir un levier de négociation</a:t>
            </a:r>
          </a:p>
          <a:p>
            <a:pPr marL="514350" indent="-514350">
              <a:buAutoNum type="arabicParenR"/>
            </a:pPr>
            <a:r>
              <a:rPr lang="fr-CA" sz="2800" b="1" cap="small" dirty="0" smtClean="0">
                <a:solidFill>
                  <a:srgbClr val="0070C0"/>
                </a:solidFill>
                <a:latin typeface="Calibri" pitchFamily="34" charset="0"/>
                <a:cs typeface="Calibri" pitchFamily="34" charset="0"/>
              </a:rPr>
              <a:t>La License ( en particulier les </a:t>
            </a:r>
            <a:r>
              <a:rPr lang="fr-CA" sz="2800" b="1" cap="small" dirty="0" err="1" smtClean="0">
                <a:solidFill>
                  <a:srgbClr val="0070C0"/>
                </a:solidFill>
                <a:latin typeface="Calibri" pitchFamily="34" charset="0"/>
                <a:cs typeface="Calibri" pitchFamily="34" charset="0"/>
              </a:rPr>
              <a:t>pda</a:t>
            </a:r>
            <a:r>
              <a:rPr lang="fr-CA" sz="2800" b="1" cap="small" dirty="0" smtClean="0">
                <a:solidFill>
                  <a:srgbClr val="0070C0"/>
                </a:solidFill>
                <a:latin typeface="Calibri" pitchFamily="34" charset="0"/>
                <a:cs typeface="Calibri" pitchFamily="34" charset="0"/>
              </a:rPr>
              <a:t>/</a:t>
            </a:r>
            <a:r>
              <a:rPr lang="fr-CA" sz="2800" b="1" cap="small" dirty="0" err="1" smtClean="0">
                <a:solidFill>
                  <a:srgbClr val="0070C0"/>
                </a:solidFill>
                <a:latin typeface="Calibri" pitchFamily="34" charset="0"/>
                <a:cs typeface="Calibri" pitchFamily="34" charset="0"/>
              </a:rPr>
              <a:t>iba</a:t>
            </a:r>
            <a:r>
              <a:rPr lang="fr-CA" sz="2800" b="1" cap="small" dirty="0" smtClean="0">
                <a:solidFill>
                  <a:srgbClr val="0070C0"/>
                </a:solidFill>
                <a:latin typeface="Calibri" pitchFamily="34" charset="0"/>
                <a:cs typeface="Calibri" pitchFamily="34" charset="0"/>
              </a:rPr>
              <a:t>) devient un outil de pression pour l’autorisation réglementaire</a:t>
            </a:r>
          </a:p>
          <a:p>
            <a:pPr marL="514350" indent="-514350">
              <a:buAutoNum type="arabicParenR"/>
            </a:pPr>
            <a:r>
              <a:rPr lang="fr-CA" sz="2800" b="1" cap="small" dirty="0" smtClean="0">
                <a:solidFill>
                  <a:srgbClr val="0070C0"/>
                </a:solidFill>
                <a:latin typeface="Calibri" pitchFamily="34" charset="0"/>
                <a:cs typeface="Calibri" pitchFamily="34" charset="0"/>
              </a:rPr>
              <a:t>Iniquité inversée- droit de veto aux populations locales versus les intérêts de l’état ou de groupes régionaux</a:t>
            </a:r>
          </a:p>
          <a:p>
            <a:pPr marL="514350" indent="-514350">
              <a:buAutoNum type="arabicParenR"/>
            </a:pPr>
            <a:r>
              <a:rPr lang="fr-CA" sz="2800" b="1" cap="small" dirty="0" smtClean="0">
                <a:solidFill>
                  <a:srgbClr val="0070C0"/>
                </a:solidFill>
                <a:latin typeface="Calibri" pitchFamily="34" charset="0"/>
                <a:cs typeface="Calibri" pitchFamily="34" charset="0"/>
              </a:rPr>
              <a:t>Iniquités interculturelles ou intercommunautaires</a:t>
            </a:r>
            <a:endParaRPr lang="fr-CA" sz="2800" b="1" cap="small" dirty="0">
              <a:solidFill>
                <a:srgbClr val="0070C0"/>
              </a:solidFill>
              <a:latin typeface="Calibri" pitchFamily="34" charset="0"/>
              <a:cs typeface="Calibri" pitchFamily="34" charset="0"/>
            </a:endParaRPr>
          </a:p>
          <a:p>
            <a:pPr marL="342900"/>
            <a:endParaRPr lang="fr-CA" sz="2800" b="1" cap="small" dirty="0" smtClean="0">
              <a:solidFill>
                <a:srgbClr val="0070C0"/>
              </a:solidFill>
              <a:latin typeface="Calibri" pitchFamily="34" charset="0"/>
              <a:cs typeface="Calibri" pitchFamily="34" charset="0"/>
            </a:endParaRPr>
          </a:p>
          <a:p>
            <a:pPr marL="342900"/>
            <a:endParaRPr lang="fr-CA" sz="2800" b="1" cap="small" dirty="0" smtClean="0">
              <a:solidFill>
                <a:srgbClr val="0070C0"/>
              </a:solidFill>
              <a:latin typeface="Calibri" pitchFamily="34" charset="0"/>
              <a:cs typeface="Calibri" pitchFamily="34" charset="0"/>
            </a:endParaRPr>
          </a:p>
          <a:p>
            <a:pPr marL="342900"/>
            <a:endParaRPr lang="en-US" sz="2800" b="1" dirty="0" smtClean="0">
              <a:solidFill>
                <a:srgbClr val="0070C0"/>
              </a:solidFill>
              <a:latin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51</a:t>
            </a:fld>
            <a:endParaRPr lang="fr-CA" smtClean="0"/>
          </a:p>
        </p:txBody>
      </p:sp>
      <p:sp>
        <p:nvSpPr>
          <p:cNvPr id="10244" name="Rectangle 2"/>
          <p:cNvSpPr>
            <a:spLocks noChangeArrowheads="1"/>
          </p:cNvSpPr>
          <p:nvPr/>
        </p:nvSpPr>
        <p:spPr bwMode="auto">
          <a:xfrm>
            <a:off x="467544" y="2348880"/>
            <a:ext cx="8497888" cy="3293209"/>
          </a:xfrm>
          <a:prstGeom prst="rect">
            <a:avLst/>
          </a:prstGeom>
          <a:noFill/>
          <a:ln w="9525">
            <a:noFill/>
            <a:miter lim="800000"/>
            <a:headEnd/>
            <a:tailEnd/>
          </a:ln>
        </p:spPr>
        <p:txBody>
          <a:bodyPr>
            <a:spAutoFit/>
          </a:bodyPr>
          <a:lstStyle/>
          <a:p>
            <a:pPr marL="342900" indent="-342900" algn="just"/>
            <a:r>
              <a:rPr lang="fr-CA" sz="3200" b="1" dirty="0" smtClean="0">
                <a:solidFill>
                  <a:srgbClr val="00B0F0"/>
                </a:solidFill>
                <a:latin typeface="Calibri" pitchFamily="34" charset="0"/>
                <a:cs typeface="Calibri" pitchFamily="34" charset="0"/>
              </a:rPr>
              <a:t>Mongolie ( Désert de Gobi, Mongolie)</a:t>
            </a:r>
          </a:p>
          <a:p>
            <a:pPr marL="342900" indent="-342900" algn="just"/>
            <a:r>
              <a:rPr lang="fr-CA" sz="3200" b="1" dirty="0" smtClean="0">
                <a:solidFill>
                  <a:srgbClr val="00B0F0"/>
                </a:solidFill>
                <a:latin typeface="Calibri" pitchFamily="34" charset="0"/>
                <a:cs typeface="Calibri" pitchFamily="34" charset="0"/>
              </a:rPr>
              <a:t>Turquoise Hill Resources ( Rio Tinto)</a:t>
            </a:r>
          </a:p>
          <a:p>
            <a:pPr marL="342900" indent="-342900" algn="just"/>
            <a:r>
              <a:rPr lang="fr-CA" sz="3200" b="1" dirty="0" smtClean="0">
                <a:solidFill>
                  <a:srgbClr val="00B0F0"/>
                </a:solidFill>
                <a:latin typeface="Calibri" pitchFamily="34" charset="0"/>
                <a:cs typeface="Calibri" pitchFamily="34" charset="0"/>
              </a:rPr>
              <a:t>Cu-Au-Ag ; Investissement total 13 G$</a:t>
            </a:r>
          </a:p>
          <a:p>
            <a:pPr marL="342900" indent="-342900" algn="just"/>
            <a:r>
              <a:rPr lang="fr-CA" sz="3200" b="1" dirty="0" smtClean="0">
                <a:solidFill>
                  <a:srgbClr val="00B0F0"/>
                </a:solidFill>
                <a:latin typeface="Calibri" pitchFamily="34" charset="0"/>
                <a:cs typeface="Calibri" pitchFamily="34" charset="0"/>
              </a:rPr>
              <a:t>Revendications (nouvelles) de groupes locaux de nomades (2012)</a:t>
            </a:r>
          </a:p>
          <a:p>
            <a:pPr marL="342900" indent="-342900" algn="just"/>
            <a:r>
              <a:rPr lang="fr-CA" sz="2400" b="1" dirty="0" smtClean="0">
                <a:solidFill>
                  <a:srgbClr val="0070C0"/>
                </a:solidFill>
                <a:latin typeface="Calibri" pitchFamily="34" charset="0"/>
                <a:cs typeface="Calibri" pitchFamily="34" charset="0"/>
              </a:rPr>
              <a:t>S’agit-il de « pressions sociales » pour renégocier le partenariat État/Entreprise?</a:t>
            </a:r>
          </a:p>
        </p:txBody>
      </p:sp>
      <p:pic>
        <p:nvPicPr>
          <p:cNvPr id="74754" name="Picture 2" descr="C:\Users\Michel A. Bouchard\Desktop\960-ACFAS 2013\images\Oyu Tolgoi 1.jpg"/>
          <p:cNvPicPr>
            <a:picLocks noChangeAspect="1" noChangeArrowheads="1"/>
          </p:cNvPicPr>
          <p:nvPr/>
        </p:nvPicPr>
        <p:blipFill>
          <a:blip r:embed="rId3" cstate="print"/>
          <a:srcRect/>
          <a:stretch>
            <a:fillRect/>
          </a:stretch>
        </p:blipFill>
        <p:spPr bwMode="auto">
          <a:xfrm>
            <a:off x="3275856" y="0"/>
            <a:ext cx="2333625" cy="2105025"/>
          </a:xfrm>
          <a:prstGeom prst="rect">
            <a:avLst/>
          </a:prstGeom>
          <a:noFill/>
        </p:spPr>
      </p:pic>
      <p:pic>
        <p:nvPicPr>
          <p:cNvPr id="74755" name="Picture 3" descr="C:\Users\Michel A. Bouchard\Desktop\960-ACFAS 2013\images\Oyu Tolgoi 2.jpg"/>
          <p:cNvPicPr>
            <a:picLocks noChangeAspect="1" noChangeArrowheads="1"/>
          </p:cNvPicPr>
          <p:nvPr/>
        </p:nvPicPr>
        <p:blipFill>
          <a:blip r:embed="rId4" cstate="print"/>
          <a:srcRect/>
          <a:stretch>
            <a:fillRect/>
          </a:stretch>
        </p:blipFill>
        <p:spPr bwMode="auto">
          <a:xfrm>
            <a:off x="251520" y="404664"/>
            <a:ext cx="2857500" cy="1600200"/>
          </a:xfrm>
          <a:prstGeom prst="rect">
            <a:avLst/>
          </a:prstGeom>
          <a:noFill/>
        </p:spPr>
      </p:pic>
      <p:sp>
        <p:nvSpPr>
          <p:cNvPr id="7"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52</a:t>
            </a:fld>
            <a:endParaRPr lang="fr-CA" smtClean="0"/>
          </a:p>
        </p:txBody>
      </p:sp>
      <p:sp>
        <p:nvSpPr>
          <p:cNvPr id="10244" name="Rectangle 2"/>
          <p:cNvSpPr>
            <a:spLocks noChangeArrowheads="1"/>
          </p:cNvSpPr>
          <p:nvPr/>
        </p:nvSpPr>
        <p:spPr bwMode="auto">
          <a:xfrm>
            <a:off x="467544" y="2348880"/>
            <a:ext cx="8497888" cy="3046988"/>
          </a:xfrm>
          <a:prstGeom prst="rect">
            <a:avLst/>
          </a:prstGeom>
          <a:noFill/>
          <a:ln w="9525">
            <a:noFill/>
            <a:miter lim="800000"/>
            <a:headEnd/>
            <a:tailEnd/>
          </a:ln>
        </p:spPr>
        <p:txBody>
          <a:bodyPr>
            <a:spAutoFit/>
          </a:bodyPr>
          <a:lstStyle/>
          <a:p>
            <a:r>
              <a:rPr lang="fr-CA" sz="2400" b="1" dirty="0" smtClean="0">
                <a:solidFill>
                  <a:srgbClr val="FF0000"/>
                </a:solidFill>
                <a:latin typeface="Calibri" pitchFamily="34" charset="0"/>
              </a:rPr>
              <a:t>Ce processus </a:t>
            </a:r>
            <a:r>
              <a:rPr lang="fr-CA" sz="2400" dirty="0" smtClean="0">
                <a:latin typeface="Calibri" pitchFamily="34" charset="0"/>
              </a:rPr>
              <a:t>ne donne pas aux groupes autochtones </a:t>
            </a:r>
            <a:r>
              <a:rPr lang="fr-CA" sz="2400" b="1" dirty="0" smtClean="0">
                <a:solidFill>
                  <a:srgbClr val="FF0000"/>
                </a:solidFill>
                <a:latin typeface="Calibri" pitchFamily="34" charset="0"/>
              </a:rPr>
              <a:t>un droit de veto </a:t>
            </a:r>
            <a:r>
              <a:rPr lang="fr-CA" sz="2400" dirty="0" smtClean="0">
                <a:latin typeface="Calibri" pitchFamily="34" charset="0"/>
              </a:rPr>
              <a:t>sur les mesures susceptibles d’être prises à l’égard des terres en cause en attendant que la revendication soit établie de façon définitive. </a:t>
            </a:r>
            <a:r>
              <a:rPr lang="fr-CA" sz="2400" b="1" dirty="0" smtClean="0">
                <a:solidFill>
                  <a:srgbClr val="FF0000"/>
                </a:solidFill>
                <a:latin typeface="Calibri" pitchFamily="34" charset="0"/>
              </a:rPr>
              <a:t>Le « consentement » dont il est question </a:t>
            </a:r>
            <a:r>
              <a:rPr lang="fr-CA" sz="2400" dirty="0" smtClean="0">
                <a:latin typeface="Calibri" pitchFamily="34" charset="0"/>
              </a:rPr>
              <a:t>dans </a:t>
            </a:r>
            <a:r>
              <a:rPr lang="fr-CA" sz="2400" i="1" dirty="0" err="1" smtClean="0">
                <a:latin typeface="Calibri" pitchFamily="34" charset="0"/>
              </a:rPr>
              <a:t>Delgamuukw</a:t>
            </a:r>
            <a:r>
              <a:rPr lang="fr-CA" sz="2400" i="1" dirty="0" smtClean="0">
                <a:latin typeface="Calibri" pitchFamily="34" charset="0"/>
              </a:rPr>
              <a:t> n’est nécessaire que lorsque les droits invoqués ont été établis, et </a:t>
            </a:r>
            <a:r>
              <a:rPr lang="fr-CA" sz="2400" dirty="0" smtClean="0">
                <a:latin typeface="Calibri" pitchFamily="34" charset="0"/>
              </a:rPr>
              <a:t>même là </a:t>
            </a:r>
            <a:r>
              <a:rPr lang="fr-CA" sz="2400" b="1" dirty="0" smtClean="0">
                <a:latin typeface="Calibri" pitchFamily="34" charset="0"/>
              </a:rPr>
              <a:t>pas dans tous les cas</a:t>
            </a:r>
            <a:r>
              <a:rPr lang="fr-CA" sz="2400" dirty="0" smtClean="0">
                <a:latin typeface="Calibri" pitchFamily="34" charset="0"/>
              </a:rPr>
              <a:t>. Ce qu’il faut au contraire, c’est plutôt </a:t>
            </a:r>
            <a:r>
              <a:rPr lang="fr-CA" sz="2400" b="1" dirty="0" smtClean="0">
                <a:latin typeface="Calibri" pitchFamily="34" charset="0"/>
              </a:rPr>
              <a:t>un processus de mise en balance des intérêts, de concessions mutuelles</a:t>
            </a:r>
            <a:r>
              <a:rPr lang="fr-CA" sz="2400" dirty="0" smtClean="0">
                <a:latin typeface="Calibri" pitchFamily="34" charset="0"/>
              </a:rPr>
              <a:t>.</a:t>
            </a:r>
            <a:endParaRPr lang="fr-CA" sz="2400" b="1" dirty="0" smtClean="0">
              <a:latin typeface="Calibri" pitchFamily="34" charset="0"/>
              <a:cs typeface="Calibri" pitchFamily="34" charset="0"/>
            </a:endParaRPr>
          </a:p>
        </p:txBody>
      </p:sp>
      <p:sp>
        <p:nvSpPr>
          <p:cNvPr id="7" name="Rectangle 6"/>
          <p:cNvSpPr/>
          <p:nvPr/>
        </p:nvSpPr>
        <p:spPr>
          <a:xfrm>
            <a:off x="2195736" y="1052736"/>
            <a:ext cx="5544616" cy="1200329"/>
          </a:xfrm>
          <a:prstGeom prst="rect">
            <a:avLst/>
          </a:prstGeom>
        </p:spPr>
        <p:txBody>
          <a:bodyPr wrap="square">
            <a:spAutoFit/>
          </a:bodyPr>
          <a:lstStyle/>
          <a:p>
            <a:r>
              <a:rPr lang="fr-CA" sz="2400" b="1" dirty="0" smtClean="0">
                <a:latin typeface="Calibri" pitchFamily="34" charset="0"/>
              </a:rPr>
              <a:t>Nation haïda c. Colombie-Britannique (Ministre des Forêts), [2004] 3 R.C.S. 511,</a:t>
            </a:r>
          </a:p>
          <a:p>
            <a:r>
              <a:rPr lang="fr-CA" sz="2400" b="1" dirty="0" smtClean="0">
                <a:latin typeface="Calibri" pitchFamily="34" charset="0"/>
              </a:rPr>
              <a:t>2004 CSC 73</a:t>
            </a:r>
            <a:endParaRPr lang="fr-CA" sz="2400" b="1" dirty="0">
              <a:latin typeface="Calibri" pitchFamily="34" charset="0"/>
            </a:endParaRPr>
          </a:p>
        </p:txBody>
      </p:sp>
      <p:pic>
        <p:nvPicPr>
          <p:cNvPr id="76803" name="Picture 3" descr="Cour suprême du Canada"/>
          <p:cNvPicPr>
            <a:picLocks noChangeAspect="1" noChangeArrowheads="1"/>
          </p:cNvPicPr>
          <p:nvPr/>
        </p:nvPicPr>
        <p:blipFill>
          <a:blip r:embed="rId3" cstate="print"/>
          <a:srcRect/>
          <a:stretch>
            <a:fillRect/>
          </a:stretch>
        </p:blipFill>
        <p:spPr bwMode="auto">
          <a:xfrm>
            <a:off x="323528" y="0"/>
            <a:ext cx="7296616" cy="980728"/>
          </a:xfrm>
          <a:prstGeom prst="rect">
            <a:avLst/>
          </a:prstGeom>
          <a:noFill/>
        </p:spPr>
      </p:pic>
      <p:sp>
        <p:nvSpPr>
          <p:cNvPr id="8" name="ZoneTexte 7"/>
          <p:cNvSpPr txBox="1"/>
          <p:nvPr/>
        </p:nvSpPr>
        <p:spPr>
          <a:xfrm>
            <a:off x="467544" y="5517232"/>
            <a:ext cx="8820043" cy="646331"/>
          </a:xfrm>
          <a:prstGeom prst="rect">
            <a:avLst/>
          </a:prstGeom>
          <a:noFill/>
        </p:spPr>
        <p:txBody>
          <a:bodyPr wrap="none" rtlCol="0">
            <a:spAutoFit/>
          </a:bodyPr>
          <a:lstStyle/>
          <a:p>
            <a:r>
              <a:rPr lang="fr-CA" b="1" cap="small" dirty="0" smtClean="0">
                <a:solidFill>
                  <a:srgbClr val="0070C0"/>
                </a:solidFill>
              </a:rPr>
              <a:t>La Cour Suprême a reconnu que l’obligation de consulter ne confère</a:t>
            </a:r>
          </a:p>
          <a:p>
            <a:r>
              <a:rPr lang="fr-CA" b="1" cap="small" dirty="0" smtClean="0">
                <a:solidFill>
                  <a:srgbClr val="0070C0"/>
                </a:solidFill>
              </a:rPr>
              <a:t>Pas un droit de veto au groupe consulté</a:t>
            </a:r>
            <a:endParaRPr lang="fr-CA" b="1" cap="small" dirty="0">
              <a:solidFill>
                <a:srgbClr val="0070C0"/>
              </a:solidFill>
            </a:endParaRPr>
          </a:p>
        </p:txBody>
      </p:sp>
      <p:sp>
        <p:nvSpPr>
          <p:cNvPr id="9"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53</a:t>
            </a:fld>
            <a:endParaRPr lang="fr-CA" smtClean="0"/>
          </a:p>
        </p:txBody>
      </p:sp>
      <p:sp>
        <p:nvSpPr>
          <p:cNvPr id="10244" name="Rectangle 2"/>
          <p:cNvSpPr>
            <a:spLocks noChangeArrowheads="1"/>
          </p:cNvSpPr>
          <p:nvPr/>
        </p:nvSpPr>
        <p:spPr bwMode="auto">
          <a:xfrm>
            <a:off x="250825" y="188913"/>
            <a:ext cx="8497888" cy="5632311"/>
          </a:xfrm>
          <a:prstGeom prst="rect">
            <a:avLst/>
          </a:prstGeom>
          <a:noFill/>
          <a:ln w="9525">
            <a:noFill/>
            <a:miter lim="800000"/>
            <a:headEnd/>
            <a:tailEnd/>
          </a:ln>
        </p:spPr>
        <p:txBody>
          <a:bodyPr>
            <a:spAutoFit/>
          </a:bodyPr>
          <a:lstStyle/>
          <a:p>
            <a:pPr marL="342900" indent="-342900" algn="ctr"/>
            <a:r>
              <a:rPr lang="fr-CA" sz="3200" b="1" dirty="0" smtClean="0">
                <a:solidFill>
                  <a:srgbClr val="0070C0"/>
                </a:solidFill>
                <a:latin typeface="Calibri" pitchFamily="34" charset="0"/>
                <a:cs typeface="Calibri" pitchFamily="34" charset="0"/>
              </a:rPr>
              <a:t>En conclusion</a:t>
            </a:r>
          </a:p>
          <a:p>
            <a:pPr marL="342900" indent="-342900" algn="ctr"/>
            <a:endParaRPr lang="fr-CA" sz="3200" b="1" dirty="0">
              <a:solidFill>
                <a:srgbClr val="0070C0"/>
              </a:solidFill>
              <a:latin typeface="Calibri" pitchFamily="34" charset="0"/>
              <a:cs typeface="Calibri" pitchFamily="34" charset="0"/>
            </a:endParaRPr>
          </a:p>
          <a:p>
            <a:pPr marL="514350"/>
            <a:r>
              <a:rPr lang="fr-CA" sz="2400" b="1" dirty="0" smtClean="0">
                <a:solidFill>
                  <a:srgbClr val="0070C0"/>
                </a:solidFill>
                <a:latin typeface="Calibri" pitchFamily="34" charset="0"/>
                <a:cs typeface="Calibri" pitchFamily="34" charset="0"/>
              </a:rPr>
              <a:t>1-LE CONCEPT EST INCONTOURNABLE CAR IL SE TRADUIT PAR DES IMPÉRATIFS PRAGMATIQUES</a:t>
            </a:r>
          </a:p>
          <a:p>
            <a:pPr marL="514350"/>
            <a:endParaRPr lang="fr-CA" sz="2400" b="1" dirty="0" smtClean="0">
              <a:solidFill>
                <a:srgbClr val="0070C0"/>
              </a:solidFill>
              <a:latin typeface="Calibri" pitchFamily="34" charset="0"/>
              <a:cs typeface="Calibri" pitchFamily="34" charset="0"/>
            </a:endParaRPr>
          </a:p>
          <a:p>
            <a:pPr marL="514350"/>
            <a:r>
              <a:rPr lang="fr-CA" sz="2400" b="1" dirty="0" smtClean="0">
                <a:solidFill>
                  <a:srgbClr val="0070C0"/>
                </a:solidFill>
                <a:latin typeface="Calibri" pitchFamily="34" charset="0"/>
                <a:cs typeface="Calibri" pitchFamily="34" charset="0"/>
              </a:rPr>
              <a:t>2- IL FAUT EN ÉVITER LES ÉCUEILS</a:t>
            </a:r>
          </a:p>
          <a:p>
            <a:pPr marL="514350"/>
            <a:r>
              <a:rPr lang="fr-CA" sz="2400" b="1" dirty="0" smtClean="0">
                <a:solidFill>
                  <a:srgbClr val="0070C0"/>
                </a:solidFill>
                <a:latin typeface="Calibri" pitchFamily="34" charset="0"/>
                <a:cs typeface="Calibri" pitchFamily="34" charset="0"/>
              </a:rPr>
              <a:t>	. LEVIER DE NÉGOCIATION</a:t>
            </a:r>
          </a:p>
          <a:p>
            <a:pPr marL="514350"/>
            <a:r>
              <a:rPr lang="fr-CA" sz="2400" b="1" dirty="0" smtClean="0">
                <a:solidFill>
                  <a:srgbClr val="0070C0"/>
                </a:solidFill>
                <a:latin typeface="Calibri" pitchFamily="34" charset="0"/>
                <a:cs typeface="Calibri" pitchFamily="34" charset="0"/>
              </a:rPr>
              <a:t>	.OUTIL PARALLÈLE ET NON COORDONNÉ AVEC 			L’AUTORISATION RÉGLEMENTAIRE</a:t>
            </a:r>
          </a:p>
          <a:p>
            <a:pPr marL="514350"/>
            <a:r>
              <a:rPr lang="fr-CA" sz="2400" b="1" dirty="0" smtClean="0">
                <a:solidFill>
                  <a:srgbClr val="0070C0"/>
                </a:solidFill>
                <a:latin typeface="Calibri" pitchFamily="34" charset="0"/>
                <a:cs typeface="Calibri" pitchFamily="34" charset="0"/>
              </a:rPr>
              <a:t>	.INIQUITÉS INVERSÉES ( VETO DES 					POPULATIONS LOCALES)</a:t>
            </a:r>
          </a:p>
          <a:p>
            <a:pPr marL="514350"/>
            <a:r>
              <a:rPr lang="fr-CA" sz="2400" b="1" dirty="0" smtClean="0">
                <a:solidFill>
                  <a:srgbClr val="0070C0"/>
                </a:solidFill>
                <a:latin typeface="Calibri" pitchFamily="34" charset="0"/>
                <a:cs typeface="Calibri" pitchFamily="34" charset="0"/>
              </a:rPr>
              <a:t>	. INIQUITÉS INTERCULTURELLES OU 					INTERCOMMUNAUTAIRES</a:t>
            </a:r>
          </a:p>
          <a:p>
            <a:pPr marL="342900" indent="-342900" algn="just"/>
            <a:endParaRPr lang="fr-FR" sz="3200" b="1" dirty="0">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54</a:t>
            </a:fld>
            <a:endParaRPr lang="fr-CA" smtClean="0"/>
          </a:p>
        </p:txBody>
      </p:sp>
      <p:sp>
        <p:nvSpPr>
          <p:cNvPr id="10244" name="Rectangle 2"/>
          <p:cNvSpPr>
            <a:spLocks noChangeArrowheads="1"/>
          </p:cNvSpPr>
          <p:nvPr/>
        </p:nvSpPr>
        <p:spPr bwMode="auto">
          <a:xfrm>
            <a:off x="250825" y="188913"/>
            <a:ext cx="8497888" cy="4154984"/>
          </a:xfrm>
          <a:prstGeom prst="rect">
            <a:avLst/>
          </a:prstGeom>
          <a:noFill/>
          <a:ln w="9525">
            <a:noFill/>
            <a:miter lim="800000"/>
            <a:headEnd/>
            <a:tailEnd/>
          </a:ln>
        </p:spPr>
        <p:txBody>
          <a:bodyPr>
            <a:spAutoFit/>
          </a:bodyPr>
          <a:lstStyle/>
          <a:p>
            <a:pPr marL="342900" indent="-342900" algn="ctr"/>
            <a:r>
              <a:rPr lang="fr-CA" sz="3200" b="1" dirty="0" smtClean="0">
                <a:solidFill>
                  <a:srgbClr val="0070C0"/>
                </a:solidFill>
                <a:latin typeface="Calibri" pitchFamily="34" charset="0"/>
                <a:cs typeface="Calibri" pitchFamily="34" charset="0"/>
              </a:rPr>
              <a:t>En conclusion</a:t>
            </a:r>
          </a:p>
          <a:p>
            <a:pPr marL="342900" indent="-342900" algn="ctr"/>
            <a:endParaRPr lang="fr-CA" sz="3200" b="1" dirty="0">
              <a:solidFill>
                <a:srgbClr val="0070C0"/>
              </a:solidFill>
              <a:latin typeface="Calibri" pitchFamily="34" charset="0"/>
              <a:cs typeface="Calibri" pitchFamily="34" charset="0"/>
            </a:endParaRPr>
          </a:p>
          <a:p>
            <a:pPr marL="514350"/>
            <a:r>
              <a:rPr lang="fr-CA" sz="2400" b="1" dirty="0" smtClean="0">
                <a:solidFill>
                  <a:srgbClr val="0070C0"/>
                </a:solidFill>
                <a:latin typeface="Calibri" pitchFamily="34" charset="0"/>
                <a:cs typeface="Calibri" pitchFamily="34" charset="0"/>
              </a:rPr>
              <a:t>3- IL FAUT EN OPTIMISER LES AVANTAGES</a:t>
            </a:r>
          </a:p>
          <a:p>
            <a:pPr marL="514350"/>
            <a:r>
              <a:rPr lang="fr-CA" sz="2400" b="1" dirty="0" smtClean="0">
                <a:solidFill>
                  <a:srgbClr val="0070C0"/>
                </a:solidFill>
                <a:latin typeface="Calibri" pitchFamily="34" charset="0"/>
                <a:cs typeface="Calibri" pitchFamily="34" charset="0"/>
              </a:rPr>
              <a:t>		.INSERTION HARMONIEUSE</a:t>
            </a:r>
          </a:p>
          <a:p>
            <a:pPr marL="514350"/>
            <a:r>
              <a:rPr lang="fr-CA" sz="2400" b="1" dirty="0" smtClean="0">
                <a:solidFill>
                  <a:srgbClr val="0070C0"/>
                </a:solidFill>
                <a:latin typeface="Calibri" pitchFamily="34" charset="0"/>
                <a:cs typeface="Calibri" pitchFamily="34" charset="0"/>
              </a:rPr>
              <a:t>		.OPÉRABILITÉ</a:t>
            </a:r>
          </a:p>
          <a:p>
            <a:pPr marL="514350"/>
            <a:r>
              <a:rPr lang="fr-CA" sz="2400" b="1" dirty="0" smtClean="0">
                <a:solidFill>
                  <a:srgbClr val="0070C0"/>
                </a:solidFill>
                <a:latin typeface="Calibri" pitchFamily="34" charset="0"/>
                <a:cs typeface="Calibri" pitchFamily="34" charset="0"/>
              </a:rPr>
              <a:t>		.DÉVELOPPEMENT CIBLÉ</a:t>
            </a:r>
          </a:p>
          <a:p>
            <a:pPr marL="514350"/>
            <a:endParaRPr lang="fr-CA" sz="2400" b="1" dirty="0" smtClean="0">
              <a:solidFill>
                <a:srgbClr val="0070C0"/>
              </a:solidFill>
              <a:latin typeface="Calibri" pitchFamily="34" charset="0"/>
              <a:cs typeface="Calibri" pitchFamily="34" charset="0"/>
            </a:endParaRPr>
          </a:p>
          <a:p>
            <a:pPr marL="514350"/>
            <a:r>
              <a:rPr lang="fr-CA" sz="2400" b="1" dirty="0" smtClean="0">
                <a:solidFill>
                  <a:srgbClr val="0070C0"/>
                </a:solidFill>
                <a:latin typeface="Calibri" pitchFamily="34" charset="0"/>
                <a:cs typeface="Calibri" pitchFamily="34" charset="0"/>
              </a:rPr>
              <a:t>4. DANS TOUS LES CAS, ÉVITER QUE L’ENTREPRISE NE SE SUBSTITUE À L’ÉTAT</a:t>
            </a:r>
          </a:p>
          <a:p>
            <a:pPr marL="342900" indent="-342900" algn="just"/>
            <a:endParaRPr lang="fr-FR" sz="3200" b="1" dirty="0">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9BC010F-C13B-443D-B0EF-A8078B2DE44A}" type="slidenum">
              <a:rPr lang="fr-CA" smtClean="0"/>
              <a:pPr/>
              <a:t>55</a:t>
            </a:fld>
            <a:endParaRPr lang="fr-CA" smtClean="0"/>
          </a:p>
        </p:txBody>
      </p:sp>
      <p:sp>
        <p:nvSpPr>
          <p:cNvPr id="10244" name="Rectangle 2"/>
          <p:cNvSpPr>
            <a:spLocks noChangeArrowheads="1"/>
          </p:cNvSpPr>
          <p:nvPr/>
        </p:nvSpPr>
        <p:spPr bwMode="auto">
          <a:xfrm>
            <a:off x="250825" y="188913"/>
            <a:ext cx="8497888" cy="5447645"/>
          </a:xfrm>
          <a:prstGeom prst="rect">
            <a:avLst/>
          </a:prstGeom>
          <a:noFill/>
          <a:ln w="9525">
            <a:noFill/>
            <a:miter lim="800000"/>
            <a:headEnd/>
            <a:tailEnd/>
          </a:ln>
        </p:spPr>
        <p:txBody>
          <a:bodyPr>
            <a:spAutoFit/>
          </a:bodyPr>
          <a:lstStyle/>
          <a:p>
            <a:pPr marL="342900" indent="-342900" algn="ctr"/>
            <a:r>
              <a:rPr lang="fr-CA" sz="3200" b="1" dirty="0" smtClean="0">
                <a:solidFill>
                  <a:srgbClr val="0070C0"/>
                </a:solidFill>
                <a:latin typeface="Calibri" pitchFamily="34" charset="0"/>
                <a:cs typeface="Calibri" pitchFamily="34" charset="0"/>
              </a:rPr>
              <a:t>Références</a:t>
            </a:r>
          </a:p>
          <a:p>
            <a:pPr marL="342900" indent="-342900" algn="ctr"/>
            <a:endParaRPr lang="fr-CA" sz="3200" b="1" dirty="0">
              <a:solidFill>
                <a:srgbClr val="0070C0"/>
              </a:solidFill>
              <a:latin typeface="Calibri" pitchFamily="34" charset="0"/>
              <a:cs typeface="Calibri" pitchFamily="34" charset="0"/>
            </a:endParaRPr>
          </a:p>
          <a:p>
            <a:r>
              <a:rPr lang="en-US" sz="2800" dirty="0" smtClean="0">
                <a:solidFill>
                  <a:srgbClr val="00B0F0"/>
                </a:solidFill>
                <a:latin typeface="Calibri" pitchFamily="34" charset="0"/>
              </a:rPr>
              <a:t>Thomson, I and Boutilier, R G, 2011. Social license to operate, in SME Mining Engineering Handbook (ed: P Darling), pp. 1779-1796 (Society for Mining, Metallurgy and Exploration: Littleton, CO). </a:t>
            </a:r>
          </a:p>
          <a:p>
            <a:endParaRPr lang="en-US" sz="2800" dirty="0" smtClean="0">
              <a:solidFill>
                <a:srgbClr val="00B0F0"/>
              </a:solidFill>
              <a:latin typeface="Calibri" pitchFamily="34" charset="0"/>
            </a:endParaRPr>
          </a:p>
          <a:p>
            <a:r>
              <a:rPr lang="fr-CA" sz="2800" dirty="0" smtClean="0">
                <a:solidFill>
                  <a:srgbClr val="00B0F0"/>
                </a:solidFill>
                <a:latin typeface="Calibri" pitchFamily="34" charset="0"/>
              </a:rPr>
              <a:t>Conseil patronal de l’environnement du Québec 2012. «Guide des bonnes pratiques afin de favoriser l’acceptabilité sociale des projets». 68 pages, www.cpeq.org</a:t>
            </a:r>
            <a:endParaRPr lang="fr-CA" sz="2800" b="1" dirty="0" smtClean="0">
              <a:solidFill>
                <a:srgbClr val="00B0F0"/>
              </a:solidFill>
              <a:latin typeface="Calibri" pitchFamily="34" charset="0"/>
              <a:cs typeface="Calibri" pitchFamily="34" charset="0"/>
            </a:endParaRPr>
          </a:p>
          <a:p>
            <a:pPr marL="342900" indent="-342900" algn="just"/>
            <a:endParaRPr lang="fr-FR" sz="3200" b="1" dirty="0">
              <a:latin typeface="Calibri" pitchFamily="34" charset="0"/>
              <a:cs typeface="Calibri" pitchFamily="34" charset="0"/>
            </a:endParaRPr>
          </a:p>
        </p:txBody>
      </p:sp>
      <p:sp>
        <p:nvSpPr>
          <p:cNvPr id="5"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u pied de pag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fr-CA" smtClean="0"/>
              <a:t>©Michel A. Bouchard 2013</a:t>
            </a:r>
          </a:p>
        </p:txBody>
      </p:sp>
      <p:sp>
        <p:nvSpPr>
          <p:cNvPr id="52227"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5F91A6C-5E8C-4B6D-9378-1B9A3DEE45B5}" type="slidenum">
              <a:rPr lang="fr-CA" smtClean="0"/>
              <a:pPr/>
              <a:t>56</a:t>
            </a:fld>
            <a:endParaRPr lang="fr-CA" smtClean="0"/>
          </a:p>
        </p:txBody>
      </p:sp>
      <p:sp>
        <p:nvSpPr>
          <p:cNvPr id="52228" name="Text Box 2"/>
          <p:cNvSpPr txBox="1">
            <a:spLocks noChangeArrowheads="1"/>
          </p:cNvSpPr>
          <p:nvPr/>
        </p:nvSpPr>
        <p:spPr bwMode="auto">
          <a:xfrm>
            <a:off x="0" y="1900238"/>
            <a:ext cx="9144000" cy="519112"/>
          </a:xfrm>
          <a:prstGeom prst="rect">
            <a:avLst/>
          </a:prstGeom>
          <a:noFill/>
          <a:ln w="12700">
            <a:noFill/>
            <a:miter lim="800000"/>
            <a:headEnd/>
            <a:tailEnd/>
          </a:ln>
        </p:spPr>
        <p:txBody>
          <a:bodyPr>
            <a:spAutoFit/>
          </a:bodyPr>
          <a:lstStyle/>
          <a:p>
            <a:pPr algn="ctr">
              <a:spcBef>
                <a:spcPct val="20000"/>
              </a:spcBef>
              <a:buClr>
                <a:srgbClr val="C80F0F"/>
              </a:buClr>
              <a:buFont typeface="Wingdings" pitchFamily="2" charset="2"/>
              <a:buNone/>
            </a:pPr>
            <a:r>
              <a:rPr lang="de-DE" sz="2800" b="1">
                <a:solidFill>
                  <a:srgbClr val="33CC33"/>
                </a:solidFill>
                <a:cs typeface="Times New Roman" pitchFamily="18" charset="0"/>
              </a:rPr>
              <a:t>Merci </a:t>
            </a:r>
          </a:p>
        </p:txBody>
      </p:sp>
      <p:pic>
        <p:nvPicPr>
          <p:cNvPr id="52229" name="Picture 3"/>
          <p:cNvPicPr>
            <a:picLocks noChangeAspect="1" noChangeArrowheads="1"/>
          </p:cNvPicPr>
          <p:nvPr/>
        </p:nvPicPr>
        <p:blipFill>
          <a:blip r:embed="rId3" cstate="print"/>
          <a:srcRect/>
          <a:stretch>
            <a:fillRect/>
          </a:stretch>
        </p:blipFill>
        <p:spPr bwMode="auto">
          <a:xfrm>
            <a:off x="2051050" y="2533650"/>
            <a:ext cx="5080000" cy="2551113"/>
          </a:xfrm>
          <a:prstGeom prst="rect">
            <a:avLst/>
          </a:prstGeom>
          <a:noFill/>
          <a:ln w="41275">
            <a:noFill/>
            <a:miter lim="800000"/>
            <a:headEnd/>
            <a:tailEnd type="none" w="lg" len="me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6479364-12E4-471F-BF6B-C521D584E024}" type="slidenum">
              <a:rPr lang="fr-CA" smtClean="0"/>
              <a:pPr/>
              <a:t>6</a:t>
            </a:fld>
            <a:endParaRPr lang="fr-CA" smtClean="0"/>
          </a:p>
        </p:txBody>
      </p:sp>
      <p:sp>
        <p:nvSpPr>
          <p:cNvPr id="18436" name="Rectangle 2"/>
          <p:cNvSpPr>
            <a:spLocks noChangeArrowheads="1"/>
          </p:cNvSpPr>
          <p:nvPr/>
        </p:nvSpPr>
        <p:spPr bwMode="auto">
          <a:xfrm>
            <a:off x="0" y="2132856"/>
            <a:ext cx="8497887" cy="523220"/>
          </a:xfrm>
          <a:prstGeom prst="rect">
            <a:avLst/>
          </a:prstGeom>
          <a:noFill/>
          <a:ln w="9525">
            <a:noFill/>
            <a:miter lim="800000"/>
            <a:headEnd/>
            <a:tailEnd/>
          </a:ln>
        </p:spPr>
        <p:txBody>
          <a:bodyPr>
            <a:spAutoFit/>
          </a:bodyPr>
          <a:lstStyle/>
          <a:p>
            <a:pPr marL="857250" indent="-514350">
              <a:buAutoNum type="arabicParenR"/>
              <a:defRPr/>
            </a:pPr>
            <a:endParaRPr lang="fr-CA" sz="2800" b="1" dirty="0" smtClean="0">
              <a:solidFill>
                <a:srgbClr val="0070C0"/>
              </a:solidFill>
              <a:latin typeface="Calibri" pitchFamily="34" charset="0"/>
              <a:cs typeface="Calibri" pitchFamily="34" charset="0"/>
            </a:endParaRPr>
          </a:p>
        </p:txBody>
      </p:sp>
      <p:grpSp>
        <p:nvGrpSpPr>
          <p:cNvPr id="7" name="Groupe 6"/>
          <p:cNvGrpSpPr/>
          <p:nvPr/>
        </p:nvGrpSpPr>
        <p:grpSpPr>
          <a:xfrm>
            <a:off x="1331640" y="332656"/>
            <a:ext cx="6048672" cy="1728192"/>
            <a:chOff x="1331640" y="764704"/>
            <a:chExt cx="6048672" cy="1728192"/>
          </a:xfrm>
        </p:grpSpPr>
        <p:sp>
          <p:nvSpPr>
            <p:cNvPr id="6" name="Rectangle 5"/>
            <p:cNvSpPr/>
            <p:nvPr/>
          </p:nvSpPr>
          <p:spPr>
            <a:xfrm>
              <a:off x="1331640" y="764704"/>
              <a:ext cx="6048672"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800" cap="small" dirty="0" smtClean="0">
                  <a:solidFill>
                    <a:schemeClr val="bg1"/>
                  </a:solidFill>
                  <a:latin typeface="Calibri" pitchFamily="34" charset="0"/>
                </a:rPr>
                <a:t>La recherche et l’obtention de l’acceptabilité réglementaire par les minières est un processus bien accepté et bien maîtrisé</a:t>
              </a:r>
              <a:endParaRPr lang="fr-CA" sz="2800" cap="small" dirty="0">
                <a:solidFill>
                  <a:schemeClr val="bg1"/>
                </a:solidFill>
                <a:latin typeface="Calibri" pitchFamily="34" charset="0"/>
              </a:endParaRPr>
            </a:p>
          </p:txBody>
        </p:sp>
        <p:sp>
          <p:nvSpPr>
            <p:cNvPr id="5" name="ZoneTexte 4"/>
            <p:cNvSpPr txBox="1"/>
            <p:nvPr/>
          </p:nvSpPr>
          <p:spPr>
            <a:xfrm>
              <a:off x="4142679" y="1124744"/>
              <a:ext cx="322524" cy="461665"/>
            </a:xfrm>
            <a:prstGeom prst="rect">
              <a:avLst/>
            </a:prstGeom>
            <a:noFill/>
          </p:spPr>
          <p:txBody>
            <a:bodyPr wrap="none" rtlCol="0">
              <a:spAutoFit/>
            </a:bodyPr>
            <a:lstStyle/>
            <a:p>
              <a:pPr algn="ctr"/>
              <a:r>
                <a:rPr lang="fr-CA" sz="2400" dirty="0" smtClean="0">
                  <a:solidFill>
                    <a:schemeClr val="bg1"/>
                  </a:solidFill>
                  <a:latin typeface="Calibri" pitchFamily="34" charset="0"/>
                </a:rPr>
                <a:t>  </a:t>
              </a:r>
              <a:endParaRPr lang="fr-CA" sz="2400" dirty="0">
                <a:solidFill>
                  <a:schemeClr val="bg1"/>
                </a:solidFill>
                <a:latin typeface="Calibri" pitchFamily="34" charset="0"/>
              </a:endParaRPr>
            </a:p>
          </p:txBody>
        </p:sp>
      </p:grpSp>
      <p:sp>
        <p:nvSpPr>
          <p:cNvPr id="8" name="Rectangle 2"/>
          <p:cNvSpPr>
            <a:spLocks noChangeArrowheads="1"/>
          </p:cNvSpPr>
          <p:nvPr/>
        </p:nvSpPr>
        <p:spPr bwMode="auto">
          <a:xfrm>
            <a:off x="0" y="2132856"/>
            <a:ext cx="8497887" cy="3046988"/>
          </a:xfrm>
          <a:prstGeom prst="rect">
            <a:avLst/>
          </a:prstGeom>
          <a:noFill/>
          <a:ln w="9525">
            <a:noFill/>
            <a:miter lim="800000"/>
            <a:headEnd/>
            <a:tailEnd/>
          </a:ln>
        </p:spPr>
        <p:txBody>
          <a:bodyPr>
            <a:spAutoFit/>
          </a:bodyPr>
          <a:lstStyle/>
          <a:p>
            <a:pPr marL="857250" indent="-514350">
              <a:buAutoNum type="arabicParenR"/>
              <a:defRPr/>
            </a:pPr>
            <a:r>
              <a:rPr lang="fr-CA" sz="2400" b="1" cap="small" dirty="0" smtClean="0">
                <a:solidFill>
                  <a:srgbClr val="0070C0"/>
                </a:solidFill>
                <a:latin typeface="Calibri" pitchFamily="34" charset="0"/>
                <a:cs typeface="Calibri" pitchFamily="34" charset="0"/>
              </a:rPr>
              <a:t>Notamment par le biais de l’Évaluation Environnementale et Sociale- Études d’impacts </a:t>
            </a:r>
          </a:p>
          <a:p>
            <a:pPr marL="857250" indent="-514350">
              <a:buAutoNum type="arabicParenR"/>
              <a:defRPr/>
            </a:pPr>
            <a:r>
              <a:rPr lang="fr-CA" sz="2400" b="1" cap="small" dirty="0" smtClean="0">
                <a:solidFill>
                  <a:srgbClr val="0070C0"/>
                </a:solidFill>
                <a:latin typeface="Calibri" pitchFamily="34" charset="0"/>
                <a:cs typeface="Calibri" pitchFamily="34" charset="0"/>
              </a:rPr>
              <a:t>La consultation publique formelle et statutaire (par exemple, procédure du BAPE au Québec méridional ou processus de consultations prévus aux Chapitres 22 et 23 de la CBJNQ en régions nordiques)</a:t>
            </a:r>
          </a:p>
          <a:p>
            <a:pPr marL="857250" indent="-514350">
              <a:buAutoNum type="arabicParenR"/>
              <a:defRPr/>
            </a:pPr>
            <a:r>
              <a:rPr lang="fr-CA" sz="2400" b="1" cap="small" dirty="0" smtClean="0">
                <a:solidFill>
                  <a:srgbClr val="0070C0"/>
                </a:solidFill>
                <a:latin typeface="Calibri" pitchFamily="34" charset="0"/>
                <a:cs typeface="Calibri" pitchFamily="34" charset="0"/>
              </a:rPr>
              <a:t>Les consultations et arrangements hors cadre avec les populations locales-pratique de plus en plus courante</a:t>
            </a:r>
          </a:p>
        </p:txBody>
      </p:sp>
      <p:sp>
        <p:nvSpPr>
          <p:cNvPr id="9"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6479364-12E4-471F-BF6B-C521D584E024}" type="slidenum">
              <a:rPr lang="fr-CA" smtClean="0"/>
              <a:pPr/>
              <a:t>7</a:t>
            </a:fld>
            <a:endParaRPr lang="fr-CA" smtClean="0"/>
          </a:p>
        </p:txBody>
      </p:sp>
      <p:sp>
        <p:nvSpPr>
          <p:cNvPr id="18436" name="Rectangle 2"/>
          <p:cNvSpPr>
            <a:spLocks noChangeArrowheads="1"/>
          </p:cNvSpPr>
          <p:nvPr/>
        </p:nvSpPr>
        <p:spPr bwMode="auto">
          <a:xfrm>
            <a:off x="0" y="2132856"/>
            <a:ext cx="8497887" cy="3416320"/>
          </a:xfrm>
          <a:prstGeom prst="rect">
            <a:avLst/>
          </a:prstGeom>
          <a:noFill/>
          <a:ln w="9525">
            <a:noFill/>
            <a:miter lim="800000"/>
            <a:headEnd/>
            <a:tailEnd/>
          </a:ln>
        </p:spPr>
        <p:txBody>
          <a:bodyPr>
            <a:spAutoFit/>
          </a:bodyPr>
          <a:lstStyle/>
          <a:p>
            <a:pPr marL="857250" indent="-514350">
              <a:buAutoNum type="arabicParenR"/>
              <a:defRPr/>
            </a:pPr>
            <a:r>
              <a:rPr lang="fr-CA" sz="2400" b="1" cap="small" dirty="0" smtClean="0">
                <a:solidFill>
                  <a:srgbClr val="0070C0"/>
                </a:solidFill>
                <a:latin typeface="Calibri" pitchFamily="34" charset="0"/>
                <a:cs typeface="Calibri" pitchFamily="34" charset="0"/>
              </a:rPr>
              <a:t>L’entreprise est sous pression d’autorégulation en matière de responsabilité sociale et environnementale par le biais des exigences des bailleurs, des banquiers, ou des investisseurs, incluant l’actionnariat, et est conséquemment soucieuse de son image corporative</a:t>
            </a:r>
          </a:p>
          <a:p>
            <a:pPr marL="857250" indent="-514350">
              <a:buAutoNum type="arabicParenR"/>
              <a:defRPr/>
            </a:pPr>
            <a:r>
              <a:rPr lang="fr-CA" sz="2400" b="1" cap="small" dirty="0" smtClean="0">
                <a:solidFill>
                  <a:srgbClr val="0070C0"/>
                </a:solidFill>
                <a:latin typeface="Calibri" pitchFamily="34" charset="0"/>
                <a:cs typeface="Calibri" pitchFamily="34" charset="0"/>
              </a:rPr>
              <a:t>Aucun projet n’est vraiment « viable » sur le plan opérationnel s’il provoque </a:t>
            </a:r>
            <a:r>
              <a:rPr lang="fr-CA" sz="2400" b="1" cap="small" dirty="0" smtClean="0">
                <a:solidFill>
                  <a:srgbClr val="0070C0"/>
                </a:solidFill>
                <a:latin typeface="Calibri" pitchFamily="34" charset="0"/>
                <a:cs typeface="Calibri" pitchFamily="34" charset="0"/>
              </a:rPr>
              <a:t>l’aliénation </a:t>
            </a:r>
            <a:r>
              <a:rPr lang="fr-CA" sz="2400" b="1" cap="small" dirty="0" smtClean="0">
                <a:solidFill>
                  <a:srgbClr val="0070C0"/>
                </a:solidFill>
                <a:latin typeface="Calibri" pitchFamily="34" charset="0"/>
                <a:cs typeface="Calibri" pitchFamily="34" charset="0"/>
              </a:rPr>
              <a:t>des populations riveraines ou des parties prenantes entraînant surcoûts et délais</a:t>
            </a:r>
          </a:p>
        </p:txBody>
      </p:sp>
      <p:grpSp>
        <p:nvGrpSpPr>
          <p:cNvPr id="2" name="Groupe 6"/>
          <p:cNvGrpSpPr/>
          <p:nvPr/>
        </p:nvGrpSpPr>
        <p:grpSpPr>
          <a:xfrm>
            <a:off x="467544" y="188641"/>
            <a:ext cx="7776864" cy="2088232"/>
            <a:chOff x="1331640" y="764704"/>
            <a:chExt cx="6192688" cy="2318777"/>
          </a:xfrm>
        </p:grpSpPr>
        <p:sp>
          <p:nvSpPr>
            <p:cNvPr id="6" name="Rectangle 5"/>
            <p:cNvSpPr/>
            <p:nvPr/>
          </p:nvSpPr>
          <p:spPr>
            <a:xfrm>
              <a:off x="1331640" y="764704"/>
              <a:ext cx="6192688"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ZoneTexte 4"/>
            <p:cNvSpPr txBox="1"/>
            <p:nvPr/>
          </p:nvSpPr>
          <p:spPr>
            <a:xfrm>
              <a:off x="1650803" y="836712"/>
              <a:ext cx="5306261" cy="2246769"/>
            </a:xfrm>
            <a:prstGeom prst="rect">
              <a:avLst/>
            </a:prstGeom>
            <a:noFill/>
          </p:spPr>
          <p:txBody>
            <a:bodyPr wrap="square" rtlCol="0">
              <a:spAutoFit/>
            </a:bodyPr>
            <a:lstStyle/>
            <a:p>
              <a:pPr algn="ctr"/>
              <a:r>
                <a:rPr lang="fr-CA" sz="2800" cap="small" dirty="0" smtClean="0">
                  <a:solidFill>
                    <a:schemeClr val="bg1"/>
                  </a:solidFill>
                  <a:latin typeface="Calibri" pitchFamily="34" charset="0"/>
                </a:rPr>
                <a:t>Deux grandes sources de pression amènent les minières à chercher également une acceptabilité sociale au-delà des autorisations réglementaires</a:t>
              </a:r>
              <a:endParaRPr lang="fr-CA" sz="2800" cap="small" dirty="0">
                <a:solidFill>
                  <a:schemeClr val="bg1"/>
                </a:solidFill>
                <a:latin typeface="Calibri" pitchFamily="34" charset="0"/>
              </a:endParaRPr>
            </a:p>
          </p:txBody>
        </p:sp>
      </p:grpSp>
      <p:sp>
        <p:nvSpPr>
          <p:cNvPr id="8"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Espace réservé du numéro de diapositiv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211814E-D2D7-4144-B4FD-3EA4CA8D5FC8}" type="slidenum">
              <a:rPr lang="fr-CA" smtClean="0"/>
              <a:pPr/>
              <a:t>8</a:t>
            </a:fld>
            <a:endParaRPr lang="fr-CA" smtClean="0"/>
          </a:p>
        </p:txBody>
      </p:sp>
      <p:sp>
        <p:nvSpPr>
          <p:cNvPr id="18436" name="Rectangle 2"/>
          <p:cNvSpPr>
            <a:spLocks noChangeArrowheads="1"/>
          </p:cNvSpPr>
          <p:nvPr/>
        </p:nvSpPr>
        <p:spPr bwMode="auto">
          <a:xfrm>
            <a:off x="323528" y="2780928"/>
            <a:ext cx="8497887" cy="1877437"/>
          </a:xfrm>
          <a:prstGeom prst="rect">
            <a:avLst/>
          </a:prstGeom>
          <a:noFill/>
          <a:ln w="9525">
            <a:noFill/>
            <a:miter lim="800000"/>
            <a:headEnd/>
            <a:tailEnd/>
          </a:ln>
        </p:spPr>
        <p:txBody>
          <a:bodyPr>
            <a:spAutoFit/>
          </a:bodyPr>
          <a:lstStyle/>
          <a:p>
            <a:pPr marL="342900" algn="ctr">
              <a:defRPr/>
            </a:pPr>
            <a:endParaRPr lang="fr-CA" sz="3200" b="1" dirty="0" smtClean="0">
              <a:latin typeface="Calibri" pitchFamily="34" charset="0"/>
              <a:cs typeface="Calibri" pitchFamily="34" charset="0"/>
            </a:endParaRPr>
          </a:p>
          <a:p>
            <a:pPr marL="342900" algn="ctr">
              <a:defRPr/>
            </a:pPr>
            <a:r>
              <a:rPr lang="fr-CA" sz="2800" b="1" cap="all" dirty="0" smtClean="0">
                <a:solidFill>
                  <a:srgbClr val="0070C0"/>
                </a:solidFill>
                <a:latin typeface="Calibri" pitchFamily="34" charset="0"/>
                <a:cs typeface="Calibri" pitchFamily="34" charset="0"/>
              </a:rPr>
              <a:t>Les </a:t>
            </a:r>
            <a:r>
              <a:rPr lang="fr-CA" sz="2800" b="1" cap="all" dirty="0" smtClean="0">
                <a:solidFill>
                  <a:srgbClr val="0070C0"/>
                </a:solidFill>
                <a:latin typeface="Calibri" pitchFamily="34" charset="0"/>
                <a:cs typeface="Calibri" pitchFamily="34" charset="0"/>
              </a:rPr>
              <a:t>défis EXTRA-MINIERS de </a:t>
            </a:r>
            <a:r>
              <a:rPr lang="fr-CA" sz="2800" b="1" cap="all" dirty="0">
                <a:solidFill>
                  <a:srgbClr val="0070C0"/>
                </a:solidFill>
                <a:latin typeface="Calibri" pitchFamily="34" charset="0"/>
                <a:cs typeface="Calibri" pitchFamily="34" charset="0"/>
              </a:rPr>
              <a:t>l’industrie extractive peuvent se répartir en quatre groupes, quatre « strates </a:t>
            </a:r>
            <a:r>
              <a:rPr lang="fr-CA" sz="2800" b="1" cap="all" dirty="0" smtClean="0">
                <a:solidFill>
                  <a:srgbClr val="0070C0"/>
                </a:solidFill>
                <a:latin typeface="Calibri" pitchFamily="34" charset="0"/>
                <a:cs typeface="Calibri" pitchFamily="34" charset="0"/>
              </a:rPr>
              <a:t>»</a:t>
            </a:r>
            <a:endParaRPr lang="fr-CA" sz="2800" b="1" cap="all" dirty="0">
              <a:solidFill>
                <a:srgbClr val="0070C0"/>
              </a:solidFill>
              <a:latin typeface="Calibri" pitchFamily="34" charset="0"/>
              <a:cs typeface="Calibri" pitchFamily="34" charset="0"/>
            </a:endParaRPr>
          </a:p>
        </p:txBody>
      </p:sp>
      <p:sp>
        <p:nvSpPr>
          <p:cNvPr id="5" name="Rectangle 2"/>
          <p:cNvSpPr>
            <a:spLocks noChangeArrowheads="1"/>
          </p:cNvSpPr>
          <p:nvPr/>
        </p:nvSpPr>
        <p:spPr bwMode="auto">
          <a:xfrm>
            <a:off x="1403648" y="476672"/>
            <a:ext cx="6408738" cy="2308324"/>
          </a:xfrm>
          <a:prstGeom prst="rect">
            <a:avLst/>
          </a:prstGeom>
          <a:solidFill>
            <a:srgbClr val="FFFF00"/>
          </a:solidFill>
          <a:ln w="9525">
            <a:noFill/>
            <a:miter lim="800000"/>
            <a:headEnd/>
            <a:tailEnd/>
          </a:ln>
        </p:spPr>
        <p:txBody>
          <a:bodyPr>
            <a:spAutoFit/>
          </a:bodyPr>
          <a:lstStyle/>
          <a:p>
            <a:pPr marL="342900" indent="-342900" algn="ctr">
              <a:spcBef>
                <a:spcPct val="20000"/>
              </a:spcBef>
            </a:pPr>
            <a:r>
              <a:rPr lang="fr-FR" sz="3600" b="1" dirty="0" smtClean="0">
                <a:solidFill>
                  <a:srgbClr val="002060"/>
                </a:solidFill>
                <a:latin typeface="Calibri" panose="020F0502020204030204" pitchFamily="34" charset="0"/>
                <a:cs typeface="Times New Roman" pitchFamily="18" charset="0"/>
              </a:rPr>
              <a:t>L’ENSEMBLE DES DÉFIS ENVIRONNEMENTAUX ET SOCIAUX DES ENTREPRISES MINIÈRES</a:t>
            </a:r>
            <a:endParaRPr lang="fr-FR" sz="3600" b="1" dirty="0">
              <a:solidFill>
                <a:srgbClr val="002060"/>
              </a:solidFill>
              <a:latin typeface="Calibri" panose="020F0502020204030204" pitchFamily="34" charset="0"/>
              <a:cs typeface="Times New Roman" pitchFamily="18" charset="0"/>
            </a:endParaRPr>
          </a:p>
        </p:txBody>
      </p:sp>
      <p:sp>
        <p:nvSpPr>
          <p:cNvPr id="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1719" y="765175"/>
            <a:ext cx="4824537" cy="1008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5" name="Rectangle 4"/>
          <p:cNvSpPr/>
          <p:nvPr/>
        </p:nvSpPr>
        <p:spPr>
          <a:xfrm>
            <a:off x="1619673" y="1989138"/>
            <a:ext cx="5832648" cy="1008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6" name="Rectangle 5"/>
          <p:cNvSpPr/>
          <p:nvPr/>
        </p:nvSpPr>
        <p:spPr>
          <a:xfrm>
            <a:off x="1331640" y="3213100"/>
            <a:ext cx="6480720"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7" name="Rectangle 6"/>
          <p:cNvSpPr/>
          <p:nvPr/>
        </p:nvSpPr>
        <p:spPr>
          <a:xfrm>
            <a:off x="971550" y="4581525"/>
            <a:ext cx="7272338"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1" name="Rectangle 10"/>
          <p:cNvSpPr/>
          <p:nvPr/>
        </p:nvSpPr>
        <p:spPr>
          <a:xfrm>
            <a:off x="2771800" y="908050"/>
            <a:ext cx="3744416" cy="792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ENJEUX MACRO ÉCONOMIQUES, ÉTHIQUES ET POLITIQUES</a:t>
            </a:r>
            <a:endParaRPr lang="fr-CA" b="1" dirty="0">
              <a:solidFill>
                <a:srgbClr val="7030A0"/>
              </a:solidFill>
            </a:endParaRPr>
          </a:p>
        </p:txBody>
      </p:sp>
      <p:sp>
        <p:nvSpPr>
          <p:cNvPr id="12" name="Rectangle 11"/>
          <p:cNvSpPr/>
          <p:nvPr/>
        </p:nvSpPr>
        <p:spPr>
          <a:xfrm>
            <a:off x="2195513" y="2060575"/>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ENJEUX DE GOUVERNANCE ET D’INSERTION</a:t>
            </a:r>
            <a:endParaRPr lang="fr-CA" b="1" dirty="0">
              <a:solidFill>
                <a:srgbClr val="7030A0"/>
              </a:solidFill>
            </a:endParaRPr>
          </a:p>
        </p:txBody>
      </p:sp>
      <p:sp>
        <p:nvSpPr>
          <p:cNvPr id="13" name="Rectangle 12"/>
          <p:cNvSpPr/>
          <p:nvPr/>
        </p:nvSpPr>
        <p:spPr>
          <a:xfrm>
            <a:off x="2195513" y="3357563"/>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a:solidFill>
                  <a:srgbClr val="7030A0"/>
                </a:solidFill>
              </a:rPr>
              <a:t>ENJEUX COMMUNAUTAIRES ET </a:t>
            </a:r>
            <a:r>
              <a:rPr lang="fr-CA" b="1" dirty="0" smtClean="0">
                <a:solidFill>
                  <a:srgbClr val="7030A0"/>
                </a:solidFill>
              </a:rPr>
              <a:t>SOCIAUX</a:t>
            </a:r>
            <a:endParaRPr lang="fr-CA" b="1" dirty="0">
              <a:solidFill>
                <a:srgbClr val="7030A0"/>
              </a:solidFill>
            </a:endParaRPr>
          </a:p>
        </p:txBody>
      </p:sp>
      <p:sp>
        <p:nvSpPr>
          <p:cNvPr id="14" name="Rectangle 13"/>
          <p:cNvSpPr/>
          <p:nvPr/>
        </p:nvSpPr>
        <p:spPr>
          <a:xfrm>
            <a:off x="2195736" y="4725144"/>
            <a:ext cx="4824412" cy="86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b="1" dirty="0" smtClean="0">
                <a:solidFill>
                  <a:srgbClr val="7030A0"/>
                </a:solidFill>
              </a:rPr>
              <a:t>ENJEUX ENVIRONNEMENTAUX</a:t>
            </a:r>
            <a:endParaRPr lang="fr-CA" b="1" dirty="0">
              <a:solidFill>
                <a:srgbClr val="7030A0"/>
              </a:solidFill>
            </a:endParaRPr>
          </a:p>
          <a:p>
            <a:pPr algn="ctr">
              <a:defRPr/>
            </a:pPr>
            <a:r>
              <a:rPr lang="fr-CA" b="1" dirty="0">
                <a:solidFill>
                  <a:srgbClr val="7030A0"/>
                </a:solidFill>
              </a:rPr>
              <a:t>CONSTRUCTION-OPÉRATION-APRÈS-MINE</a:t>
            </a:r>
          </a:p>
        </p:txBody>
      </p:sp>
      <p:sp>
        <p:nvSpPr>
          <p:cNvPr id="10" name="Espace réservé du numéro de diapositive 9"/>
          <p:cNvSpPr>
            <a:spLocks noGrp="1"/>
          </p:cNvSpPr>
          <p:nvPr>
            <p:ph type="sldNum" sz="quarter" idx="12"/>
          </p:nvPr>
        </p:nvSpPr>
        <p:spPr/>
        <p:txBody>
          <a:bodyPr/>
          <a:lstStyle/>
          <a:p>
            <a:pPr>
              <a:defRPr/>
            </a:pPr>
            <a:fld id="{72D43A32-A3D2-453D-9689-E0FBBC9C623F}" type="slidenum">
              <a:rPr lang="fr-CA" smtClean="0"/>
              <a:pPr>
                <a:defRPr/>
              </a:pPr>
              <a:t>9</a:t>
            </a:fld>
            <a:endParaRPr lang="fr-CA"/>
          </a:p>
        </p:txBody>
      </p:sp>
      <p:sp>
        <p:nvSpPr>
          <p:cNvPr id="16" name="Espace réservé du pied de page 2"/>
          <p:cNvSpPr>
            <a:spLocks noGrp="1"/>
          </p:cNvSpPr>
          <p:nvPr>
            <p:ph type="ftr" sz="quarter" idx="11"/>
          </p:nvPr>
        </p:nvSpPr>
        <p:spPr bwMode="auto">
          <a:xfrm>
            <a:off x="6948264" y="6480473"/>
            <a:ext cx="1687959" cy="241002"/>
          </a:xfrm>
          <a:noFill/>
          <a:ln>
            <a:miter lim="800000"/>
            <a:headEnd/>
            <a:tailEnd/>
          </a:ln>
        </p:spPr>
        <p:txBody>
          <a:bodyPr wrap="square" lIns="91440" tIns="45720" rIns="91440" bIns="45720" numCol="1" anchor="t" anchorCtr="0" compatLnSpc="1">
            <a:prstTxWarp prst="textNoShape">
              <a:avLst/>
            </a:prstTxWarp>
          </a:bodyPr>
          <a:lstStyle/>
          <a:p>
            <a:r>
              <a:rPr lang="fr-CA" sz="1000" dirty="0" smtClean="0">
                <a:latin typeface="Calibri" panose="020F0502020204030204" pitchFamily="34" charset="0"/>
              </a:rPr>
              <a:t>©Michel A. Bouchard 2013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Layers</Template>
  <TotalTime>3783</TotalTime>
  <Words>1923</Words>
  <Application>Microsoft Office PowerPoint</Application>
  <PresentationFormat>Affichage à l'écran (4:3)</PresentationFormat>
  <Paragraphs>545</Paragraphs>
  <Slides>56</Slides>
  <Notes>44</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56</vt:i4>
      </vt:variant>
    </vt:vector>
  </HeadingPairs>
  <TitlesOfParts>
    <vt:vector size="66" baseType="lpstr">
      <vt:lpstr>Arial</vt:lpstr>
      <vt:lpstr>Bookman Old Style</vt:lpstr>
      <vt:lpstr>Calibri</vt:lpstr>
      <vt:lpstr>Gill Sans MT</vt:lpstr>
      <vt:lpstr>Times New Roman</vt:lpstr>
      <vt:lpstr>Verdana</vt:lpstr>
      <vt:lpstr>Wingdings</vt:lpstr>
      <vt:lpstr>Wingdings 3</vt:lpstr>
      <vt:lpstr>Origine</vt:lpstr>
      <vt:lpstr>Thème Office</vt:lpstr>
      <vt:lpstr> MINES ET LICENSE SOCIALE _______________________________________________</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Université de Montréal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L’Utilisation rationnelle de l’Énergie et les Systèmes de Management Environnemental</dc:title>
  <dc:creator>bouchami</dc:creator>
  <cp:lastModifiedBy>Michel Andre Bouchard</cp:lastModifiedBy>
  <cp:revision>122</cp:revision>
  <dcterms:created xsi:type="dcterms:W3CDTF">2006-12-07T22:55:25Z</dcterms:created>
  <dcterms:modified xsi:type="dcterms:W3CDTF">2015-04-02T15:48:49Z</dcterms:modified>
</cp:coreProperties>
</file>