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4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5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6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7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8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9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10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11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notesSlides/notesSlide12.xml" ContentType="application/vnd.openxmlformats-officedocument.presentationml.notesSlide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14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15.xml" ContentType="application/vnd.openxmlformats-officedocument.presentationml.notesSlide+xml"/>
  <Override PartName="/ppt/tags/tag340.xml" ContentType="application/vnd.openxmlformats-officedocument.presentationml.tags+xml"/>
  <Override PartName="/ppt/notesSlides/notesSlide16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570.xml" ContentType="application/vnd.openxmlformats-officedocument.presentationml.tags+xml"/>
  <Override PartName="/ppt/tags/tag1580.xml" ContentType="application/vnd.openxmlformats-officedocument.presentationml.tags+xml"/>
  <Override PartName="/ppt/tags/tag1590.xml" ContentType="application/vnd.openxmlformats-officedocument.presentationml.tags+xml"/>
  <Override PartName="/ppt/tags/tag1600.xml" ContentType="application/vnd.openxmlformats-officedocument.presentationml.tags+xml"/>
  <Override PartName="/ppt/tags/tag1610.xml" ContentType="application/vnd.openxmlformats-officedocument.presentationml.tags+xml"/>
  <Override PartName="/ppt/tags/tag1620.xml" ContentType="application/vnd.openxmlformats-officedocument.presentationml.tags+xml"/>
  <Override PartName="/ppt/tags/tag1630.xml" ContentType="application/vnd.openxmlformats-officedocument.presentationml.tags+xml"/>
  <Override PartName="/ppt/tags/tag1640.xml" ContentType="application/vnd.openxmlformats-officedocument.presentationml.tags+xml"/>
  <Override PartName="/ppt/tags/tag1740.xml" ContentType="application/vnd.openxmlformats-officedocument.presentationml.tags+xml"/>
  <Override PartName="/ppt/tags/tag1840.xml" ContentType="application/vnd.openxmlformats-officedocument.presentationml.tags+xml"/>
  <Override PartName="/ppt/tags/tag1850.xml" ContentType="application/vnd.openxmlformats-officedocument.presentationml.tags+xml"/>
  <Override PartName="/ppt/tags/tag1900.xml" ContentType="application/vnd.openxmlformats-officedocument.presentationml.tags+xml"/>
  <Override PartName="/ppt/tags/tag191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6" r:id="rId5"/>
    <p:sldId id="258" r:id="rId6"/>
    <p:sldId id="257" r:id="rId7"/>
    <p:sldId id="262" r:id="rId8"/>
    <p:sldId id="279" r:id="rId9"/>
    <p:sldId id="285" r:id="rId10"/>
    <p:sldId id="286" r:id="rId11"/>
    <p:sldId id="287" r:id="rId12"/>
    <p:sldId id="343" r:id="rId13"/>
    <p:sldId id="288" r:id="rId14"/>
    <p:sldId id="289" r:id="rId15"/>
    <p:sldId id="278" r:id="rId16"/>
    <p:sldId id="282" r:id="rId17"/>
    <p:sldId id="270" r:id="rId18"/>
    <p:sldId id="290" r:id="rId19"/>
    <p:sldId id="271" r:id="rId20"/>
    <p:sldId id="291" r:id="rId21"/>
    <p:sldId id="272" r:id="rId22"/>
    <p:sldId id="273" r:id="rId23"/>
    <p:sldId id="292" r:id="rId24"/>
    <p:sldId id="274" r:id="rId25"/>
    <p:sldId id="276" r:id="rId26"/>
    <p:sldId id="261" r:id="rId27"/>
    <p:sldId id="277" r:id="rId28"/>
    <p:sldId id="293" r:id="rId29"/>
    <p:sldId id="266" r:id="rId30"/>
    <p:sldId id="296" r:id="rId31"/>
    <p:sldId id="297" r:id="rId32"/>
    <p:sldId id="298" r:id="rId33"/>
    <p:sldId id="299" r:id="rId34"/>
    <p:sldId id="340" r:id="rId35"/>
    <p:sldId id="300" r:id="rId36"/>
    <p:sldId id="304" r:id="rId37"/>
    <p:sldId id="334" r:id="rId38"/>
    <p:sldId id="305" r:id="rId39"/>
    <p:sldId id="306" r:id="rId40"/>
    <p:sldId id="307" r:id="rId41"/>
    <p:sldId id="301" r:id="rId42"/>
    <p:sldId id="308" r:id="rId43"/>
    <p:sldId id="344" r:id="rId44"/>
    <p:sldId id="269" r:id="rId45"/>
    <p:sldId id="316" r:id="rId46"/>
    <p:sldId id="314" r:id="rId47"/>
    <p:sldId id="31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715A8-0550-4627-9174-6BCCDF3384EE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93FAA-17EB-48C7-8EF3-7714703E73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600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93FAA-17EB-48C7-8EF3-7714703E733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589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5825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716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9771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4136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52105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2560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20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0424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8502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208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156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015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0531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7488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1F57C-1735-4EA4-9198-BD9C29E7227B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110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F639-9A91-DFAF-8DCF-1A99F9B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DC01A-EB68-C5DC-FE1B-C290FDA5E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97CA0-9758-F795-CCD7-16E06BB1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AEB5671-AA9C-4A55-B76F-8CDA4E7EA810}" type="datetimeFigureOut">
              <a:rPr lang="en-CA" smtClean="0"/>
              <a:pPr/>
              <a:t>2024-10-08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842D2-C8F5-2F58-09EB-9608E993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9F541-66BF-8725-D39C-CAEF5AB2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809082A-4612-F138-26E6-1CAE4B5B7B9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5611"/>
            <a:ext cx="4079129" cy="16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DFDD-4BAC-B94D-40C2-2AB3D4D4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8D6F06-57DD-02E6-6638-49E393543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EBA07-86C5-2112-AD08-64EA8F45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EE88F-1299-F205-C4E4-927C225E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55B27-2CB4-C40F-4CE4-DA62E6D5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0BCC1-1A6C-B679-A7C1-784ACC47614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8" name="Image 10">
            <a:extLst>
              <a:ext uri="{FF2B5EF4-FFF2-40B4-BE49-F238E27FC236}">
                <a16:creationId xmlns:a16="http://schemas.microsoft.com/office/drawing/2014/main" id="{5BEB577E-9580-71B1-CE57-390DDF757C3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3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B8E26-5FBE-9CAC-54E9-017DCACE5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91211-8FA1-E281-295E-22D143877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1E77-93E5-E0E8-59C9-13D35D43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4796A-7C58-C886-F626-132D222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24E31-291A-816E-5B6E-7F7E8767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79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638BD-71D3-9AB2-64FC-D2F6A83E6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F19DA-B09E-AB07-A9A3-0CDC8B16B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2C22F-B156-9FE8-8FC9-D524E65B7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18CAE-82B5-F3AA-15D0-DE59AEF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66DF8-FFD9-A6D4-BDC2-B4E4C086C1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8" name="Image 10">
            <a:extLst>
              <a:ext uri="{FF2B5EF4-FFF2-40B4-BE49-F238E27FC236}">
                <a16:creationId xmlns:a16="http://schemas.microsoft.com/office/drawing/2014/main" id="{B8189837-9FEF-B0E1-0BE5-4F465B92CDA6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B169A-DA3C-4747-4D2C-0C4FF99C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579"/>
            <a:ext cx="10515600" cy="581358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131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BAF0-04D4-039C-D84A-3C037329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D3701-0923-641A-F074-E3616AEEF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20245-7638-4968-2A57-76F2F235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AEB5671-AA9C-4A55-B76F-8CDA4E7EA810}" type="datetimeFigureOut">
              <a:rPr lang="en-CA" smtClean="0"/>
              <a:pPr/>
              <a:t>2024-10-08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F6390-13B0-B5BE-E7D3-F97CC5B5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A2430-C00B-6DF7-9B6E-1F6EDFB5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6B08C2C-5EB5-455C-8393-6A6B60354F1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7D533-91D2-EE6E-6C1F-CB0B73D2BE2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8" name="Image 10">
            <a:extLst>
              <a:ext uri="{FF2B5EF4-FFF2-40B4-BE49-F238E27FC236}">
                <a16:creationId xmlns:a16="http://schemas.microsoft.com/office/drawing/2014/main" id="{E767AFC9-6B21-925B-AD9D-12AE29E92F3F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5554-D598-B49A-95C6-0C7A0AA0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E8B41-0361-9D9F-1183-BD04189CF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00446-0BC6-1AF5-E82E-2BDAAA80F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71F96-8337-5824-B0AA-57C6CF03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35243-3E52-3ED2-D87C-9F19357C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E8565-D831-7879-31B8-A027B49E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F8FED2-A10C-F085-F3BB-E5CF5B484E9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7AD5CAF9-738D-C134-0FC0-813D5A94564A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1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A201-02EA-4568-4CFA-326D419D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64E8F-3885-1FDE-5FBC-BA4380536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5CEB7-6032-6127-9355-EECCBDFD9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E25D6-DD51-6EF7-7ED1-44EDF9D93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06A24-D1F7-DB9B-2E9E-DF0FF6F4B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38BD3-FB8B-8B35-DD4B-0543EFC1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272E10-8CD3-E699-A2DD-16A89C7A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FBABA-9126-63E3-D80B-F881864A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8D4A82-E4DA-5866-1D50-4FDA94554A8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8812BF-3D2A-6C1D-57F8-DB40706C96A5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D050F-2927-B134-50D1-BFE51ED0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6EA5D-2F35-25BC-1128-AE9D7C89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09C14-D5D0-1046-9E3D-0CB5A27D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D0521-1C52-50C3-8A24-4852694DE2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F9B0C35A-A3A8-E6FF-AC72-84D939F18FE6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3E81F8-5670-837D-9F5D-A3B9E182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296"/>
            <a:ext cx="10515600" cy="64168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052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88C41-E5F2-4A16-AD0E-41189768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AEB5671-AA9C-4A55-B76F-8CDA4E7EA810}" type="datetimeFigureOut">
              <a:rPr lang="en-CA" smtClean="0"/>
              <a:pPr/>
              <a:t>2024-10-08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66FE4-6B48-50A0-F38E-D90B9CA99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EB636-218D-750B-C33E-C07D4BBF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6B08C2C-5EB5-455C-8393-6A6B60354F12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B3E63-66DA-3279-50E0-27275EA05F6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6" name="Image 10">
            <a:extLst>
              <a:ext uri="{FF2B5EF4-FFF2-40B4-BE49-F238E27FC236}">
                <a16:creationId xmlns:a16="http://schemas.microsoft.com/office/drawing/2014/main" id="{4C50DF1B-7DFD-3EB6-1DCF-368BEA698961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4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4CFC-400A-2497-E95C-155F92273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67997-3974-C644-5C1C-6FA066858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045F-5363-83D0-29FA-ED682E675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19AE1-146D-9DDC-EB3D-EFB7EB76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CB61B-063E-429C-3092-80DC0A37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95A7E-094D-33A6-7C9A-2872AB60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A2C3DD-F717-A4DE-32F6-0A1D7B3E7E7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057A9950-2090-C5DB-1DD4-B871A915C744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3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7635-A95E-B016-FB29-9D27C718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BF749-C0EF-5640-63E5-2956F1BAD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B7019-E184-3A7A-3662-6917DA981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2F3DC-D3FC-F93B-2836-200B76B6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5671-AA9C-4A55-B76F-8CDA4E7EA810}" type="datetimeFigureOut">
              <a:rPr lang="en-CA" smtClean="0"/>
              <a:t>2024-10-08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E6B88-108D-EDEA-F992-BB1EA0D0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C2C72-DAB7-4E7F-093B-48762443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08C2C-5EB5-455C-8393-6A6B60354F1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840C67-A156-FF6E-F19E-F56B830DFB2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128336"/>
            <a:ext cx="12192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9" name="Image 10">
            <a:extLst>
              <a:ext uri="{FF2B5EF4-FFF2-40B4-BE49-F238E27FC236}">
                <a16:creationId xmlns:a16="http://schemas.microsoft.com/office/drawing/2014/main" id="{41639CAA-B2DB-F647-B9F6-531FD9C1977F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4"/>
          <a:srcRect l="9616" r="1"/>
          <a:stretch/>
        </p:blipFill>
        <p:spPr>
          <a:xfrm>
            <a:off x="0" y="5014311"/>
            <a:ext cx="434518" cy="18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7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E1CA4-B043-BF46-7C50-EA0D2AF7E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F623A-894C-8339-6749-D06C8F1A3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89809-5769-01A3-702C-145E464F0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AEB5671-AA9C-4A55-B76F-8CDA4E7EA810}" type="datetimeFigureOut">
              <a:rPr lang="en-CA" smtClean="0"/>
              <a:pPr/>
              <a:t>2024-10-08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62C3-67A2-63E9-0264-B9A96C122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CB4DD-B765-D01F-74B1-AF0C16417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6B08C2C-5EB5-455C-8393-6A6B60354F1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834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4.xml"/><Relationship Id="rId7" Type="http://schemas.openxmlformats.org/officeDocument/2006/relationships/image" Target="../media/image10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64.xml"/><Relationship Id="rId7" Type="http://schemas.openxmlformats.org/officeDocument/2006/relationships/image" Target="../media/image12.jp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image" Target="../media/image13.jpg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14.jp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12.jpg"/><Relationship Id="rId5" Type="http://schemas.openxmlformats.org/officeDocument/2006/relationships/tags" Target="../tags/tag71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7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3" Type="http://schemas.openxmlformats.org/officeDocument/2006/relationships/tags" Target="../tags/tag95.xml"/><Relationship Id="rId21" Type="http://schemas.openxmlformats.org/officeDocument/2006/relationships/tags" Target="../tags/tag113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tags" Target="../tags/tag112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10" Type="http://schemas.openxmlformats.org/officeDocument/2006/relationships/tags" Target="../tags/tag102.xml"/><Relationship Id="rId19" Type="http://schemas.openxmlformats.org/officeDocument/2006/relationships/tags" Target="../tags/tag11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tags" Target="../tags/tag116.xml"/><Relationship Id="rId21" Type="http://schemas.openxmlformats.org/officeDocument/2006/relationships/tags" Target="../tags/tag119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slideLayout" Target="../slideLayouts/slideLayout7.xml"/><Relationship Id="rId25" Type="http://schemas.openxmlformats.org/officeDocument/2006/relationships/tags" Target="../tags/tag129.xml"/><Relationship Id="rId2" Type="http://schemas.openxmlformats.org/officeDocument/2006/relationships/tags" Target="../tags/tag115.xml"/><Relationship Id="rId16" Type="http://schemas.openxmlformats.org/officeDocument/2006/relationships/tags" Target="../tags/tag129.xml"/><Relationship Id="rId20" Type="http://schemas.openxmlformats.org/officeDocument/2006/relationships/image" Target="../media/image17.png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24" Type="http://schemas.openxmlformats.org/officeDocument/2006/relationships/image" Target="../media/image19.png"/><Relationship Id="rId5" Type="http://schemas.openxmlformats.org/officeDocument/2006/relationships/tags" Target="../tags/tag118.xml"/><Relationship Id="rId15" Type="http://schemas.openxmlformats.org/officeDocument/2006/relationships/tags" Target="../tags/tag128.xml"/><Relationship Id="rId23" Type="http://schemas.openxmlformats.org/officeDocument/2006/relationships/tags" Target="../tags/tag121.xml"/><Relationship Id="rId10" Type="http://schemas.openxmlformats.org/officeDocument/2006/relationships/tags" Target="../tags/tag123.xml"/><Relationship Id="rId19" Type="http://schemas.openxmlformats.org/officeDocument/2006/relationships/tags" Target="../tags/tag118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tags" Target="../tags/tag127.xml"/><Relationship Id="rId2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tags" Target="../tags/tag161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image" Target="../media/image23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0.xml"/><Relationship Id="rId5" Type="http://schemas.openxmlformats.org/officeDocument/2006/relationships/tags" Target="../tags/tag159.xml"/><Relationship Id="rId10" Type="http://schemas.openxmlformats.org/officeDocument/2006/relationships/image" Target="../media/image22.png"/><Relationship Id="rId4" Type="http://schemas.openxmlformats.org/officeDocument/2006/relationships/tags" Target="../tags/tag158.xml"/><Relationship Id="rId9" Type="http://schemas.openxmlformats.org/officeDocument/2006/relationships/tags" Target="../tags/tag158.xml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10" Type="http://schemas.openxmlformats.org/officeDocument/2006/relationships/image" Target="../media/image26.PNG"/><Relationship Id="rId4" Type="http://schemas.openxmlformats.org/officeDocument/2006/relationships/tags" Target="../tags/tag166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82.xml"/><Relationship Id="rId7" Type="http://schemas.openxmlformats.org/officeDocument/2006/relationships/image" Target="../media/image27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98.xml"/><Relationship Id="rId7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5" Type="http://schemas.openxmlformats.org/officeDocument/2006/relationships/tags" Target="../tags/tag200.xml"/><Relationship Id="rId10" Type="http://schemas.openxmlformats.org/officeDocument/2006/relationships/image" Target="../media/image30.png"/><Relationship Id="rId4" Type="http://schemas.openxmlformats.org/officeDocument/2006/relationships/tags" Target="../tags/tag199.xml"/><Relationship Id="rId9" Type="http://schemas.openxmlformats.org/officeDocument/2006/relationships/tags" Target="../tags/tag19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tags" Target="../tags/tag205.xml"/><Relationship Id="rId3" Type="http://schemas.openxmlformats.org/officeDocument/2006/relationships/tags" Target="../tags/tag20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openxmlformats.org/officeDocument/2006/relationships/tags" Target="../tags/tag202.xml"/><Relationship Id="rId16" Type="http://schemas.openxmlformats.org/officeDocument/2006/relationships/image" Target="../media/image35.pn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04.xml"/><Relationship Id="rId5" Type="http://schemas.openxmlformats.org/officeDocument/2006/relationships/tags" Target="../tags/tag205.xml"/><Relationship Id="rId15" Type="http://schemas.openxmlformats.org/officeDocument/2006/relationships/tags" Target="../tags/tag206.xml"/><Relationship Id="rId10" Type="http://schemas.openxmlformats.org/officeDocument/2006/relationships/image" Target="../media/image32.png"/><Relationship Id="rId4" Type="http://schemas.openxmlformats.org/officeDocument/2006/relationships/tags" Target="../tags/tag204.xml"/><Relationship Id="rId9" Type="http://schemas.openxmlformats.org/officeDocument/2006/relationships/tags" Target="../tags/tag203.xml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tags" Target="../tags/tag219.xml"/><Relationship Id="rId18" Type="http://schemas.openxmlformats.org/officeDocument/2006/relationships/image" Target="../media/image36.png"/><Relationship Id="rId26" Type="http://schemas.openxmlformats.org/officeDocument/2006/relationships/image" Target="../media/image40.png"/><Relationship Id="rId3" Type="http://schemas.openxmlformats.org/officeDocument/2006/relationships/tags" Target="../tags/tag209.xml"/><Relationship Id="rId21" Type="http://schemas.openxmlformats.org/officeDocument/2006/relationships/tags" Target="../tags/tag211.xml"/><Relationship Id="rId7" Type="http://schemas.openxmlformats.org/officeDocument/2006/relationships/tags" Target="../tags/tag213.xml"/><Relationship Id="rId12" Type="http://schemas.openxmlformats.org/officeDocument/2006/relationships/tags" Target="../tags/tag218.xml"/><Relationship Id="rId17" Type="http://schemas.openxmlformats.org/officeDocument/2006/relationships/tags" Target="../tags/tag209.xml"/><Relationship Id="rId25" Type="http://schemas.openxmlformats.org/officeDocument/2006/relationships/tags" Target="../tags/tag213.xml"/><Relationship Id="rId2" Type="http://schemas.openxmlformats.org/officeDocument/2006/relationships/tags" Target="../tags/tag208.xml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37.png"/><Relationship Id="rId29" Type="http://schemas.openxmlformats.org/officeDocument/2006/relationships/tags" Target="../tags/tag219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tags" Target="../tags/tag217.xml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5" Type="http://schemas.openxmlformats.org/officeDocument/2006/relationships/tags" Target="../tags/tag211.xml"/><Relationship Id="rId15" Type="http://schemas.openxmlformats.org/officeDocument/2006/relationships/slideLayout" Target="../slideLayouts/slideLayout7.xml"/><Relationship Id="rId23" Type="http://schemas.openxmlformats.org/officeDocument/2006/relationships/tags" Target="../tags/tag212.xml"/><Relationship Id="rId28" Type="http://schemas.openxmlformats.org/officeDocument/2006/relationships/image" Target="../media/image41.png"/><Relationship Id="rId10" Type="http://schemas.openxmlformats.org/officeDocument/2006/relationships/tags" Target="../tags/tag216.xml"/><Relationship Id="rId19" Type="http://schemas.openxmlformats.org/officeDocument/2006/relationships/tags" Target="../tags/tag210.xml"/><Relationship Id="rId31" Type="http://schemas.openxmlformats.org/officeDocument/2006/relationships/tags" Target="../tags/tag220.xml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tags" Target="../tags/tag220.xml"/><Relationship Id="rId22" Type="http://schemas.openxmlformats.org/officeDocument/2006/relationships/image" Target="../media/image38.png"/><Relationship Id="rId27" Type="http://schemas.openxmlformats.org/officeDocument/2006/relationships/tags" Target="../tags/tag218.xml"/><Relationship Id="rId30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233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47.png"/><Relationship Id="rId3" Type="http://schemas.openxmlformats.org/officeDocument/2006/relationships/tags" Target="../tags/tag223.xml"/><Relationship Id="rId21" Type="http://schemas.openxmlformats.org/officeDocument/2006/relationships/image" Target="../media/image44.png"/><Relationship Id="rId34" Type="http://schemas.openxmlformats.org/officeDocument/2006/relationships/tags" Target="../tags/tag236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tags" Target="../tags/tag237.xml"/><Relationship Id="rId25" Type="http://schemas.openxmlformats.org/officeDocument/2006/relationships/image" Target="../media/image46.png"/><Relationship Id="rId33" Type="http://schemas.openxmlformats.org/officeDocument/2006/relationships/image" Target="../media/image50.png"/><Relationship Id="rId2" Type="http://schemas.openxmlformats.org/officeDocument/2006/relationships/tags" Target="../tags/tag222.xml"/><Relationship Id="rId16" Type="http://schemas.openxmlformats.org/officeDocument/2006/relationships/tags" Target="../tags/tag236.xml"/><Relationship Id="rId20" Type="http://schemas.openxmlformats.org/officeDocument/2006/relationships/tags" Target="../tags/tag223.xml"/><Relationship Id="rId29" Type="http://schemas.openxmlformats.org/officeDocument/2006/relationships/image" Target="../media/image48.png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24" Type="http://schemas.openxmlformats.org/officeDocument/2006/relationships/tags" Target="../tags/tag227.xml"/><Relationship Id="rId32" Type="http://schemas.openxmlformats.org/officeDocument/2006/relationships/tags" Target="../tags/tag233.xml"/><Relationship Id="rId37" Type="http://schemas.openxmlformats.org/officeDocument/2006/relationships/image" Target="../media/image52.png"/><Relationship Id="rId5" Type="http://schemas.openxmlformats.org/officeDocument/2006/relationships/tags" Target="../tags/tag225.xml"/><Relationship Id="rId15" Type="http://schemas.openxmlformats.org/officeDocument/2006/relationships/tags" Target="../tags/tag235.xml"/><Relationship Id="rId23" Type="http://schemas.openxmlformats.org/officeDocument/2006/relationships/image" Target="../media/image45.png"/><Relationship Id="rId28" Type="http://schemas.openxmlformats.org/officeDocument/2006/relationships/tags" Target="../tags/tag229.xml"/><Relationship Id="rId36" Type="http://schemas.openxmlformats.org/officeDocument/2006/relationships/tags" Target="../tags/tag237.xml"/><Relationship Id="rId10" Type="http://schemas.openxmlformats.org/officeDocument/2006/relationships/tags" Target="../tags/tag230.xml"/><Relationship Id="rId19" Type="http://schemas.openxmlformats.org/officeDocument/2006/relationships/notesSlide" Target="../notesSlides/notesSlide6.xml"/><Relationship Id="rId31" Type="http://schemas.openxmlformats.org/officeDocument/2006/relationships/image" Target="../media/image49.png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tags" Target="../tags/tag234.xml"/><Relationship Id="rId22" Type="http://schemas.openxmlformats.org/officeDocument/2006/relationships/tags" Target="../tags/tag224.xml"/><Relationship Id="rId30" Type="http://schemas.openxmlformats.org/officeDocument/2006/relationships/tags" Target="../tags/tag230.xml"/><Relationship Id="rId35" Type="http://schemas.openxmlformats.org/officeDocument/2006/relationships/image" Target="../media/image51.png"/><Relationship Id="rId8" Type="http://schemas.openxmlformats.org/officeDocument/2006/relationships/tags" Target="../tags/tag2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tags" Target="../tags/tag241.xml"/><Relationship Id="rId26" Type="http://schemas.openxmlformats.org/officeDocument/2006/relationships/tags" Target="../tags/tag249.xml"/><Relationship Id="rId3" Type="http://schemas.openxmlformats.org/officeDocument/2006/relationships/tags" Target="../tags/tag240.xml"/><Relationship Id="rId21" Type="http://schemas.openxmlformats.org/officeDocument/2006/relationships/image" Target="../media/image55.png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2" Type="http://schemas.openxmlformats.org/officeDocument/2006/relationships/tags" Target="../tags/tag239.xml"/><Relationship Id="rId16" Type="http://schemas.openxmlformats.org/officeDocument/2006/relationships/notesSlide" Target="../notesSlides/notesSlide7.xml"/><Relationship Id="rId20" Type="http://schemas.openxmlformats.org/officeDocument/2006/relationships/tags" Target="../tags/tag242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24" Type="http://schemas.openxmlformats.org/officeDocument/2006/relationships/tags" Target="../tags/tag248.xml"/><Relationship Id="rId5" Type="http://schemas.openxmlformats.org/officeDocument/2006/relationships/tags" Target="../tags/tag242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56.png"/><Relationship Id="rId10" Type="http://schemas.openxmlformats.org/officeDocument/2006/relationships/tags" Target="../tags/tag247.xml"/><Relationship Id="rId19" Type="http://schemas.openxmlformats.org/officeDocument/2006/relationships/image" Target="../media/image54.png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Relationship Id="rId22" Type="http://schemas.openxmlformats.org/officeDocument/2006/relationships/tags" Target="../tags/tag243.xml"/><Relationship Id="rId27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tags" Target="../tags/tag277.xml"/><Relationship Id="rId21" Type="http://schemas.openxmlformats.org/officeDocument/2006/relationships/tags" Target="../tags/tag272.xml"/><Relationship Id="rId42" Type="http://schemas.openxmlformats.org/officeDocument/2006/relationships/tags" Target="../tags/tag293.xml"/><Relationship Id="rId47" Type="http://schemas.openxmlformats.org/officeDocument/2006/relationships/tags" Target="../tags/tag298.xml"/><Relationship Id="rId63" Type="http://schemas.openxmlformats.org/officeDocument/2006/relationships/tags" Target="../tags/tag258.xml"/><Relationship Id="rId68" Type="http://schemas.openxmlformats.org/officeDocument/2006/relationships/image" Target="../media/image63.png"/><Relationship Id="rId16" Type="http://schemas.openxmlformats.org/officeDocument/2006/relationships/tags" Target="../tags/tag267.xml"/><Relationship Id="rId11" Type="http://schemas.openxmlformats.org/officeDocument/2006/relationships/tags" Target="../tags/tag262.xml"/><Relationship Id="rId32" Type="http://schemas.openxmlformats.org/officeDocument/2006/relationships/tags" Target="../tags/tag283.xml"/><Relationship Id="rId37" Type="http://schemas.openxmlformats.org/officeDocument/2006/relationships/tags" Target="../tags/tag288.xml"/><Relationship Id="rId53" Type="http://schemas.openxmlformats.org/officeDocument/2006/relationships/tags" Target="../tags/tag304.xml"/><Relationship Id="rId58" Type="http://schemas.openxmlformats.org/officeDocument/2006/relationships/image" Target="../media/image54.png"/><Relationship Id="rId74" Type="http://schemas.openxmlformats.org/officeDocument/2006/relationships/image" Target="../media/image69.png"/><Relationship Id="rId79" Type="http://schemas.openxmlformats.org/officeDocument/2006/relationships/image" Target="../media/image74.png"/><Relationship Id="rId5" Type="http://schemas.openxmlformats.org/officeDocument/2006/relationships/tags" Target="../tags/tag256.xml"/><Relationship Id="rId61" Type="http://schemas.openxmlformats.org/officeDocument/2006/relationships/tags" Target="../tags/tag257.xml"/><Relationship Id="rId82" Type="http://schemas.openxmlformats.org/officeDocument/2006/relationships/image" Target="../media/image77.png"/><Relationship Id="rId19" Type="http://schemas.openxmlformats.org/officeDocument/2006/relationships/tags" Target="../tags/tag270.xml"/><Relationship Id="rId14" Type="http://schemas.openxmlformats.org/officeDocument/2006/relationships/tags" Target="../tags/tag265.xml"/><Relationship Id="rId22" Type="http://schemas.openxmlformats.org/officeDocument/2006/relationships/tags" Target="../tags/tag273.xml"/><Relationship Id="rId27" Type="http://schemas.openxmlformats.org/officeDocument/2006/relationships/tags" Target="../tags/tag278.xml"/><Relationship Id="rId30" Type="http://schemas.openxmlformats.org/officeDocument/2006/relationships/tags" Target="../tags/tag281.xml"/><Relationship Id="rId35" Type="http://schemas.openxmlformats.org/officeDocument/2006/relationships/tags" Target="../tags/tag286.xml"/><Relationship Id="rId43" Type="http://schemas.openxmlformats.org/officeDocument/2006/relationships/tags" Target="../tags/tag294.xml"/><Relationship Id="rId48" Type="http://schemas.openxmlformats.org/officeDocument/2006/relationships/tags" Target="../tags/tag299.xml"/><Relationship Id="rId56" Type="http://schemas.openxmlformats.org/officeDocument/2006/relationships/image" Target="../media/image53.png"/><Relationship Id="rId64" Type="http://schemas.openxmlformats.org/officeDocument/2006/relationships/image" Target="../media/image61.png"/><Relationship Id="rId69" Type="http://schemas.openxmlformats.org/officeDocument/2006/relationships/image" Target="../media/image64.png"/><Relationship Id="rId77" Type="http://schemas.openxmlformats.org/officeDocument/2006/relationships/image" Target="../media/image72.png"/><Relationship Id="rId8" Type="http://schemas.openxmlformats.org/officeDocument/2006/relationships/tags" Target="../tags/tag259.xml"/><Relationship Id="rId51" Type="http://schemas.openxmlformats.org/officeDocument/2006/relationships/tags" Target="../tags/tag302.xml"/><Relationship Id="rId72" Type="http://schemas.openxmlformats.org/officeDocument/2006/relationships/image" Target="../media/image67.png"/><Relationship Id="rId80" Type="http://schemas.openxmlformats.org/officeDocument/2006/relationships/image" Target="../media/image75.png"/><Relationship Id="rId3" Type="http://schemas.openxmlformats.org/officeDocument/2006/relationships/tags" Target="../tags/tag254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5" Type="http://schemas.openxmlformats.org/officeDocument/2006/relationships/tags" Target="../tags/tag276.xml"/><Relationship Id="rId33" Type="http://schemas.openxmlformats.org/officeDocument/2006/relationships/tags" Target="../tags/tag284.xml"/><Relationship Id="rId38" Type="http://schemas.openxmlformats.org/officeDocument/2006/relationships/tags" Target="../tags/tag289.xml"/><Relationship Id="rId46" Type="http://schemas.openxmlformats.org/officeDocument/2006/relationships/tags" Target="../tags/tag297.xml"/><Relationship Id="rId59" Type="http://schemas.openxmlformats.org/officeDocument/2006/relationships/tags" Target="../tags/tag256.xml"/><Relationship Id="rId67" Type="http://schemas.openxmlformats.org/officeDocument/2006/relationships/tags" Target="../tags/tag264.xml"/><Relationship Id="rId20" Type="http://schemas.openxmlformats.org/officeDocument/2006/relationships/tags" Target="../tags/tag271.xml"/><Relationship Id="rId41" Type="http://schemas.openxmlformats.org/officeDocument/2006/relationships/tags" Target="../tags/tag292.xml"/><Relationship Id="rId54" Type="http://schemas.openxmlformats.org/officeDocument/2006/relationships/slideLayout" Target="../slideLayouts/slideLayout7.xml"/><Relationship Id="rId62" Type="http://schemas.openxmlformats.org/officeDocument/2006/relationships/image" Target="../media/image60.png"/><Relationship Id="rId70" Type="http://schemas.openxmlformats.org/officeDocument/2006/relationships/image" Target="../media/image65.png"/><Relationship Id="rId75" Type="http://schemas.openxmlformats.org/officeDocument/2006/relationships/image" Target="../media/image70.pn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5" Type="http://schemas.openxmlformats.org/officeDocument/2006/relationships/tags" Target="../tags/tag266.xml"/><Relationship Id="rId23" Type="http://schemas.openxmlformats.org/officeDocument/2006/relationships/tags" Target="../tags/tag274.xml"/><Relationship Id="rId28" Type="http://schemas.openxmlformats.org/officeDocument/2006/relationships/tags" Target="../tags/tag279.xml"/><Relationship Id="rId36" Type="http://schemas.openxmlformats.org/officeDocument/2006/relationships/tags" Target="../tags/tag287.xml"/><Relationship Id="rId49" Type="http://schemas.openxmlformats.org/officeDocument/2006/relationships/tags" Target="../tags/tag300.xml"/><Relationship Id="rId57" Type="http://schemas.openxmlformats.org/officeDocument/2006/relationships/tags" Target="../tags/tag255.xml"/><Relationship Id="rId10" Type="http://schemas.openxmlformats.org/officeDocument/2006/relationships/tags" Target="../tags/tag261.xml"/><Relationship Id="rId31" Type="http://schemas.openxmlformats.org/officeDocument/2006/relationships/tags" Target="../tags/tag282.xml"/><Relationship Id="rId44" Type="http://schemas.openxmlformats.org/officeDocument/2006/relationships/tags" Target="../tags/tag295.xml"/><Relationship Id="rId52" Type="http://schemas.openxmlformats.org/officeDocument/2006/relationships/tags" Target="../tags/tag303.xml"/><Relationship Id="rId60" Type="http://schemas.openxmlformats.org/officeDocument/2006/relationships/image" Target="../media/image59.png"/><Relationship Id="rId65" Type="http://schemas.openxmlformats.org/officeDocument/2006/relationships/tags" Target="../tags/tag263.xml"/><Relationship Id="rId73" Type="http://schemas.openxmlformats.org/officeDocument/2006/relationships/image" Target="../media/image68.png"/><Relationship Id="rId78" Type="http://schemas.openxmlformats.org/officeDocument/2006/relationships/image" Target="../media/image73.png"/><Relationship Id="rId81" Type="http://schemas.openxmlformats.org/officeDocument/2006/relationships/image" Target="../media/image76.png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3" Type="http://schemas.openxmlformats.org/officeDocument/2006/relationships/tags" Target="../tags/tag264.xml"/><Relationship Id="rId18" Type="http://schemas.openxmlformats.org/officeDocument/2006/relationships/tags" Target="../tags/tag269.xml"/><Relationship Id="rId39" Type="http://schemas.openxmlformats.org/officeDocument/2006/relationships/tags" Target="../tags/tag290.xml"/><Relationship Id="rId34" Type="http://schemas.openxmlformats.org/officeDocument/2006/relationships/tags" Target="../tags/tag285.xml"/><Relationship Id="rId50" Type="http://schemas.openxmlformats.org/officeDocument/2006/relationships/tags" Target="../tags/tag301.xml"/><Relationship Id="rId55" Type="http://schemas.openxmlformats.org/officeDocument/2006/relationships/notesSlide" Target="../notesSlides/notesSlide8.xml"/><Relationship Id="rId76" Type="http://schemas.openxmlformats.org/officeDocument/2006/relationships/image" Target="../media/image71.png"/><Relationship Id="rId7" Type="http://schemas.openxmlformats.org/officeDocument/2006/relationships/tags" Target="../tags/tag258.xml"/><Relationship Id="rId71" Type="http://schemas.openxmlformats.org/officeDocument/2006/relationships/image" Target="../media/image66.png"/><Relationship Id="rId2" Type="http://schemas.openxmlformats.org/officeDocument/2006/relationships/tags" Target="../tags/tag253.xml"/><Relationship Id="rId29" Type="http://schemas.openxmlformats.org/officeDocument/2006/relationships/tags" Target="../tags/tag280.xml"/><Relationship Id="rId24" Type="http://schemas.openxmlformats.org/officeDocument/2006/relationships/tags" Target="../tags/tag275.xml"/><Relationship Id="rId40" Type="http://schemas.openxmlformats.org/officeDocument/2006/relationships/tags" Target="../tags/tag291.xml"/><Relationship Id="rId45" Type="http://schemas.openxmlformats.org/officeDocument/2006/relationships/tags" Target="../tags/tag296.xml"/><Relationship Id="rId66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3" Type="http://schemas.openxmlformats.org/officeDocument/2006/relationships/tags" Target="../tags/tag307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312.xml"/><Relationship Id="rId7" Type="http://schemas.openxmlformats.org/officeDocument/2006/relationships/tags" Target="../tags/tag311.xml"/><Relationship Id="rId12" Type="http://schemas.openxmlformats.org/officeDocument/2006/relationships/image" Target="../media/image82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notesSlide" Target="../notesSlides/notesSlide10.xml"/><Relationship Id="rId11" Type="http://schemas.openxmlformats.org/officeDocument/2006/relationships/tags" Target="../tags/tag3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tags" Target="../tags/tag313.xml"/><Relationship Id="rId9" Type="http://schemas.openxmlformats.org/officeDocument/2006/relationships/tags" Target="../tags/tag3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tags" Target="../tags/tag316.xml"/><Relationship Id="rId7" Type="http://schemas.openxmlformats.org/officeDocument/2006/relationships/image" Target="../media/image78.gif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8.xml"/><Relationship Id="rId4" Type="http://schemas.openxmlformats.org/officeDocument/2006/relationships/tags" Target="../tags/tag31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tags" Target="../tags/tag321.xml"/><Relationship Id="rId18" Type="http://schemas.openxmlformats.org/officeDocument/2006/relationships/image" Target="../media/image88.png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image" Target="../media/image85.png"/><Relationship Id="rId17" Type="http://schemas.openxmlformats.org/officeDocument/2006/relationships/tags" Target="../tags/tag325.xml"/><Relationship Id="rId2" Type="http://schemas.openxmlformats.org/officeDocument/2006/relationships/tags" Target="../tags/tag320.xml"/><Relationship Id="rId16" Type="http://schemas.openxmlformats.org/officeDocument/2006/relationships/image" Target="../media/image87.png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0.xml"/><Relationship Id="rId5" Type="http://schemas.openxmlformats.org/officeDocument/2006/relationships/tags" Target="../tags/tag323.xml"/><Relationship Id="rId15" Type="http://schemas.openxmlformats.org/officeDocument/2006/relationships/tags" Target="../tags/tag324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32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29.xml"/><Relationship Id="rId7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0.png"/><Relationship Id="rId4" Type="http://schemas.openxmlformats.org/officeDocument/2006/relationships/tags" Target="../tags/tag330.xml"/><Relationship Id="rId9" Type="http://schemas.openxmlformats.org/officeDocument/2006/relationships/tags" Target="../tags/tag3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7.xml"/><Relationship Id="rId4" Type="http://schemas.openxmlformats.org/officeDocument/2006/relationships/tags" Target="../tags/tag3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343.xml"/><Relationship Id="rId7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5.xml"/><Relationship Id="rId4" Type="http://schemas.openxmlformats.org/officeDocument/2006/relationships/tags" Target="../tags/tag3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tags" Target="../tags/tag358.xml"/><Relationship Id="rId18" Type="http://schemas.openxmlformats.org/officeDocument/2006/relationships/image" Target="../media/image570.png"/><Relationship Id="rId26" Type="http://schemas.openxmlformats.org/officeDocument/2006/relationships/image" Target="../media/image610.png"/><Relationship Id="rId3" Type="http://schemas.openxmlformats.org/officeDocument/2006/relationships/tags" Target="../tags/tag348.xml"/><Relationship Id="rId21" Type="http://schemas.openxmlformats.org/officeDocument/2006/relationships/tags" Target="../tags/tag1590.xml"/><Relationship Id="rId7" Type="http://schemas.openxmlformats.org/officeDocument/2006/relationships/tags" Target="../tags/tag352.xml"/><Relationship Id="rId12" Type="http://schemas.openxmlformats.org/officeDocument/2006/relationships/tags" Target="../tags/tag357.xml"/><Relationship Id="rId17" Type="http://schemas.openxmlformats.org/officeDocument/2006/relationships/tags" Target="../tags/tag1570.xml"/><Relationship Id="rId25" Type="http://schemas.openxmlformats.org/officeDocument/2006/relationships/tags" Target="../tags/tag1610.xml"/><Relationship Id="rId2" Type="http://schemas.openxmlformats.org/officeDocument/2006/relationships/tags" Target="../tags/tag347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580.png"/><Relationship Id="rId29" Type="http://schemas.openxmlformats.org/officeDocument/2006/relationships/tags" Target="../tags/tag1630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tags" Target="../tags/tag356.xml"/><Relationship Id="rId24" Type="http://schemas.openxmlformats.org/officeDocument/2006/relationships/image" Target="../media/image600.png"/><Relationship Id="rId32" Type="http://schemas.openxmlformats.org/officeDocument/2006/relationships/image" Target="../media/image640.png"/><Relationship Id="rId5" Type="http://schemas.openxmlformats.org/officeDocument/2006/relationships/tags" Target="../tags/tag350.xml"/><Relationship Id="rId15" Type="http://schemas.openxmlformats.org/officeDocument/2006/relationships/tags" Target="../tags/tag360.xml"/><Relationship Id="rId23" Type="http://schemas.openxmlformats.org/officeDocument/2006/relationships/tags" Target="../tags/tag1600.xml"/><Relationship Id="rId28" Type="http://schemas.openxmlformats.org/officeDocument/2006/relationships/image" Target="../media/image620.png"/><Relationship Id="rId10" Type="http://schemas.openxmlformats.org/officeDocument/2006/relationships/tags" Target="../tags/tag355.xml"/><Relationship Id="rId19" Type="http://schemas.openxmlformats.org/officeDocument/2006/relationships/tags" Target="../tags/tag1580.xml"/><Relationship Id="rId31" Type="http://schemas.openxmlformats.org/officeDocument/2006/relationships/tags" Target="../tags/tag1640.xml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image" Target="../media/image590.png"/><Relationship Id="rId27" Type="http://schemas.openxmlformats.org/officeDocument/2006/relationships/tags" Target="../tags/tag1620.xml"/><Relationship Id="rId30" Type="http://schemas.openxmlformats.org/officeDocument/2006/relationships/image" Target="../media/image6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68.xml"/><Relationship Id="rId13" Type="http://schemas.openxmlformats.org/officeDocument/2006/relationships/tags" Target="../tags/tag373.xml"/><Relationship Id="rId18" Type="http://schemas.openxmlformats.org/officeDocument/2006/relationships/tags" Target="../tags/tag378.xml"/><Relationship Id="rId26" Type="http://schemas.openxmlformats.org/officeDocument/2006/relationships/image" Target="../media/image93.png"/><Relationship Id="rId3" Type="http://schemas.openxmlformats.org/officeDocument/2006/relationships/tags" Target="../tags/tag363.xml"/><Relationship Id="rId21" Type="http://schemas.openxmlformats.org/officeDocument/2006/relationships/image" Target="../media/image84.png"/><Relationship Id="rId7" Type="http://schemas.openxmlformats.org/officeDocument/2006/relationships/tags" Target="../tags/tag367.xml"/><Relationship Id="rId12" Type="http://schemas.openxmlformats.org/officeDocument/2006/relationships/tags" Target="../tags/tag372.xml"/><Relationship Id="rId17" Type="http://schemas.openxmlformats.org/officeDocument/2006/relationships/tags" Target="../tags/tag377.xml"/><Relationship Id="rId25" Type="http://schemas.openxmlformats.org/officeDocument/2006/relationships/image" Target="../media/image680.png"/><Relationship Id="rId2" Type="http://schemas.openxmlformats.org/officeDocument/2006/relationships/tags" Target="../tags/tag362.xml"/><Relationship Id="rId16" Type="http://schemas.openxmlformats.org/officeDocument/2006/relationships/tags" Target="../tags/tag376.xml"/><Relationship Id="rId20" Type="http://schemas.openxmlformats.org/officeDocument/2006/relationships/slideLayout" Target="../slideLayouts/slideLayout7.xml"/><Relationship Id="rId29" Type="http://schemas.openxmlformats.org/officeDocument/2006/relationships/tags" Target="../tags/tag1850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11" Type="http://schemas.openxmlformats.org/officeDocument/2006/relationships/tags" Target="../tags/tag371.xml"/><Relationship Id="rId24" Type="http://schemas.openxmlformats.org/officeDocument/2006/relationships/tags" Target="../tags/tag1740.xml"/><Relationship Id="rId5" Type="http://schemas.openxmlformats.org/officeDocument/2006/relationships/tags" Target="../tags/tag365.xml"/><Relationship Id="rId15" Type="http://schemas.openxmlformats.org/officeDocument/2006/relationships/tags" Target="../tags/tag375.xml"/><Relationship Id="rId23" Type="http://schemas.openxmlformats.org/officeDocument/2006/relationships/image" Target="../media/image92.png"/><Relationship Id="rId28" Type="http://schemas.openxmlformats.org/officeDocument/2006/relationships/image" Target="../media/image700.png"/><Relationship Id="rId10" Type="http://schemas.openxmlformats.org/officeDocument/2006/relationships/tags" Target="../tags/tag370.xml"/><Relationship Id="rId19" Type="http://schemas.openxmlformats.org/officeDocument/2006/relationships/tags" Target="../tags/tag379.xml"/><Relationship Id="rId4" Type="http://schemas.openxmlformats.org/officeDocument/2006/relationships/tags" Target="../tags/tag364.xml"/><Relationship Id="rId9" Type="http://schemas.openxmlformats.org/officeDocument/2006/relationships/tags" Target="../tags/tag369.xml"/><Relationship Id="rId14" Type="http://schemas.openxmlformats.org/officeDocument/2006/relationships/tags" Target="../tags/tag374.xml"/><Relationship Id="rId22" Type="http://schemas.openxmlformats.org/officeDocument/2006/relationships/image" Target="../media/image91.png"/><Relationship Id="rId27" Type="http://schemas.openxmlformats.org/officeDocument/2006/relationships/tags" Target="../tags/tag1840.xml"/><Relationship Id="rId30" Type="http://schemas.openxmlformats.org/officeDocument/2006/relationships/image" Target="../media/image7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910.xml"/><Relationship Id="rId3" Type="http://schemas.openxmlformats.org/officeDocument/2006/relationships/tags" Target="../tags/tag382.xml"/><Relationship Id="rId7" Type="http://schemas.openxmlformats.org/officeDocument/2006/relationships/image" Target="../media/image720.png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tags" Target="../tags/tag190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3.xml"/><Relationship Id="rId9" Type="http://schemas.openxmlformats.org/officeDocument/2006/relationships/image" Target="../media/image7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9.xml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9.jp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C9D92-A6F0-556A-1050-F127EA132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GML6402A : Géostatistique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2A8C3-A4F5-EBCA-A172-4FF9253F01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Cours 6 : Simulations géostatistiques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20275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10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64" y="755885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204697" y="1210025"/>
            <a:ext cx="4645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  <a:latin typeface="CIDFont+F4"/>
              </a:rPr>
              <a:t>Comparaison des résultats</a:t>
            </a:r>
            <a:endParaRPr lang="fr-CA" sz="2400" dirty="0">
              <a:solidFill>
                <a:srgbClr val="3333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88A02E-FFA2-45F0-B1C5-772C0D0441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415132"/>
            <a:ext cx="5874152" cy="44056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D6E201-13DD-4725-A10E-0E30FFA9F60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" y="2415742"/>
            <a:ext cx="5874152" cy="44056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F8C220-8D5F-6220-2C1D-71974ACB6378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11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5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09249" y="1553612"/>
            <a:ext cx="7401352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666" dirty="0"/>
              <a:t>Fonction de transfert </a:t>
            </a:r>
            <a:r>
              <a:rPr lang="fr-CA" sz="2666" dirty="0">
                <a:latin typeface="CIDFont+F4"/>
              </a:rPr>
              <a:t>:</a:t>
            </a:r>
            <a:endParaRPr lang="fr-CA" sz="2666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7D392F7-18EE-44D1-9CED-14A1612C17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424856" y="1543201"/>
            <a:ext cx="7401353" cy="132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666" dirty="0"/>
              <a:t>relation non linéaire entre la variable principale (p.ex. profil du fond marin) et l’estimation désirée (p. ex. la longueur du câble, la pente maximale)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075473-B8E8-41E3-86EF-73F8A28AF43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9248" y="3894994"/>
            <a:ext cx="8964766" cy="1733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66" dirty="0"/>
              <a:t>Dès que la fonction de transfert recherchée n’est pas linéairement reliée à la variable principale, on peut avoir intérêt à effectuer des simulations plutôt que des </a:t>
            </a:r>
            <a:r>
              <a:rPr lang="fr-FR" sz="2666" dirty="0" err="1"/>
              <a:t>krigeages</a:t>
            </a:r>
            <a:r>
              <a:rPr lang="fr-FR" sz="2666" dirty="0"/>
              <a:t>. C’est souvent le cas.</a:t>
            </a:r>
            <a:endParaRPr lang="fr-CA" sz="2666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6288C0-489E-A608-CE57-E7D6289809CC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9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12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3"/>
            <a:ext cx="886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champs de concentration d’un contaminant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BCC73E-930E-40AB-90CC-6601B10382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12" y="2558044"/>
            <a:ext cx="5601290" cy="42009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0C1A80-17C8-4825-9C72-E9EC18DD8B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2" y="2558044"/>
            <a:ext cx="5601290" cy="420096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CAB25EA-B29F-40EE-BF33-200C34DCFB4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95254" y="1157610"/>
            <a:ext cx="8602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3333FF"/>
                </a:solidFill>
                <a:latin typeface="CIDFont+F2"/>
              </a:rPr>
              <a:t>Vous disposez d’une cinquantaine d’observations d’un site contaminé. Le seuil de contamination est de 250 ppm.</a:t>
            </a:r>
          </a:p>
          <a:p>
            <a:pPr algn="ctr"/>
            <a:r>
              <a:rPr lang="fr-FR" sz="2400" dirty="0">
                <a:solidFill>
                  <a:srgbClr val="3333FF"/>
                </a:solidFill>
                <a:latin typeface="CIDFont+F2"/>
              </a:rPr>
              <a:t> Quel est le volume de sol contaminé à excaver? 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512B6B-6356-42E4-294F-666E1B36E741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5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2775513-7045-4413-BCC5-8A376558AA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38" y="1703148"/>
            <a:ext cx="3583843" cy="26878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4C9D90-A9A2-464D-990A-1AD9B12658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3686739" y="4252573"/>
            <a:ext cx="3583841" cy="26054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0C1A80-17C8-4825-9C72-E9EC18DD8B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" y="1757359"/>
            <a:ext cx="3475586" cy="26066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4834D44-8F25-4A3B-B2FC-A94E4ED1E55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8" y="4252570"/>
            <a:ext cx="3475588" cy="260669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13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74853" y="755882"/>
            <a:ext cx="886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champs de concentration d’un contaminant 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1B11297E-C424-4826-B617-437FD26687A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40042106"/>
              </p:ext>
            </p:extLst>
          </p:nvPr>
        </p:nvGraphicFramePr>
        <p:xfrm>
          <a:off x="6957391" y="2299869"/>
          <a:ext cx="5073805" cy="418182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57312">
                  <a:extLst>
                    <a:ext uri="{9D8B030D-6E8A-4147-A177-3AD203B41FA5}">
                      <a16:colId xmlns:a16="http://schemas.microsoft.com/office/drawing/2014/main" val="2503570982"/>
                    </a:ext>
                  </a:extLst>
                </a:gridCol>
                <a:gridCol w="1483068">
                  <a:extLst>
                    <a:ext uri="{9D8B030D-6E8A-4147-A177-3AD203B41FA5}">
                      <a16:colId xmlns:a16="http://schemas.microsoft.com/office/drawing/2014/main" val="3735852451"/>
                    </a:ext>
                  </a:extLst>
                </a:gridCol>
                <a:gridCol w="1633425">
                  <a:extLst>
                    <a:ext uri="{9D8B030D-6E8A-4147-A177-3AD203B41FA5}">
                      <a16:colId xmlns:a16="http://schemas.microsoft.com/office/drawing/2014/main" val="440637595"/>
                    </a:ext>
                  </a:extLst>
                </a:gridCol>
              </a:tblGrid>
              <a:tr h="1142765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Méthode</a:t>
                      </a:r>
                      <a:r>
                        <a:rPr lang="en-US" sz="1900" dirty="0"/>
                        <a:t> </a:t>
                      </a:r>
                    </a:p>
                    <a:p>
                      <a:pPr algn="ctr"/>
                      <a:r>
                        <a:rPr lang="en-US" sz="1900" dirty="0" err="1"/>
                        <a:t>d’estimation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Volume</a:t>
                      </a:r>
                    </a:p>
                    <a:p>
                      <a:pPr algn="ctr"/>
                      <a:r>
                        <a:rPr lang="en-US" sz="1900" dirty="0" err="1"/>
                        <a:t>contaminé</a:t>
                      </a:r>
                      <a:endParaRPr lang="en-US" sz="1900" dirty="0"/>
                    </a:p>
                    <a:p>
                      <a:pPr algn="ctr"/>
                      <a:r>
                        <a:rPr lang="en-US" sz="1900" dirty="0" err="1"/>
                        <a:t>estimé</a:t>
                      </a:r>
                      <a:r>
                        <a:rPr lang="en-US" sz="1900" dirty="0"/>
                        <a:t> (%</a:t>
                      </a:r>
                      <a:r>
                        <a:rPr lang="en-US" sz="1900" baseline="0" dirty="0"/>
                        <a:t>)</a:t>
                      </a:r>
                      <a:endParaRPr lang="en-CA" sz="1900" baseline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Intervalle</a:t>
                      </a:r>
                      <a:r>
                        <a:rPr lang="en-US" sz="1900" dirty="0"/>
                        <a:t> de </a:t>
                      </a:r>
                      <a:r>
                        <a:rPr lang="en-US" sz="1900" dirty="0" err="1"/>
                        <a:t>confiance</a:t>
                      </a:r>
                      <a:r>
                        <a:rPr lang="en-US" sz="1900" dirty="0"/>
                        <a:t> à 95%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81772168"/>
                  </a:ext>
                </a:extLst>
              </a:tr>
              <a:tr h="74696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/>
                        <a:t>Réalité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25.70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91021845"/>
                  </a:ext>
                </a:extLst>
              </a:tr>
              <a:tr h="999744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Estimation </a:t>
                      </a:r>
                      <a:r>
                        <a:rPr lang="en-US" sz="1900" dirty="0" err="1"/>
                        <a:t>linéaire</a:t>
                      </a:r>
                      <a:endParaRPr lang="en-US" sz="1900" dirty="0"/>
                    </a:p>
                    <a:p>
                      <a:pPr algn="ctr"/>
                      <a:r>
                        <a:rPr lang="en-US" sz="1900" dirty="0"/>
                        <a:t> (</a:t>
                      </a:r>
                      <a:r>
                        <a:rPr lang="en-US" sz="1900" dirty="0" err="1"/>
                        <a:t>Krigeage</a:t>
                      </a:r>
                      <a:r>
                        <a:rPr lang="en-US" sz="1900" dirty="0"/>
                        <a:t>)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15.75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?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39604116"/>
                  </a:ext>
                </a:extLst>
              </a:tr>
              <a:tr h="1292352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Simulations </a:t>
                      </a:r>
                      <a:r>
                        <a:rPr lang="en-US" sz="1900" dirty="0" err="1"/>
                        <a:t>géostatistiques</a:t>
                      </a:r>
                      <a:endParaRPr lang="en-US" sz="1900" dirty="0"/>
                    </a:p>
                    <a:p>
                      <a:pPr algn="ctr"/>
                      <a:r>
                        <a:rPr lang="en-US" sz="1900" dirty="0"/>
                        <a:t>(500 simulations)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25.03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[20.43 , 29.63]</a:t>
                      </a:r>
                      <a:endParaRPr lang="en-CA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11411955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2E74E4D0-6F79-430C-8519-CC38B5DDC6C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51186" y="1258880"/>
            <a:ext cx="10289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rgbClr val="3333FF"/>
                </a:solidFill>
                <a:latin typeface="CIDFont+F2"/>
              </a:rPr>
              <a:t>Les simulations permettent de bien estimer la fonction de transfert (non linéaire)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8F044A-4C80-CC67-7DDD-8FAE6BBBE427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8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14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47934"/>
            <a:ext cx="380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Réservoir pétrolier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5B21D8-EC78-4205-8050-CEA18B6CDD3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8019" y="1395304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Variables observées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EEA81-3640-4DE8-82A8-1FA356F384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5239" y="1912133"/>
            <a:ext cx="4330261" cy="822060"/>
          </a:xfrm>
          <a:prstGeom prst="rect">
            <a:avLst/>
          </a:prstGeom>
          <a:noFill/>
          <a:ln w="28575">
            <a:solidFill>
              <a:srgbClr val="25AA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>
              <a:solidFill>
                <a:srgbClr val="25AAE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9E0EA7-E3C5-4C04-B21B-16235E79AD5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1847" y="1887743"/>
            <a:ext cx="464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Sismique et forages</a:t>
            </a:r>
          </a:p>
          <a:p>
            <a:pPr algn="ctr"/>
            <a:r>
              <a:rPr lang="fr-CA" sz="2400" dirty="0"/>
              <a:t> (géologie, porosité, perméabilité)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A9350-9AB7-4914-9A2E-B318A53D9E2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24889" y="2072843"/>
            <a:ext cx="2921236" cy="49244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919C9D7-80C4-4FA0-8594-55E29D46043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763511" y="2052417"/>
            <a:ext cx="284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Modèle du réservoir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12BFC81-6353-4876-8B06-C779250DFA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28746" y="1456859"/>
            <a:ext cx="1944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Krigeage</a:t>
            </a:r>
          </a:p>
          <a:p>
            <a:pPr algn="ctr"/>
            <a:r>
              <a:rPr lang="fr-CA" sz="2400" dirty="0" err="1"/>
              <a:t>Cokrigeage</a:t>
            </a:r>
            <a:endParaRPr lang="fr-CA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19792B-1464-4966-8318-E9F4C58EA07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57947" y="4418780"/>
            <a:ext cx="4140856" cy="492444"/>
          </a:xfrm>
          <a:prstGeom prst="rect">
            <a:avLst/>
          </a:prstGeom>
          <a:noFill/>
          <a:ln w="28575"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868026-B69A-4FD6-B6E7-203927B1225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999029" y="4396888"/>
            <a:ext cx="431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Champs de pression théorique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055523-CAE7-43F4-85AF-337F7A48BD1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07836" y="2682404"/>
            <a:ext cx="2554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Fonction de transfert</a:t>
            </a:r>
          </a:p>
          <a:p>
            <a:pPr algn="ctr"/>
            <a:r>
              <a:rPr lang="fr-CA" sz="2400" dirty="0"/>
              <a:t>(simulateur d’écoulement)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29F83A-7B2B-4F91-B0BD-F803F63DA0D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211649" y="4223123"/>
            <a:ext cx="3464509" cy="926155"/>
          </a:xfrm>
          <a:prstGeom prst="rect">
            <a:avLst/>
          </a:prstGeom>
          <a:noFill/>
          <a:ln w="28575">
            <a:solidFill>
              <a:srgbClr val="C02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F7E51E-398B-406E-89E7-0CA5CD46518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09278" y="4267720"/>
            <a:ext cx="367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CIDFont+F2"/>
              </a:rPr>
              <a:t>Corresponds à l’historique</a:t>
            </a:r>
          </a:p>
          <a:p>
            <a:pPr algn="ctr"/>
            <a:r>
              <a:rPr lang="fr-CA" sz="2400" dirty="0">
                <a:latin typeface="CIDFont+F2"/>
              </a:rPr>
              <a:t>de production?</a:t>
            </a:r>
            <a:endParaRPr lang="fr-CA" sz="2400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3029723-D453-4B94-9041-E524A3580F5F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4676157" y="4686200"/>
            <a:ext cx="24718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A28015B-6CCD-4417-8E08-8838A053705F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H="1">
            <a:off x="9247556" y="2578779"/>
            <a:ext cx="133" cy="1854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57826F0-028B-4A3F-8721-B1883F0C0526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4616010" y="2298637"/>
            <a:ext cx="308785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D8ECA57-0089-49D8-BA6E-BE6B27AEFC00}"/>
              </a:ext>
            </a:extLst>
          </p:cNvPr>
          <p:cNvCxnSpPr>
            <a:stCxn id="26" idx="2"/>
          </p:cNvCxnSpPr>
          <p:nvPr>
            <p:custDataLst>
              <p:tags r:id="rId17"/>
            </p:custDataLst>
          </p:nvPr>
        </p:nvCxnSpPr>
        <p:spPr>
          <a:xfrm>
            <a:off x="2943902" y="5149278"/>
            <a:ext cx="0" cy="6498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E922EEB-FB62-4990-B7EF-7CB51F71200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660658" y="5926443"/>
            <a:ext cx="2566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Oui, parfait</a:t>
            </a:r>
          </a:p>
          <a:p>
            <a:r>
              <a:rPr lang="fr-CA" sz="2400" dirty="0"/>
              <a:t>Non, quoi faire?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4976889-506F-A8EC-2616-7DEE18AEF2DF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4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15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4"/>
            <a:ext cx="380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Réservoir pétrolier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5B21D8-EC78-4205-8050-CEA18B6CDD3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8019" y="1395304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Variables observées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EEA81-3640-4DE8-82A8-1FA356F384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5239" y="1912133"/>
            <a:ext cx="4330261" cy="822060"/>
          </a:xfrm>
          <a:prstGeom prst="rect">
            <a:avLst/>
          </a:prstGeom>
          <a:noFill/>
          <a:ln w="28575">
            <a:solidFill>
              <a:srgbClr val="25AA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>
              <a:solidFill>
                <a:srgbClr val="25AAE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9E0EA7-E3C5-4C04-B21B-16235E79AD5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1863889"/>
            <a:ext cx="4712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Sismique et forages</a:t>
            </a:r>
          </a:p>
          <a:p>
            <a:pPr algn="ctr"/>
            <a:r>
              <a:rPr lang="fr-CA" sz="2400" dirty="0"/>
              <a:t> (géologie, porosité, perméabilité)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0A9350-9AB7-4914-9A2E-B318A53D9E2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24889" y="2072843"/>
            <a:ext cx="2921236" cy="49244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919C9D7-80C4-4FA0-8594-55E29D46043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763511" y="2052417"/>
            <a:ext cx="284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Modèle du réservoir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12BFC81-6353-4876-8B06-C779250DFA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5499" y="1089326"/>
            <a:ext cx="3237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FF0000"/>
                </a:solidFill>
              </a:rPr>
              <a:t>Simulations :</a:t>
            </a:r>
          </a:p>
          <a:p>
            <a:pPr algn="ctr"/>
            <a:r>
              <a:rPr lang="fr-CA" sz="2400" dirty="0">
                <a:solidFill>
                  <a:srgbClr val="FF0000"/>
                </a:solidFill>
              </a:rPr>
              <a:t>plusieurs réalisations possibles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19792B-1464-4966-8318-E9F4C58EA07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57947" y="4418780"/>
            <a:ext cx="4164710" cy="492444"/>
          </a:xfrm>
          <a:prstGeom prst="rect">
            <a:avLst/>
          </a:prstGeom>
          <a:noFill/>
          <a:ln w="28575"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868026-B69A-4FD6-B6E7-203927B1225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999029" y="4396888"/>
            <a:ext cx="446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Champs de pression théorique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055523-CAE7-43F4-85AF-337F7A48BD1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07836" y="2682404"/>
            <a:ext cx="2554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Fonction de transfert</a:t>
            </a:r>
          </a:p>
          <a:p>
            <a:pPr algn="ctr"/>
            <a:r>
              <a:rPr lang="fr-CA" sz="2400" dirty="0"/>
              <a:t>(simulateur d’écoulement)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29F83A-7B2B-4F91-B0BD-F803F63DA0D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211649" y="4223123"/>
            <a:ext cx="3464509" cy="926155"/>
          </a:xfrm>
          <a:prstGeom prst="rect">
            <a:avLst/>
          </a:prstGeom>
          <a:noFill/>
          <a:ln w="28575">
            <a:solidFill>
              <a:srgbClr val="C02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F7E51E-398B-406E-89E7-0CA5CD46518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109278" y="4267720"/>
            <a:ext cx="367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CIDFont+F2"/>
              </a:rPr>
              <a:t>Corresponds à l’historique</a:t>
            </a:r>
          </a:p>
          <a:p>
            <a:pPr algn="ctr"/>
            <a:r>
              <a:rPr lang="fr-CA" sz="2400" dirty="0">
                <a:latin typeface="CIDFont+F2"/>
              </a:rPr>
              <a:t>de production?</a:t>
            </a:r>
            <a:endParaRPr lang="fr-CA" sz="2400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3029723-D453-4B94-9041-E524A3580F5F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4676157" y="4686200"/>
            <a:ext cx="24718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A28015B-6CCD-4417-8E08-8838A053705F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H="1">
            <a:off x="9247556" y="2578779"/>
            <a:ext cx="133" cy="1854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57826F0-028B-4A3F-8721-B1883F0C0526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4616010" y="2298637"/>
            <a:ext cx="308785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D8ECA57-0089-49D8-BA6E-BE6B27AEFC00}"/>
              </a:ext>
            </a:extLst>
          </p:cNvPr>
          <p:cNvCxnSpPr>
            <a:stCxn id="26" idx="2"/>
          </p:cNvCxnSpPr>
          <p:nvPr>
            <p:custDataLst>
              <p:tags r:id="rId17"/>
            </p:custDataLst>
          </p:nvPr>
        </p:nvCxnSpPr>
        <p:spPr>
          <a:xfrm>
            <a:off x="2943902" y="5149278"/>
            <a:ext cx="0" cy="6498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E922EEB-FB62-4990-B7EF-7CB51F71200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999029" y="5841733"/>
            <a:ext cx="486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</a:rPr>
              <a:t>Bonus : idée de l’incertitude quant au véritable modèle du réservoir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726926-15F5-4C2F-827B-231F3E26A6F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916960" y="5803618"/>
            <a:ext cx="4127004" cy="92615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>
              <a:solidFill>
                <a:schemeClr val="tx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2305A85-2F1E-438A-A736-E73A38DF4460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14591" y="5848215"/>
            <a:ext cx="422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latin typeface="CIDFont+F2"/>
              </a:rPr>
              <a:t>Conserver les modèles compatibles, rejeter les autres</a:t>
            </a:r>
            <a:endParaRPr lang="fr-CA" sz="2400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31E4533-E7DE-408C-90B2-B5D8177787E8}"/>
              </a:ext>
            </a:extLst>
          </p:cNvPr>
          <p:cNvCxnSpPr>
            <a:cxnSpLocks/>
            <a:stCxn id="30" idx="3"/>
            <a:endCxn id="35" idx="1"/>
          </p:cNvCxnSpPr>
          <p:nvPr>
            <p:custDataLst>
              <p:tags r:id="rId21"/>
            </p:custDataLst>
          </p:nvPr>
        </p:nvCxnSpPr>
        <p:spPr>
          <a:xfrm flipV="1">
            <a:off x="5043968" y="6257232"/>
            <a:ext cx="1955061" cy="6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00FE064A-3F88-AA15-FCEB-28DD13F12CDE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2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DAE025-8179-493C-BF00-341E918708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175000" y="1343128"/>
            <a:ext cx="2921000" cy="535940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16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47931"/>
            <a:ext cx="551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Hydrogéologie : changement d’échelle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6466D0-CD51-4DA9-8BFB-559CDDA80D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772" y="1288080"/>
            <a:ext cx="5517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Déterminer la transmissivité (T) d’un bloc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12">
                <a:extLst>
                  <a:ext uri="{FF2B5EF4-FFF2-40B4-BE49-F238E27FC236}">
                    <a16:creationId xmlns:a16="http://schemas.microsoft.com/office/drawing/2014/main" id="{CDA6A780-1147-4DF8-8CEC-18278A84DFAD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5"/>
                </p:custDataLst>
              </p:nvPr>
            </p:nvGraphicFramePr>
            <p:xfrm>
              <a:off x="388075" y="3236192"/>
              <a:ext cx="2546570" cy="17326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3285">
                      <a:extLst>
                        <a:ext uri="{9D8B030D-6E8A-4147-A177-3AD203B41FA5}">
                          <a16:colId xmlns:a16="http://schemas.microsoft.com/office/drawing/2014/main" val="2318644786"/>
                        </a:ext>
                      </a:extLst>
                    </a:gridCol>
                    <a:gridCol w="1273285">
                      <a:extLst>
                        <a:ext uri="{9D8B030D-6E8A-4147-A177-3AD203B41FA5}">
                          <a16:colId xmlns:a16="http://schemas.microsoft.com/office/drawing/2014/main" val="3075856615"/>
                        </a:ext>
                      </a:extLst>
                    </a:gridCol>
                  </a:tblGrid>
                  <a:tr h="7437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Facies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 T (cm</a:t>
                          </a:r>
                          <a:r>
                            <a:rPr lang="fr-CA" sz="2000" baseline="30000" dirty="0"/>
                            <a:t>2</a:t>
                          </a:r>
                          <a:r>
                            <a:rPr lang="fr-CA" sz="2000" baseline="0" dirty="0"/>
                            <a:t>/s)</a:t>
                          </a:r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58331189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Bleu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69854396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Rouge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3129218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12">
                <a:extLst>
                  <a:ext uri="{FF2B5EF4-FFF2-40B4-BE49-F238E27FC236}">
                    <a16:creationId xmlns:a16="http://schemas.microsoft.com/office/drawing/2014/main" id="{CDA6A780-1147-4DF8-8CEC-18278A84DFAD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9"/>
                </p:custDataLst>
              </p:nvPr>
            </p:nvGraphicFramePr>
            <p:xfrm>
              <a:off x="388075" y="3236192"/>
              <a:ext cx="2546570" cy="17326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3285">
                      <a:extLst>
                        <a:ext uri="{9D8B030D-6E8A-4147-A177-3AD203B41FA5}">
                          <a16:colId xmlns:a16="http://schemas.microsoft.com/office/drawing/2014/main" val="2318644786"/>
                        </a:ext>
                      </a:extLst>
                    </a:gridCol>
                    <a:gridCol w="1273285">
                      <a:extLst>
                        <a:ext uri="{9D8B030D-6E8A-4147-A177-3AD203B41FA5}">
                          <a16:colId xmlns:a16="http://schemas.microsoft.com/office/drawing/2014/main" val="3075856615"/>
                        </a:ext>
                      </a:extLst>
                    </a:gridCol>
                  </a:tblGrid>
                  <a:tr h="7437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Facies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 T (cm</a:t>
                          </a:r>
                          <a:r>
                            <a:rPr lang="fr-CA" sz="2000" baseline="30000" dirty="0"/>
                            <a:t>2</a:t>
                          </a:r>
                          <a:r>
                            <a:rPr lang="fr-CA" sz="2000" baseline="0" dirty="0"/>
                            <a:t>/s)</a:t>
                          </a:r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58331189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Bleu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0"/>
                          <a:stretch>
                            <a:fillRect l="-100957" t="-154321" r="-1914" b="-104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9854396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Rouge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0"/>
                          <a:stretch>
                            <a:fillRect l="-100957" t="-251220" r="-1914" b="-36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29218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>
                <a:extLst>
                  <a:ext uri="{FF2B5EF4-FFF2-40B4-BE49-F238E27FC236}">
                    <a16:creationId xmlns:a16="http://schemas.microsoft.com/office/drawing/2014/main" id="{A6E0AB3C-9B5D-4CC6-9D68-D736498881B3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"/>
                </p:custDataLst>
              </p:nvPr>
            </p:nvGraphicFramePr>
            <p:xfrm>
              <a:off x="6989379" y="2417402"/>
              <a:ext cx="2546570" cy="17326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3285">
                      <a:extLst>
                        <a:ext uri="{9D8B030D-6E8A-4147-A177-3AD203B41FA5}">
                          <a16:colId xmlns:a16="http://schemas.microsoft.com/office/drawing/2014/main" val="2318644786"/>
                        </a:ext>
                      </a:extLst>
                    </a:gridCol>
                    <a:gridCol w="1273285">
                      <a:extLst>
                        <a:ext uri="{9D8B030D-6E8A-4147-A177-3AD203B41FA5}">
                          <a16:colId xmlns:a16="http://schemas.microsoft.com/office/drawing/2014/main" val="3075856615"/>
                        </a:ext>
                      </a:extLst>
                    </a:gridCol>
                  </a:tblGrid>
                  <a:tr h="7437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Échelle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 T (cm</a:t>
                          </a:r>
                          <a:r>
                            <a:rPr lang="fr-CA" sz="2000" baseline="30000" dirty="0"/>
                            <a:t>2</a:t>
                          </a:r>
                          <a:r>
                            <a:rPr lang="fr-CA" sz="2000" baseline="0" dirty="0"/>
                            <a:t>/s)</a:t>
                          </a:r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58331189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𝑝𝑜𝑖𝑛𝑡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69854396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𝑏𝑙𝑜𝑐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3129218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>
                <a:extLst>
                  <a:ext uri="{FF2B5EF4-FFF2-40B4-BE49-F238E27FC236}">
                    <a16:creationId xmlns:a16="http://schemas.microsoft.com/office/drawing/2014/main" id="{A6E0AB3C-9B5D-4CC6-9D68-D736498881B3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1"/>
                </p:custDataLst>
              </p:nvPr>
            </p:nvGraphicFramePr>
            <p:xfrm>
              <a:off x="6989379" y="2417402"/>
              <a:ext cx="2546570" cy="173261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3285">
                      <a:extLst>
                        <a:ext uri="{9D8B030D-6E8A-4147-A177-3AD203B41FA5}">
                          <a16:colId xmlns:a16="http://schemas.microsoft.com/office/drawing/2014/main" val="2318644786"/>
                        </a:ext>
                      </a:extLst>
                    </a:gridCol>
                    <a:gridCol w="1273285">
                      <a:extLst>
                        <a:ext uri="{9D8B030D-6E8A-4147-A177-3AD203B41FA5}">
                          <a16:colId xmlns:a16="http://schemas.microsoft.com/office/drawing/2014/main" val="3075856615"/>
                        </a:ext>
                      </a:extLst>
                    </a:gridCol>
                  </a:tblGrid>
                  <a:tr h="7437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Échelle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 T (cm</a:t>
                          </a:r>
                          <a:r>
                            <a:rPr lang="fr-CA" sz="2000" baseline="30000" dirty="0"/>
                            <a:t>2</a:t>
                          </a:r>
                          <a:r>
                            <a:rPr lang="fr-CA" sz="2000" baseline="0" dirty="0"/>
                            <a:t>/s)</a:t>
                          </a:r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58331189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2"/>
                          <a:stretch>
                            <a:fillRect l="-476" t="-151220" r="-101429" b="-1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2"/>
                          <a:stretch>
                            <a:fillRect l="-100957" t="-151220" r="-1914" b="-10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9854396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2"/>
                          <a:stretch>
                            <a:fillRect l="-476" t="-254321" r="-101429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2"/>
                          <a:stretch>
                            <a:fillRect l="-100957" t="-254321" r="-1914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292187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429FDA8-2FBA-4BF4-B4D3-D02F43573069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948856" y="3236191"/>
            <a:ext cx="8618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au 15">
                <a:extLst>
                  <a:ext uri="{FF2B5EF4-FFF2-40B4-BE49-F238E27FC236}">
                    <a16:creationId xmlns:a16="http://schemas.microsoft.com/office/drawing/2014/main" id="{3C126C97-D1CA-4CBD-9B6D-247C8CF2CCAF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8"/>
                </p:custDataLst>
                <p:extLst>
                  <p:ext uri="{D42A27DB-BD31-4B8C-83A1-F6EECF244321}">
                    <p14:modId xmlns:p14="http://schemas.microsoft.com/office/powerpoint/2010/main" val="2150231647"/>
                  </p:ext>
                </p:extLst>
              </p:nvPr>
            </p:nvGraphicFramePr>
            <p:xfrm>
              <a:off x="6981428" y="4630929"/>
              <a:ext cx="2567389" cy="22270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4104">
                      <a:extLst>
                        <a:ext uri="{9D8B030D-6E8A-4147-A177-3AD203B41FA5}">
                          <a16:colId xmlns:a16="http://schemas.microsoft.com/office/drawing/2014/main" val="2318644786"/>
                        </a:ext>
                      </a:extLst>
                    </a:gridCol>
                    <a:gridCol w="1273285">
                      <a:extLst>
                        <a:ext uri="{9D8B030D-6E8A-4147-A177-3AD203B41FA5}">
                          <a16:colId xmlns:a16="http://schemas.microsoft.com/office/drawing/2014/main" val="3075856615"/>
                        </a:ext>
                      </a:extLst>
                    </a:gridCol>
                  </a:tblGrid>
                  <a:tr h="7437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Échelle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 T (cm</a:t>
                          </a:r>
                          <a:r>
                            <a:rPr lang="fr-CA" sz="2000" baseline="30000" dirty="0"/>
                            <a:t>2</a:t>
                          </a:r>
                          <a:r>
                            <a:rPr lang="fr-CA" sz="2000" baseline="0" dirty="0"/>
                            <a:t>/s)</a:t>
                          </a:r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58331189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𝑝𝑜𝑖𝑛𝑡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169854396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𝑏𝑙𝑜𝑐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h𝑜𝑟𝑖𝑧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312921877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𝑏𝑙𝑜𝑐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𝑣𝑒𝑟𝑡𝑖𝑐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  <m:r>
                                  <a:rPr lang="fr-CA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CA" sz="200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5864087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au 15">
                <a:extLst>
                  <a:ext uri="{FF2B5EF4-FFF2-40B4-BE49-F238E27FC236}">
                    <a16:creationId xmlns:a16="http://schemas.microsoft.com/office/drawing/2014/main" id="{3C126C97-D1CA-4CBD-9B6D-247C8CF2CCAF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3"/>
                </p:custDataLst>
                <p:extLst>
                  <p:ext uri="{D42A27DB-BD31-4B8C-83A1-F6EECF244321}">
                    <p14:modId xmlns:p14="http://schemas.microsoft.com/office/powerpoint/2010/main" val="2150231647"/>
                  </p:ext>
                </p:extLst>
              </p:nvPr>
            </p:nvGraphicFramePr>
            <p:xfrm>
              <a:off x="6981428" y="4630929"/>
              <a:ext cx="2567389" cy="22270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4104">
                      <a:extLst>
                        <a:ext uri="{9D8B030D-6E8A-4147-A177-3AD203B41FA5}">
                          <a16:colId xmlns:a16="http://schemas.microsoft.com/office/drawing/2014/main" val="2318644786"/>
                        </a:ext>
                      </a:extLst>
                    </a:gridCol>
                    <a:gridCol w="1273285">
                      <a:extLst>
                        <a:ext uri="{9D8B030D-6E8A-4147-A177-3AD203B41FA5}">
                          <a16:colId xmlns:a16="http://schemas.microsoft.com/office/drawing/2014/main" val="3075856615"/>
                        </a:ext>
                      </a:extLst>
                    </a:gridCol>
                  </a:tblGrid>
                  <a:tr h="7437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Échelle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000" dirty="0"/>
                            <a:t> T (cm</a:t>
                          </a:r>
                          <a:r>
                            <a:rPr lang="fr-CA" sz="2000" baseline="30000" dirty="0"/>
                            <a:t>2</a:t>
                          </a:r>
                          <a:r>
                            <a:rPr lang="fr-CA" sz="2000" baseline="0" dirty="0"/>
                            <a:t>/s)</a:t>
                          </a:r>
                          <a:endParaRPr lang="fr-CA" sz="20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58331189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469" t="-153086" r="-100000" b="-2049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102392" t="-153086" r="-1914" b="-204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9854396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469" t="-250000" r="-100000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102392" t="-250000" r="-1914" b="-10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2921877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469" t="-354321" r="-100000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102392" t="-354321" r="-1914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40874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450844E-F7A8-408F-896A-03FE767452B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868277" y="5590648"/>
            <a:ext cx="8618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8DE14B8-E37A-4EAF-A69A-F60FD7DD45EA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9385738" y="3675991"/>
            <a:ext cx="5964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15595624-26E8-435E-9763-BFFB759808F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0089932" y="3325201"/>
            <a:ext cx="171399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Moyenne géométrique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5D391B8-05FF-4219-B3E4-5BBB8EEB8DD2}"/>
              </a:ext>
            </a:extLst>
          </p:cNvPr>
          <p:cNvCxnSpPr>
            <a:cxnSpLocks/>
            <a:endCxn id="22" idx="1"/>
          </p:cNvCxnSpPr>
          <p:nvPr>
            <p:custDataLst>
              <p:tags r:id="rId12"/>
            </p:custDataLst>
          </p:nvPr>
        </p:nvCxnSpPr>
        <p:spPr>
          <a:xfrm flipV="1">
            <a:off x="9533322" y="5746811"/>
            <a:ext cx="759976" cy="281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125C1EA-CE0E-466E-B44C-EF8912508FE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293298" y="5413322"/>
            <a:ext cx="171399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Moyenne arithmétique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2AD73E7-D60B-44E2-9786-B7E81E73D97B}"/>
              </a:ext>
            </a:extLst>
          </p:cNvPr>
          <p:cNvCxnSpPr>
            <a:cxnSpLocks/>
            <a:endCxn id="25" idx="1"/>
          </p:cNvCxnSpPr>
          <p:nvPr>
            <p:custDataLst>
              <p:tags r:id="rId14"/>
            </p:custDataLst>
          </p:nvPr>
        </p:nvCxnSpPr>
        <p:spPr>
          <a:xfrm flipV="1">
            <a:off x="9533322" y="6394584"/>
            <a:ext cx="759976" cy="92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F7822D9-E1F5-4E88-8928-A9452D1E969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293298" y="6061095"/>
            <a:ext cx="171399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Moyenne harmonique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8C50294-89A7-4A0D-8CF7-68B530F14110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665711" y="1271324"/>
                <a:ext cx="2627587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𝑝𝑜𝑖𝑛𝑡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𝑏𝑙𝑜𝑐</m:t>
                          </m:r>
                        </m:sub>
                      </m:sSub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8C50294-89A7-4A0D-8CF7-68B530F14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7665711" y="1271324"/>
                <a:ext cx="2627587" cy="490199"/>
              </a:xfrm>
              <a:prstGeom prst="rect">
                <a:avLst/>
              </a:prstGeom>
              <a:blipFill>
                <a:blip r:embed="rId26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2">
            <a:extLst>
              <a:ext uri="{FF2B5EF4-FFF2-40B4-BE49-F238E27FC236}">
                <a16:creationId xmlns:a16="http://schemas.microsoft.com/office/drawing/2014/main" id="{27BAE628-D703-E401-3B63-95EC91CCBD5A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3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55882"/>
            <a:ext cx="551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Hydrogéologie : changement d’échelle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6466D0-CD51-4DA9-8BFB-559CDDA80DE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772" y="1288080"/>
            <a:ext cx="5517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Déterminer la transmissivité (T) d’un bloc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4988A7D-B75B-41C8-ACBD-FBF3FC465D9F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92772" y="2066573"/>
                <a:ext cx="8481848" cy="4114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CA" sz="2400" dirty="0">
                    <a:solidFill>
                      <a:srgbClr val="0000CD"/>
                    </a:solidFill>
                    <a:latin typeface="CIDFont+F2"/>
                  </a:rPr>
                  <a:t>Variable principale : tests piézométriques (quasi ponctuel)</a:t>
                </a:r>
              </a:p>
              <a:p>
                <a:pPr algn="l"/>
                <a:r>
                  <a:rPr lang="fr-FR" sz="2400" dirty="0">
                    <a:solidFill>
                      <a:srgbClr val="0000CD"/>
                    </a:solidFill>
                    <a:latin typeface="CIDFont+F2"/>
                  </a:rPr>
                  <a:t>Fonction de transfert : Simulateur d’écoulement</a:t>
                </a:r>
              </a:p>
              <a:p>
                <a:pPr algn="l"/>
                <a:endParaRPr lang="fr-FR" sz="2134" dirty="0">
                  <a:solidFill>
                    <a:srgbClr val="0000CD"/>
                  </a:solidFill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>
                    <a:solidFill>
                      <a:srgbClr val="000000"/>
                    </a:solidFill>
                    <a:latin typeface="CIDFont+F2"/>
                  </a:rPr>
                  <a:t>Krigeage de blocs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latin typeface="CIDFont+F2"/>
                  </a:rPr>
                  <a:t> moyenne des transmissivités des points dans le bloc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FR" sz="2400" dirty="0">
                  <a:solidFill>
                    <a:srgbClr val="000000"/>
                  </a:solidFill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>
                    <a:solidFill>
                      <a:srgbClr val="000000"/>
                    </a:solidFill>
                    <a:latin typeface="CIDFont+F2"/>
                  </a:rPr>
                  <a:t>Krigeage ponctuel et simulateur d’écoulement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latin typeface="CIDFont+F2"/>
                  </a:rPr>
                  <a:t> les transmissivités krigées n’auront pas le bon variogramme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FR" sz="2400" dirty="0">
                  <a:solidFill>
                    <a:srgbClr val="000000"/>
                  </a:solidFill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>
                    <a:solidFill>
                      <a:srgbClr val="000000"/>
                    </a:solidFill>
                    <a:latin typeface="CIDFont+F2"/>
                  </a:rPr>
                  <a:t>Simulation des transmissivités ponctuelles et simulateur d’écoulement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fr-CA" sz="2400" dirty="0">
                    <a:solidFill>
                      <a:srgbClr val="000000"/>
                    </a:solidFill>
                    <a:latin typeface="CIDFont+F2"/>
                  </a:rPr>
                  <a:t>transmissivité de bloc</a:t>
                </a:r>
                <a:endParaRPr lang="fr-CA" sz="24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4988A7D-B75B-41C8-ACBD-FBF3FC465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292772" y="2066573"/>
                <a:ext cx="8481848" cy="4114075"/>
              </a:xfrm>
              <a:prstGeom prst="rect">
                <a:avLst/>
              </a:prstGeom>
              <a:blipFill>
                <a:blip r:embed="rId9"/>
                <a:stretch>
                  <a:fillRect l="-1150" t="-1185" b="-237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3D794098-EE40-4705-B15C-0E329FA6BF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942785" y="3080188"/>
            <a:ext cx="1902377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67" dirty="0">
                <a:solidFill>
                  <a:srgbClr val="FF0000"/>
                </a:solidFill>
              </a:rPr>
              <a:t>Ce n’est pas ce dont on a besoin</a:t>
            </a:r>
            <a:endParaRPr lang="fr-CA" sz="1867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CE3FCCF-9AD0-4761-90E1-E2D92F80256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42785" y="4320641"/>
            <a:ext cx="1891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67" dirty="0">
                <a:solidFill>
                  <a:srgbClr val="FF0000"/>
                </a:solidFill>
              </a:rPr>
              <a:t>Effet de lissage indésiré</a:t>
            </a:r>
            <a:endParaRPr lang="fr-CA" sz="1867" dirty="0">
              <a:solidFill>
                <a:srgbClr val="FF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5CAD03C-00AE-4ED1-B7E9-CC08CCE53E6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942785" y="5578845"/>
            <a:ext cx="189186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67" dirty="0">
                <a:solidFill>
                  <a:srgbClr val="3333FF"/>
                </a:solidFill>
              </a:rPr>
              <a:t>Bonne approche</a:t>
            </a:r>
            <a:endParaRPr lang="fr-CA" sz="1867" dirty="0">
              <a:solidFill>
                <a:srgbClr val="3333FF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A6CDAA8-F8F7-CB08-EFFD-CF998BB0BF32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14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55882"/>
            <a:ext cx="697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Hydrogéologie : aires de protection d’un puits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93C70BE0-82F8-4F04-BDE3-E228D16C336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610600" y="6145577"/>
            <a:ext cx="2743200" cy="40569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5FDB25-2B37-428A-9952-702F313F1057}" type="slidenum">
              <a:rPr lang="fr-CA" sz="1200"/>
              <a:pPr/>
              <a:t>18</a:t>
            </a:fld>
            <a:endParaRPr lang="fr-CA" sz="1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4D8F67-7B0A-4A0D-A480-BE8CC4641A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78019" y="1395304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Variables observées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AC3F8C-B84D-475D-9567-0EACB39EF9C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610" y="1912134"/>
            <a:ext cx="4667415" cy="1137626"/>
          </a:xfrm>
          <a:prstGeom prst="rect">
            <a:avLst/>
          </a:prstGeom>
          <a:noFill/>
          <a:ln w="28575">
            <a:solidFill>
              <a:srgbClr val="25AA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>
              <a:solidFill>
                <a:srgbClr val="25AAE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CA9932B-2587-4585-A961-5C0582D4AFA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3177" y="1948116"/>
            <a:ext cx="473540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/>
              <a:t>Tests piézométriques, charges hydrauliques dans des puits d’observation, conditions frontières, recharge estimée, débit des puits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7EFE06-CF4A-4F8B-A4A5-FE582A8A178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24888" y="2072843"/>
            <a:ext cx="3310841" cy="49244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F07ADE-B16E-43C8-9916-DD9F1CA1FAE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618345" y="2086336"/>
            <a:ext cx="352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Modèle d’écoulement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26A12C1-B199-4A63-9F2D-EAC2F8F2A3B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476888" y="1318289"/>
            <a:ext cx="323749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67" dirty="0">
                <a:solidFill>
                  <a:srgbClr val="FF0000"/>
                </a:solidFill>
              </a:rPr>
              <a:t>Simulations :</a:t>
            </a:r>
          </a:p>
          <a:p>
            <a:pPr algn="ctr"/>
            <a:r>
              <a:rPr lang="fr-CA" sz="1867" dirty="0">
                <a:solidFill>
                  <a:srgbClr val="FF0000"/>
                </a:solidFill>
              </a:rPr>
              <a:t>plusieurs réalisations de la conductivité hydraulique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E64F45-1ADD-4E58-8CE8-00AAC455448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48035" y="3882746"/>
            <a:ext cx="4659652" cy="492444"/>
          </a:xfrm>
          <a:prstGeom prst="rect">
            <a:avLst/>
          </a:prstGeom>
          <a:noFill/>
          <a:ln w="28575"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D96D7E-EA90-4E16-B067-C270DB17BB4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013837" y="3881580"/>
            <a:ext cx="504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Champs de charges hydrauliques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A3128D-A15A-43C9-8DF1-5CA1C43409F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485935" y="2761567"/>
            <a:ext cx="3663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/>
              <a:t>Fonction de transfert</a:t>
            </a:r>
          </a:p>
          <a:p>
            <a:pPr algn="ctr"/>
            <a:r>
              <a:rPr lang="fr-CA" sz="2400" dirty="0"/>
              <a:t>(simulateur d’écoulement)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DC2FE2-4B6A-4D4E-BF89-25C68C1B0DC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38255" y="3687086"/>
            <a:ext cx="3737904" cy="2164541"/>
          </a:xfrm>
          <a:prstGeom prst="rect">
            <a:avLst/>
          </a:prstGeom>
          <a:noFill/>
          <a:ln w="28575">
            <a:solidFill>
              <a:srgbClr val="C02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7E6D58C-909F-4148-AA55-535D79B3737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70059" y="3777517"/>
            <a:ext cx="390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/>
              <a:t>Déterminer plusieurs aires de captage :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/>
              <a:t>Jamais captés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/>
              <a:t>Toujours captés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/>
              <a:t>Captés dans x% des cas</a:t>
            </a:r>
            <a:endParaRPr lang="fr-CA" sz="2400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4E417A9-C375-4D24-B980-E4A62A6F70D5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 flipH="1">
            <a:off x="4676157" y="4150164"/>
            <a:ext cx="247187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C73ECBB-4414-4E70-AEEF-55DF0B12B47E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H="1">
            <a:off x="8432597" y="2566454"/>
            <a:ext cx="5795" cy="1305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6205428-3188-4559-89E4-5AAB085D7B7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948897" y="4919498"/>
            <a:ext cx="4862822" cy="140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34" dirty="0">
                <a:solidFill>
                  <a:srgbClr val="3333FF"/>
                </a:solidFill>
              </a:rPr>
              <a:t>Bonus : se prémunir contre de mauvaises surprises, p. ex. un puits qui aurait dans sa zone de captage une zone potentiellement contaminée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E4900CC-71F9-4CAF-B719-13513126737B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4782206" y="5277888"/>
            <a:ext cx="1955062" cy="6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E68A219-7204-4C24-92CF-2B0FA438D066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4707172" y="2298637"/>
            <a:ext cx="299669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FF8DDD62-4447-4CCA-9279-05EB38C802C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840424" y="6116623"/>
            <a:ext cx="6261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dirty="0"/>
              <a:t>*Procédure similaire pour :</a:t>
            </a:r>
          </a:p>
          <a:p>
            <a:pPr marL="304796" indent="-304796">
              <a:buFont typeface="Arial" panose="020B0604020202020204" pitchFamily="34" charset="0"/>
              <a:buChar char="•"/>
            </a:pPr>
            <a:r>
              <a:rPr lang="fr-FR" sz="1600" dirty="0"/>
              <a:t>déterminer des distributions de temps de transport</a:t>
            </a:r>
          </a:p>
          <a:p>
            <a:pPr marL="304796" indent="-304796">
              <a:buFont typeface="Arial" panose="020B0604020202020204" pitchFamily="34" charset="0"/>
              <a:buChar char="•"/>
            </a:pPr>
            <a:r>
              <a:rPr lang="fr-FR" sz="1600" dirty="0"/>
              <a:t>déterminer les trajets possibles d’une contamination</a:t>
            </a:r>
            <a:endParaRPr lang="fr-CA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A73C87-D7FF-97D8-D138-8457557B3BDB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19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58950" y="747932"/>
            <a:ext cx="697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Mines : optimisation de fosses à ciel ouvert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0FFC1E-8513-4ABA-9B41-F6E865838E9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16001" y="1635686"/>
            <a:ext cx="10724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A" sz="2400" dirty="0">
                <a:solidFill>
                  <a:srgbClr val="3333FF"/>
                </a:solidFill>
                <a:latin typeface="CIDFont+F2"/>
              </a:rPr>
              <a:t>Variable principale : </a:t>
            </a:r>
            <a:r>
              <a:rPr lang="fr-CA" sz="2400" dirty="0">
                <a:solidFill>
                  <a:srgbClr val="3333FF"/>
                </a:solidFill>
              </a:rPr>
              <a:t>les teneurs quasi ponctuelles</a:t>
            </a:r>
          </a:p>
          <a:p>
            <a:pPr algn="l"/>
            <a:r>
              <a:rPr lang="fr-FR" sz="2400" dirty="0">
                <a:solidFill>
                  <a:srgbClr val="3333FF"/>
                </a:solidFill>
                <a:latin typeface="CIDFont+F2"/>
              </a:rPr>
              <a:t>Fonction de transfert : Teneurs de blocs et optimisation des contours de la fosse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AFED71-A7DE-49DD-9663-76F9D25F5C72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15999" y="2832659"/>
                <a:ext cx="910546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2400" dirty="0">
                    <a:latin typeface="CIDFont+F2"/>
                  </a:rPr>
                  <a:t>Lissage du krigeage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AFED71-A7DE-49DD-9663-76F9D25F5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015999" y="2832659"/>
                <a:ext cx="9105463" cy="461665"/>
              </a:xfrm>
              <a:prstGeom prst="rect">
                <a:avLst/>
              </a:prstGeom>
              <a:blipFill>
                <a:blip r:embed="rId10"/>
                <a:stretch>
                  <a:fillRect l="-1072" t="-12000" b="-29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745E6094-751E-43C4-8DA8-1802FB82F8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65181" y="2832050"/>
            <a:ext cx="61170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latin typeface="CIDFont+F2"/>
              </a:rPr>
              <a:t>La fosse optimisée peut être très éloignée de la fosse qui </a:t>
            </a:r>
            <a:r>
              <a:rPr lang="fr-CA" sz="2400" dirty="0">
                <a:latin typeface="CIDFont+F2"/>
              </a:rPr>
              <a:t>sera réellement minée</a:t>
            </a:r>
            <a:endParaRPr lang="fr-C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EE5AF9E-2614-4ECF-A005-0DFF939BBAE9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69041" y="4039461"/>
                <a:ext cx="40815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2400" dirty="0">
                    <a:latin typeface="CIDFont+F2"/>
                  </a:rPr>
                  <a:t>Simulations géostatistique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EE5AF9E-2614-4ECF-A005-0DFF939BB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69041" y="4039461"/>
                <a:ext cx="4081519" cy="461665"/>
              </a:xfrm>
              <a:prstGeom prst="rect">
                <a:avLst/>
              </a:prstGeom>
              <a:blipFill>
                <a:blip r:embed="rId12"/>
                <a:stretch>
                  <a:fillRect l="-2392" t="-12000" b="-29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DCF1D0D-CF4F-46EB-9B08-A363B4717C69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865181" y="4043948"/>
                <a:ext cx="611701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CIDFont+F2"/>
                  </a:rPr>
                  <a:t>Produire</a:t>
                </a:r>
                <a:r>
                  <a:rPr lang="en-US" sz="2400" dirty="0">
                    <a:latin typeface="CIDFont+F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latin typeface="CIDFont+F2"/>
                  </a:rPr>
                  <a:t> </a:t>
                </a:r>
                <a:r>
                  <a:rPr lang="fr-FR" sz="2400" dirty="0">
                    <a:latin typeface="CIDFont+F2"/>
                  </a:rPr>
                  <a:t>fosses optimisées qui encadrera la valeur de la fosse qui sera minée. </a:t>
                </a:r>
                <a:endParaRPr lang="fr-CA" sz="24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DCF1D0D-CF4F-46EB-9B08-A363B4717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3865181" y="4043948"/>
                <a:ext cx="6117019" cy="830997"/>
              </a:xfrm>
              <a:prstGeom prst="rect">
                <a:avLst/>
              </a:prstGeom>
              <a:blipFill>
                <a:blip r:embed="rId14"/>
                <a:stretch>
                  <a:fillRect l="-1494" t="-5839" b="-145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3EB06FA-CFE0-C15E-13CD-2BF4AD5B4B6C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27728-8324-5EFF-0CC7-4E534605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Objectifs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7D133F5-F7B7-82DC-A9D0-CE4AEA5DCEB8}"/>
              </a:ext>
            </a:extLst>
          </p:cNvPr>
          <p:cNvSpPr txBox="1"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13348" y="1167898"/>
            <a:ext cx="11678652" cy="582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12529"/>
                </a:solidFill>
              </a:rPr>
              <a:t>Identifier les problèmes types où les simulations s’appliquent;</a:t>
            </a:r>
          </a:p>
          <a:p>
            <a:pPr marL="317497" indent="-317497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212529"/>
              </a:solidFill>
            </a:endParaRPr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12529"/>
                </a:solidFill>
              </a:rPr>
              <a:t>Expliquer les différences entre estimation et simulation;</a:t>
            </a:r>
          </a:p>
          <a:p>
            <a:pPr marL="317497" indent="-317497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212529"/>
              </a:solidFill>
            </a:endParaRPr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12529"/>
                </a:solidFill>
              </a:rPr>
              <a:t>Expliquer les différences entre simulations non conditionnelles et conditionnelles;</a:t>
            </a:r>
          </a:p>
          <a:p>
            <a:pPr marL="317497" indent="-317497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212529"/>
              </a:solidFill>
            </a:endParaRPr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12529"/>
                </a:solidFill>
              </a:rPr>
              <a:t>Être en mesure d’appliquer les méthodes de simulations de </a:t>
            </a:r>
            <a:r>
              <a:rPr lang="fr-FR" sz="2400" dirty="0" err="1">
                <a:solidFill>
                  <a:srgbClr val="212529"/>
                </a:solidFill>
              </a:rPr>
              <a:t>Choleski</a:t>
            </a:r>
            <a:r>
              <a:rPr lang="fr-FR" sz="2400" dirty="0">
                <a:solidFill>
                  <a:srgbClr val="212529"/>
                </a:solidFill>
              </a:rPr>
              <a:t> et SGS. Discuter de leurs avantages et inconvénients;</a:t>
            </a:r>
          </a:p>
          <a:p>
            <a:pPr marL="317497" indent="-317497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212529"/>
              </a:solidFill>
            </a:endParaRPr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12529"/>
                </a:solidFill>
              </a:rPr>
              <a:t>Utiliser et interpréter les résultats d’une simulation pour l’estimation des ressources;</a:t>
            </a:r>
          </a:p>
          <a:p>
            <a:pPr marL="317497" indent="-317497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212529"/>
              </a:solidFill>
            </a:endParaRPr>
          </a:p>
          <a:p>
            <a:pPr marL="317497" indent="-317497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212529"/>
                </a:solidFill>
              </a:rPr>
              <a:t>Expliquer les principales propriétés des simulations.</a:t>
            </a:r>
          </a:p>
          <a:p>
            <a:pPr marL="238105" indent="-238105">
              <a:buFont typeface="Arial" panose="020B0604020202020204" pitchFamily="34" charset="0"/>
              <a:buChar char="•"/>
            </a:pPr>
            <a:endParaRPr lang="fr-CA" sz="1500" dirty="0"/>
          </a:p>
        </p:txBody>
      </p:sp>
    </p:spTree>
    <p:extLst>
      <p:ext uri="{BB962C8B-B14F-4D97-AF65-F5344CB8AC3E}">
        <p14:creationId xmlns:p14="http://schemas.microsoft.com/office/powerpoint/2010/main" val="148260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20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2"/>
            <a:ext cx="697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Mines : optimisation de fosses à ciel ouvert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7A4E9E-6CA0-4237-990C-A58272F10B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06" y="1160890"/>
            <a:ext cx="5739062" cy="56971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A20429-8012-4D46-9D89-DFD64C055A5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6325"/>
            <a:ext cx="5029883" cy="35803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67592B-9CC4-4620-ABF4-ABBCBB01EE3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5523" y="3203029"/>
            <a:ext cx="242548" cy="672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475238-4A7B-4D29-9BCE-9CA6FA7936F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rot="16200000">
            <a:off x="-132150" y="3468181"/>
            <a:ext cx="1177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Fréquence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265057-E820-423E-972C-AF227B7DE2C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121573" y="2210202"/>
            <a:ext cx="1376857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66" dirty="0"/>
              <a:t>20 simulations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804875-8084-F665-3F16-06DC85B95EA6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47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21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58949" y="755885"/>
            <a:ext cx="9025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Mines : précision sur les ressources et le profit conventionnel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75C29E-17A6-44C1-821B-2AA24E350AD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36498" y="1456247"/>
            <a:ext cx="100933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A" sz="2400" dirty="0">
                <a:solidFill>
                  <a:srgbClr val="000000"/>
                </a:solidFill>
                <a:latin typeface="CIDFont+F2"/>
              </a:rPr>
              <a:t>Chaque réalisation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IDFont+F2"/>
              </a:rPr>
              <a:t>ressources estimées différentes, compatibles avec les observations actuelles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0000"/>
              </a:solidFill>
              <a:latin typeface="CIDFont+F2"/>
            </a:endParaRP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CIDFont+F2"/>
              </a:rPr>
              <a:t>distribution des ressources, intervalle de confiance</a:t>
            </a:r>
          </a:p>
          <a:p>
            <a:pPr algn="l"/>
            <a:endParaRPr lang="fr-FR" sz="2400" dirty="0">
              <a:solidFill>
                <a:srgbClr val="000000"/>
              </a:solidFill>
              <a:latin typeface="CIDFont+F2"/>
            </a:endParaRPr>
          </a:p>
          <a:p>
            <a:pPr algn="l"/>
            <a:endParaRPr lang="fr-FR" sz="2400" dirty="0">
              <a:solidFill>
                <a:srgbClr val="000000"/>
              </a:solidFill>
              <a:latin typeface="CIDFont+F2"/>
            </a:endParaRPr>
          </a:p>
          <a:p>
            <a:pPr algn="l"/>
            <a:r>
              <a:rPr lang="fr-FR" sz="2400" dirty="0">
                <a:solidFill>
                  <a:srgbClr val="3333FF"/>
                </a:solidFill>
                <a:latin typeface="CIDFont+F2"/>
              </a:rPr>
              <a:t>Approche valide pour toute situation où l’on applique un seuil de sélection</a:t>
            </a:r>
          </a:p>
          <a:p>
            <a:pPr algn="l"/>
            <a:endParaRPr lang="fr-FR" sz="2400" dirty="0">
              <a:solidFill>
                <a:srgbClr val="3333FF"/>
              </a:solidFill>
              <a:latin typeface="CIDFont+F2"/>
            </a:endParaRPr>
          </a:p>
          <a:p>
            <a:pPr algn="l"/>
            <a:r>
              <a:rPr lang="fr-FR" sz="2400" dirty="0">
                <a:solidFill>
                  <a:srgbClr val="3333FF"/>
                </a:solidFill>
                <a:latin typeface="CIDFont+F2"/>
              </a:rPr>
              <a:t>p. ex. 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FF"/>
                </a:solidFill>
                <a:latin typeface="CIDFont+F2"/>
              </a:rPr>
              <a:t>Environnement : volume à excaver parce que contaminé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FF"/>
                </a:solidFill>
                <a:latin typeface="CIDFont+F2"/>
              </a:rPr>
              <a:t>Biologie : aires avec une biomasse suffisante pour nourrir un prédateur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36BF9-12C9-B7B7-65AC-3BFFF92ABC22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71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22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74853" y="747931"/>
            <a:ext cx="9025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Idée principale des simulations géostatistiques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459CBC-CDEA-49B6-988E-72C9095F741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16001" y="2524084"/>
            <a:ext cx="4176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Simulation non conditionnelle 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DBCBC9-F282-4443-8C59-F34E6F1820D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16002" y="4353330"/>
            <a:ext cx="4176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Simulation conditionnelle 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34AAEB-3A7E-401B-A8E4-78534C3748C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26119" y="2543580"/>
            <a:ext cx="5720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DJKAHJ+TimesNewRoman"/>
              </a:rPr>
              <a:t>Produire des champs montrant la même structure spatiale (variogramme) et le même histogramme que ceux inférés à partir des données observées.</a:t>
            </a:r>
            <a:endParaRPr lang="fr-CA"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B44AF6A-674C-4DFD-90BD-E747DA82E37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26119" y="4308435"/>
            <a:ext cx="5720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  <a:latin typeface="DJKAHJ+TimesNewRoman"/>
              </a:rPr>
              <a:t>Produire des champs montrant la même structure spatiale (variogramme), le même histogramme en plus de respecter les données observées.</a:t>
            </a:r>
            <a:endParaRPr lang="fr-CA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3E7728-77AF-4D93-90BF-9EE45F743BF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244834" y="1335317"/>
            <a:ext cx="7702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DJKAHJ+TimesNewRoman"/>
              </a:rPr>
              <a:t>Proposer une solution à tout problème impliquant des </a:t>
            </a:r>
            <a:r>
              <a:rPr lang="fr-FR" sz="2400" b="1" dirty="0">
                <a:solidFill>
                  <a:srgbClr val="FF0000"/>
                </a:solidFill>
                <a:latin typeface="DJKAHJ+TimesNewRoman"/>
              </a:rPr>
              <a:t>transformations non linéaires </a:t>
            </a:r>
            <a:r>
              <a:rPr lang="fr-FR" sz="2400" dirty="0">
                <a:solidFill>
                  <a:srgbClr val="FF0000"/>
                </a:solidFill>
                <a:latin typeface="DJKAHJ+TimesNewRoman"/>
              </a:rPr>
              <a:t>des variables mesurées. </a:t>
            </a:r>
            <a:endParaRPr lang="fr-CA" sz="2400" dirty="0">
              <a:solidFill>
                <a:srgbClr val="FF0000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305473A-9273-3EAA-1D98-6814D4CA2D73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2. Simulation conditionnelle et non-conditionnelle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47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12F51E6-8C51-469A-BF17-C6940679B8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55" y="963805"/>
            <a:ext cx="9428293" cy="29505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C90103D-DC6E-4D89-B455-4B7283FD92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51" y="3964401"/>
            <a:ext cx="9610900" cy="2883271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23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49ABAA-5752-4D89-B486-1BBD4559DDE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755882"/>
            <a:ext cx="380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Exemple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2C5C612-0BD7-176A-61A6-3946F4E36956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2. Simulation conditionnelle et non-conditionnelle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0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24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49ABAA-5752-4D89-B486-1BBD4559DDE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47931"/>
            <a:ext cx="3804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En tableau</a:t>
            </a: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E9DC430-ACAB-4A1D-991E-64E46854061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16001" y="1381339"/>
          <a:ext cx="10608440" cy="450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442">
                  <a:extLst>
                    <a:ext uri="{9D8B030D-6E8A-4147-A177-3AD203B41FA5}">
                      <a16:colId xmlns:a16="http://schemas.microsoft.com/office/drawing/2014/main" val="2587636971"/>
                    </a:ext>
                  </a:extLst>
                </a:gridCol>
                <a:gridCol w="3258206">
                  <a:extLst>
                    <a:ext uri="{9D8B030D-6E8A-4147-A177-3AD203B41FA5}">
                      <a16:colId xmlns:a16="http://schemas.microsoft.com/office/drawing/2014/main" val="2089255196"/>
                    </a:ext>
                  </a:extLst>
                </a:gridCol>
                <a:gridCol w="4361792">
                  <a:extLst>
                    <a:ext uri="{9D8B030D-6E8A-4147-A177-3AD203B41FA5}">
                      <a16:colId xmlns:a16="http://schemas.microsoft.com/office/drawing/2014/main" val="1339951322"/>
                    </a:ext>
                  </a:extLst>
                </a:gridCol>
              </a:tblGrid>
              <a:tr h="568454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Reproduit ?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Non-conditionnelle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Conditionnelle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07934831"/>
                  </a:ext>
                </a:extLst>
              </a:tr>
              <a:tr h="568454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Histogramme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Oui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Oui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75772633"/>
                  </a:ext>
                </a:extLst>
              </a:tr>
              <a:tr h="140167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Variogramme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Oui</a:t>
                      </a:r>
                    </a:p>
                    <a:p>
                      <a:pPr algn="ctr"/>
                      <a:r>
                        <a:rPr lang="fr-CA" sz="2400" dirty="0"/>
                        <a:t> (théorique)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Oui</a:t>
                      </a:r>
                    </a:p>
                    <a:p>
                      <a:pPr algn="ctr"/>
                      <a:r>
                        <a:rPr lang="fr-CA" sz="2400" dirty="0"/>
                        <a:t> ( mélange de théorique et expérimentale)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30005050"/>
                  </a:ext>
                </a:extLst>
              </a:tr>
              <a:tr h="568454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Données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rgbClr val="FF0000"/>
                          </a:solidFill>
                        </a:rPr>
                        <a:t>Non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>
                          <a:solidFill>
                            <a:srgbClr val="FF0000"/>
                          </a:solidFill>
                        </a:rPr>
                        <a:t>Oui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81497072"/>
                  </a:ext>
                </a:extLst>
              </a:tr>
              <a:tr h="1401671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Fonction de transfert non linéaire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Oui, mais pas directement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Oui, mais pas directement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44592959"/>
                  </a:ext>
                </a:extLst>
              </a:tr>
            </a:tbl>
          </a:graphicData>
        </a:graphic>
      </p:graphicFrame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6735C19-6B91-43B4-AED0-6C5572B5378E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6831726" y="3118945"/>
            <a:ext cx="7882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05F486C-63E8-4712-B3B2-041F165EC05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062953" y="2601921"/>
            <a:ext cx="39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?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4C87602-2E45-42FA-9A9E-DADAF6E66E39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6810705" y="4918922"/>
            <a:ext cx="7882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F8BFA94-0BE8-484B-9A63-06665334DBF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041932" y="4401898"/>
            <a:ext cx="39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482048-8AE5-BB5D-0A53-C4D9122D83CB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2. Simulation conditionnelle et non-conditionnelle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8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25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2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Différences entre les méthodes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974B4F-41C0-4057-B30B-B85503B963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5975" y="1278664"/>
            <a:ext cx="7361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Il existe un grand nombre de méthodes de simulations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E539D2D-2919-4E5F-8892-A0DDFF5A0D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55028" y="2754799"/>
            <a:ext cx="8912773" cy="296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95" indent="-457195">
              <a:buFont typeface="+mj-lt"/>
              <a:buAutoNum type="arabicPeriod"/>
            </a:pPr>
            <a:r>
              <a:rPr lang="fr-CA" sz="2666" dirty="0">
                <a:solidFill>
                  <a:srgbClr val="000000"/>
                </a:solidFill>
              </a:rPr>
              <a:t>Variable </a:t>
            </a:r>
            <a:r>
              <a:rPr lang="fr-CA" sz="2666" u="sng" dirty="0">
                <a:solidFill>
                  <a:srgbClr val="000000"/>
                </a:solidFill>
              </a:rPr>
              <a:t>continue</a:t>
            </a:r>
            <a:r>
              <a:rPr lang="fr-CA" sz="2666" dirty="0">
                <a:solidFill>
                  <a:srgbClr val="000000"/>
                </a:solidFill>
              </a:rPr>
              <a:t> ou catégorique</a:t>
            </a:r>
          </a:p>
          <a:p>
            <a:pPr marL="457195" indent="-457195">
              <a:buFont typeface="+mj-lt"/>
              <a:buAutoNum type="arabicPeriod"/>
            </a:pPr>
            <a:r>
              <a:rPr lang="fr-FR" sz="2666" dirty="0">
                <a:solidFill>
                  <a:srgbClr val="000000"/>
                </a:solidFill>
              </a:rPr>
              <a:t>Utilise la </a:t>
            </a:r>
            <a:r>
              <a:rPr lang="fr-FR" sz="2666" u="sng" dirty="0">
                <a:solidFill>
                  <a:srgbClr val="000000"/>
                </a:solidFill>
              </a:rPr>
              <a:t>covariance</a:t>
            </a:r>
            <a:r>
              <a:rPr lang="fr-FR" sz="2666" dirty="0">
                <a:solidFill>
                  <a:srgbClr val="000000"/>
                </a:solidFill>
              </a:rPr>
              <a:t> (bipoints) ou multipoints</a:t>
            </a:r>
          </a:p>
          <a:p>
            <a:pPr marL="457195" indent="-457195">
              <a:buFont typeface="+mj-lt"/>
              <a:buAutoNum type="arabicPeriod"/>
            </a:pPr>
            <a:r>
              <a:rPr lang="fr-CA" sz="2666" dirty="0">
                <a:solidFill>
                  <a:srgbClr val="000000"/>
                </a:solidFill>
              </a:rPr>
              <a:t>Objets versus </a:t>
            </a:r>
            <a:r>
              <a:rPr lang="fr-CA" sz="2666" u="sng" dirty="0"/>
              <a:t>pixels</a:t>
            </a:r>
          </a:p>
          <a:p>
            <a:pPr marL="457195" indent="-457195">
              <a:buFont typeface="+mj-lt"/>
              <a:buAutoNum type="arabicPeriod"/>
            </a:pPr>
            <a:r>
              <a:rPr lang="fr-CA" sz="2666" u="sng" dirty="0">
                <a:solidFill>
                  <a:srgbClr val="000000"/>
                </a:solidFill>
              </a:rPr>
              <a:t>Gaussien</a:t>
            </a:r>
            <a:r>
              <a:rPr lang="fr-CA" sz="2666" dirty="0">
                <a:solidFill>
                  <a:srgbClr val="000000"/>
                </a:solidFill>
              </a:rPr>
              <a:t> versus distribution quelconque</a:t>
            </a:r>
          </a:p>
          <a:p>
            <a:pPr marL="457195" indent="-457195">
              <a:buFont typeface="+mj-lt"/>
              <a:buAutoNum type="arabicPeriod"/>
            </a:pPr>
            <a:r>
              <a:rPr lang="fr-FR" sz="2666" dirty="0">
                <a:solidFill>
                  <a:srgbClr val="000000"/>
                </a:solidFill>
              </a:rPr>
              <a:t>Simulation conditionnelle </a:t>
            </a:r>
            <a:r>
              <a:rPr lang="fr-FR" sz="2666" u="sng" dirty="0">
                <a:solidFill>
                  <a:srgbClr val="000000"/>
                </a:solidFill>
              </a:rPr>
              <a:t>possible</a:t>
            </a:r>
            <a:r>
              <a:rPr lang="fr-FR" sz="2666" dirty="0">
                <a:solidFill>
                  <a:srgbClr val="000000"/>
                </a:solidFill>
              </a:rPr>
              <a:t> ou non (directement)</a:t>
            </a:r>
          </a:p>
          <a:p>
            <a:pPr marL="457195" indent="-457195">
              <a:buFont typeface="+mj-lt"/>
              <a:buAutoNum type="arabicPeriod"/>
            </a:pPr>
            <a:r>
              <a:rPr lang="fr-FR" sz="2666" dirty="0">
                <a:solidFill>
                  <a:srgbClr val="000000"/>
                </a:solidFill>
              </a:rPr>
              <a:t>Limité en 1D ou </a:t>
            </a:r>
            <a:r>
              <a:rPr lang="fr-FR" sz="2666" u="sng" dirty="0">
                <a:solidFill>
                  <a:srgbClr val="000000"/>
                </a:solidFill>
              </a:rPr>
              <a:t>non</a:t>
            </a:r>
          </a:p>
          <a:p>
            <a:pPr marL="457195" indent="-457195">
              <a:buFont typeface="+mj-lt"/>
              <a:buAutoNum type="arabicPeriod"/>
            </a:pPr>
            <a:r>
              <a:rPr lang="fr-CA" sz="2666" dirty="0">
                <a:solidFill>
                  <a:srgbClr val="000000"/>
                </a:solidFill>
              </a:rPr>
              <a:t>Grille régulière ou </a:t>
            </a:r>
            <a:r>
              <a:rPr lang="fr-CA" sz="2666" u="sng" dirty="0">
                <a:solidFill>
                  <a:srgbClr val="000000"/>
                </a:solidFill>
              </a:rPr>
              <a:t>quelconque</a:t>
            </a:r>
            <a:endParaRPr lang="fr-CA" sz="2666" u="sng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AFFC8F-998F-4C2D-B015-78210D01C46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25366" y="2126108"/>
            <a:ext cx="349347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dirty="0"/>
              <a:t>Ce qui les distingue 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B2D38B-1D3B-22A0-089A-346F1377CB40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94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26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97283D-C033-456A-B4FD-38200E30A05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" y="755881"/>
            <a:ext cx="10205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Normalité des observations : </a:t>
            </a:r>
            <a:r>
              <a:rPr lang="fr-CA" sz="2400" dirty="0"/>
              <a:t>Cas non gaussien</a:t>
            </a:r>
            <a:endParaRPr lang="fr-CA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91126E9-8790-4FA9-9953-FC0122E7023F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92773" y="1381340"/>
                <a:ext cx="104367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LU, SGS, FFTMA et les bandes tournantes nécessitent un champ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2400" dirty="0">
                    <a:latin typeface="CIDFont+F2"/>
                  </a:rPr>
                  <a:t>gaussien</a:t>
                </a:r>
                <a:endParaRPr lang="fr-CA" sz="2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91126E9-8790-4FA9-9953-FC0122E70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1292773" y="1381340"/>
                <a:ext cx="10436773" cy="461665"/>
              </a:xfrm>
              <a:prstGeom prst="rect">
                <a:avLst/>
              </a:prstGeom>
              <a:blipFill>
                <a:blip r:embed="rId8"/>
                <a:stretch>
                  <a:fillRect l="-876" t="-12000" b="-29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F475ED0-6E44-4715-A81A-20049B5CFD57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16001" y="2424968"/>
                <a:ext cx="7788167" cy="3504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2666" u="sng" dirty="0">
                    <a:latin typeface="CIDFont+F2"/>
                  </a:rPr>
                  <a:t>Que faire si ce n’est pas gaussien?</a:t>
                </a:r>
              </a:p>
              <a:p>
                <a:pPr algn="l"/>
                <a:endParaRPr lang="fr-FR" sz="2400" dirty="0"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es-ES" sz="2400" dirty="0" err="1">
                    <a:latin typeface="CIDFont+F2"/>
                  </a:rPr>
                  <a:t>Transformer</a:t>
                </a:r>
                <a:r>
                  <a:rPr lang="es-ES" sz="2400" dirty="0">
                    <a:latin typeface="CIDFont+F2"/>
                  </a:rPr>
                  <a:t> </a:t>
                </a:r>
                <a14:m>
                  <m:oMath xmlns:m="http://schemas.openxmlformats.org/officeDocument/2006/math">
                    <m:r>
                      <a:rPr lang="es-ES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s-ES" sz="2400" dirty="0">
                    <a:latin typeface="CIDFont+F2"/>
                  </a:rPr>
                  <a:t>en  </a:t>
                </a:r>
                <a14:m>
                  <m:oMath xmlns:m="http://schemas.openxmlformats.org/officeDocument/2006/math">
                    <m:r>
                      <a:rPr lang="es-ES" sz="24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400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E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sz="2400" i="1" dirty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s-ES" sz="2400" dirty="0">
                    <a:latin typeface="CIDFont+F2"/>
                  </a:rPr>
                  <a:t>;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es-ES" sz="2400" dirty="0"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>
                    <a:latin typeface="CIDFont+F2"/>
                  </a:rPr>
                  <a:t>Calculer et modéliser le variogramme de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latin typeface="CIDFont+F2"/>
                  </a:rPr>
                  <a:t>;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FR" sz="2400" dirty="0"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>
                    <a:latin typeface="CIDFont+F2"/>
                  </a:rPr>
                  <a:t>Simuler (conditionnel ou non)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latin typeface="CIDFont+F2"/>
                  </a:rPr>
                  <a:t>;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FR" sz="2400" dirty="0">
                  <a:latin typeface="CIDFont+F2"/>
                </a:endParaRPr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>
                    <a:latin typeface="CIDFont+F2"/>
                  </a:rPr>
                  <a:t>Effectuer la transformation inverse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fr-FR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F475ED0-6E44-4715-A81A-20049B5CF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016001" y="2424968"/>
                <a:ext cx="7788167" cy="3504742"/>
              </a:xfrm>
              <a:prstGeom prst="rect">
                <a:avLst/>
              </a:prstGeom>
              <a:blipFill>
                <a:blip r:embed="rId10"/>
                <a:stretch>
                  <a:fillRect l="-1488" t="-1739" b="-24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C244A554-6F61-4D4E-984F-DF4829FC498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73763" y="1873782"/>
            <a:ext cx="3848100" cy="45974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46F0A52C-F03C-FB96-42DF-7CBF5E6EAC74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90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27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" y="755881"/>
            <a:ext cx="121920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b="1" i="1" u="sng" dirty="0"/>
              <a:t>Méthode de </a:t>
            </a:r>
            <a:r>
              <a:rPr lang="fr-CA" sz="2666" b="1" i="1" u="sng" dirty="0" err="1"/>
              <a:t>Cholesky</a:t>
            </a:r>
            <a:r>
              <a:rPr lang="fr-CA" sz="2666" b="1" i="1" u="sng" dirty="0"/>
              <a:t> (LU) : Algorithme simulation non conditionnelle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ACDE9B-DF88-4EC8-B92C-7E68B54EBC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36886" y="1321165"/>
                <a:ext cx="860079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2400" dirty="0">
                    <a:latin typeface="CIDFont+F2"/>
                  </a:rPr>
                  <a:t>gaussien, de moyenne 0 et de covariance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fr-FR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ACDE9B-DF88-4EC8-B92C-7E68B54E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236886" y="1321165"/>
                <a:ext cx="8600797" cy="461665"/>
              </a:xfrm>
              <a:prstGeom prst="rect">
                <a:avLst/>
              </a:prstGeom>
              <a:blipFill>
                <a:blip r:embed="rId10"/>
                <a:stretch>
                  <a:fillRect l="-1134" t="-12000" b="-29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D7F1DD9-CE54-42EC-862D-9C174D184992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36886" y="2118872"/>
                <a:ext cx="860079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On cherche à simuler n points à des emplacements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D7F1DD9-CE54-42EC-862D-9C174D18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236886" y="2118872"/>
                <a:ext cx="8600797" cy="461665"/>
              </a:xfrm>
              <a:prstGeom prst="rect">
                <a:avLst/>
              </a:prstGeom>
              <a:blipFill>
                <a:blip r:embed="rId12"/>
                <a:stretch>
                  <a:fillRect l="-1134" t="-12000" b="-29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07ED3B-78FB-4163-BCD8-766304DBECE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781507" y="2754044"/>
                <a:ext cx="1027386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Construire la matrice des covariances entre les n points, nommée K. K est positive définie. (Il s’agit de la même matrice K que le krigeage simple.)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Effectuer la décomposition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𝐿𝐿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’.  (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est triangulaire inférieure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.)</m:t>
                    </m:r>
                  </m:oMath>
                </a14:m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Générer un vecteur aléatoire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tiré d’une loi normale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(0,1).</m:t>
                    </m:r>
                  </m:oMath>
                </a14:m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Calculer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𝐿𝑌</m:t>
                    </m:r>
                  </m:oMath>
                </a14:m>
                <a:r>
                  <a:rPr lang="fr-CA" sz="2400" dirty="0"/>
                  <a:t>.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07ED3B-78FB-4163-BCD8-766304DBE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1781507" y="2754044"/>
                <a:ext cx="10273860" cy="3416320"/>
              </a:xfrm>
              <a:prstGeom prst="rect">
                <a:avLst/>
              </a:prstGeom>
              <a:blipFill>
                <a:blip r:embed="rId14"/>
                <a:stretch>
                  <a:fillRect l="-949" t="-1607" b="-32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8C9047E-A4FF-491B-A1D6-8ADA3EADBF0A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308527" y="6225243"/>
                <a:ext cx="751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𝐿𝑌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𝑌𝑌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𝐿𝐼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8C9047E-A4FF-491B-A1D6-8ADA3EAD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2308527" y="6225243"/>
                <a:ext cx="7511094" cy="369332"/>
              </a:xfrm>
              <a:prstGeom prst="rect">
                <a:avLst/>
              </a:prstGeom>
              <a:blipFill>
                <a:blip r:embed="rId16"/>
                <a:stretch>
                  <a:fillRect l="-568" t="-3279" r="-406" b="-81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2">
            <a:extLst>
              <a:ext uri="{FF2B5EF4-FFF2-40B4-BE49-F238E27FC236}">
                <a16:creationId xmlns:a16="http://schemas.microsoft.com/office/drawing/2014/main" id="{937107FE-B919-E296-F315-C695DB808740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5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28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" y="755881"/>
            <a:ext cx="121920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b="1" i="1" u="sng" dirty="0"/>
              <a:t>Méthode de </a:t>
            </a:r>
            <a:r>
              <a:rPr lang="fr-CA" sz="2666" b="1" i="1" u="sng" dirty="0" err="1"/>
              <a:t>Cholesky</a:t>
            </a:r>
            <a:r>
              <a:rPr lang="fr-CA" sz="2666" b="1" i="1" u="sng" dirty="0"/>
              <a:t> (LU) : Algorithme simulation conditionnelle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ACDE9B-DF88-4EC8-B92C-7E68B54EBC87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36886" y="1176765"/>
                <a:ext cx="930182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2400" dirty="0">
                    <a:latin typeface="CIDFont+F2"/>
                  </a:rPr>
                  <a:t>gaussien, de moyenne 0 et de covariance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fr-FR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fr-CA" sz="2400" dirty="0"/>
                  <a:t>et soit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fr-CA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A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A" sz="2400" i="1" dirty="0">
                        <a:latin typeface="Cambria Math" panose="02040503050406030204" pitchFamily="18" charset="0"/>
                      </a:rPr>
                      <m:t>), 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=1,…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sz="2400" dirty="0"/>
                  <a:t>, N observations de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2400" dirty="0"/>
                  <a:t> :   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ACDE9B-DF88-4EC8-B92C-7E68B54EB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1236886" y="1176765"/>
                <a:ext cx="9301826" cy="830997"/>
              </a:xfrm>
              <a:prstGeom prst="rect">
                <a:avLst/>
              </a:prstGeom>
              <a:blipFill>
                <a:blip r:embed="rId18"/>
                <a:stretch>
                  <a:fillRect l="-1048" t="-6618" b="-1691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D7F1DD9-CE54-42EC-862D-9C174D184992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36886" y="2118871"/>
                <a:ext cx="9178867" cy="868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On cherche à simuler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CA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A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CA" sz="2400" i="1" dirty="0" err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>
                    <a:latin typeface="CIDFont+F2"/>
                  </a:rPr>
                  <a:t>en n emplacements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CA" sz="2400" dirty="0"/>
                  <a:t> conditionnellement 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fr-CA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A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A" sz="2400" i="1" dirty="0">
                        <a:latin typeface="Cambria Math" panose="02040503050406030204" pitchFamily="18" charset="0"/>
                      </a:rPr>
                      <m:t>), 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=1,…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D7F1DD9-CE54-42EC-862D-9C174D18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1236886" y="2118871"/>
                <a:ext cx="9178867" cy="868186"/>
              </a:xfrm>
              <a:prstGeom prst="rect">
                <a:avLst/>
              </a:prstGeom>
              <a:blipFill>
                <a:blip r:embed="rId20"/>
                <a:stretch>
                  <a:fillRect l="-1062" t="-4930" b="-161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07ED3B-78FB-4163-BCD8-766304DBECE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467006" y="3141511"/>
                <a:ext cx="102738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Construire la matrice des covariances entre les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points, nommée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est positive définie. 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Effectuer la décomposition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𝐿𝐿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’.  (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est triangulaire inférieur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dirty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Partager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fr-CA" sz="2400" dirty="0"/>
                  <a:t> et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fr-CA" sz="2400" dirty="0"/>
                  <a:t> en 4 blocs :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07ED3B-78FB-4163-BCD8-766304DBE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1467006" y="3141511"/>
                <a:ext cx="10273860" cy="3046988"/>
              </a:xfrm>
              <a:prstGeom prst="rect">
                <a:avLst/>
              </a:prstGeom>
              <a:blipFill>
                <a:blip r:embed="rId22"/>
                <a:stretch>
                  <a:fillRect l="-950" t="-18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E26F3387-7EA2-4F14-8F66-AECC28B70903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"/>
                </p:custDataLst>
              </p:nvPr>
            </p:nvGraphicFramePr>
            <p:xfrm>
              <a:off x="3519241" y="5636983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CA" sz="2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E26F3387-7EA2-4F14-8F66-AECC28B70903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3"/>
                </p:custDataLst>
              </p:nvPr>
            </p:nvGraphicFramePr>
            <p:xfrm>
              <a:off x="3519241" y="5636983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885" t="-1316" r="-102655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101786" t="-1316" r="-3571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885" t="-102667" r="-102655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4"/>
                          <a:stretch>
                            <a:fillRect l="-101786" t="-102667" r="-3571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au 2">
                <a:extLst>
                  <a:ext uri="{FF2B5EF4-FFF2-40B4-BE49-F238E27FC236}">
                    <a16:creationId xmlns:a16="http://schemas.microsoft.com/office/drawing/2014/main" id="{F804CFC4-D29B-4C62-A421-34B418DC636D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7"/>
                </p:custDataLst>
              </p:nvPr>
            </p:nvGraphicFramePr>
            <p:xfrm>
              <a:off x="6835617" y="5636983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au 2">
                <a:extLst>
                  <a:ext uri="{FF2B5EF4-FFF2-40B4-BE49-F238E27FC236}">
                    <a16:creationId xmlns:a16="http://schemas.microsoft.com/office/drawing/2014/main" id="{F804CFC4-D29B-4C62-A421-34B418DC636D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5"/>
                </p:custDataLst>
              </p:nvPr>
            </p:nvGraphicFramePr>
            <p:xfrm>
              <a:off x="6835617" y="5636983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6"/>
                          <a:stretch>
                            <a:fillRect l="-885" t="-1316" r="-102655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6"/>
                          <a:stretch>
                            <a:fillRect l="-101786" t="-1316" r="-3571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6"/>
                          <a:stretch>
                            <a:fillRect l="-885" t="-102667" r="-102655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6"/>
                          <a:stretch>
                            <a:fillRect l="-101786" t="-102667" r="-3571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37593371-8588-4E0F-AB17-DD52D6DB52E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778706" y="5636982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8" name="Parenthèse fermante 17">
            <a:extLst>
              <a:ext uri="{FF2B5EF4-FFF2-40B4-BE49-F238E27FC236}">
                <a16:creationId xmlns:a16="http://schemas.microsoft.com/office/drawing/2014/main" id="{FCE81935-8ADD-4B3E-A187-5309E809BC5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0800000">
            <a:off x="3487738" y="5636982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9" name="Parenthèse fermante 18">
            <a:extLst>
              <a:ext uri="{FF2B5EF4-FFF2-40B4-BE49-F238E27FC236}">
                <a16:creationId xmlns:a16="http://schemas.microsoft.com/office/drawing/2014/main" id="{39A7BB91-0467-4B6D-B478-E537C28A0F3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063551" y="5637966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0" name="Parenthèse fermante 19">
            <a:extLst>
              <a:ext uri="{FF2B5EF4-FFF2-40B4-BE49-F238E27FC236}">
                <a16:creationId xmlns:a16="http://schemas.microsoft.com/office/drawing/2014/main" id="{ED0C6277-D8B1-413E-BCB7-7E9AD2A6403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>
            <a:off x="6772585" y="5637966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505F12-3D73-4102-9769-17DCC47B3136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018172" y="5899357"/>
                <a:ext cx="5470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E505F12-3D73-4102-9769-17DCC47B3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6018172" y="5899357"/>
                <a:ext cx="547009" cy="369332"/>
              </a:xfrm>
              <a:prstGeom prst="rect">
                <a:avLst/>
              </a:prstGeom>
              <a:blipFill>
                <a:blip r:embed="rId28"/>
                <a:stretch>
                  <a:fillRect l="-13333" r="-5556" b="-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F98F796-D6AC-415F-BBA1-F39BAC65AC03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743688" y="5928426"/>
                <a:ext cx="601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F98F796-D6AC-415F-BBA1-F39BAC65A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2743688" y="5928426"/>
                <a:ext cx="601318" cy="369332"/>
              </a:xfrm>
              <a:prstGeom prst="rect">
                <a:avLst/>
              </a:prstGeom>
              <a:blipFill>
                <a:blip r:embed="rId30"/>
                <a:stretch>
                  <a:fillRect l="-12121" r="-5051" b="-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D2B66BD-3687-46EB-8CDD-88A75DC4FC7E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876394" y="5420932"/>
                <a:ext cx="3439886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sz="1400" i="1" dirty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fr-FR" sz="1400" dirty="0">
                    <a:latin typeface="CIDFont+F4"/>
                  </a:rPr>
                  <a:t> </a:t>
                </a:r>
                <a:r>
                  <a:rPr lang="fr-FR" sz="2400" dirty="0">
                    <a:latin typeface="CIDFont+F4"/>
                  </a:rPr>
                  <a:t>et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400" i="1" dirty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fr-FR" sz="1400" dirty="0">
                    <a:latin typeface="CIDFont+F4"/>
                  </a:rPr>
                  <a:t> </a:t>
                </a:r>
                <a:r>
                  <a:rPr lang="fr-FR" sz="2400" dirty="0">
                    <a:latin typeface="CIDFont+F4"/>
                  </a:rPr>
                  <a:t>sont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fr-FR" sz="2400" dirty="0">
                  <a:latin typeface="CIDFont+F4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sz="1400" i="1" dirty="0">
                        <a:latin typeface="Cambria Math" panose="02040503050406030204" pitchFamily="18" charset="0"/>
                      </a:rPr>
                      <m:t>22</m:t>
                    </m:r>
                  </m:oMath>
                </a14:m>
                <a:r>
                  <a:rPr lang="fr-FR" sz="1400" dirty="0">
                    <a:latin typeface="CIDFont+F4"/>
                  </a:rPr>
                  <a:t> </a:t>
                </a:r>
                <a:r>
                  <a:rPr lang="fr-FR" sz="2400" dirty="0">
                    <a:latin typeface="CIDFont+F4"/>
                  </a:rPr>
                  <a:t>et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400" i="1" dirty="0">
                        <a:latin typeface="Cambria Math" panose="02040503050406030204" pitchFamily="18" charset="0"/>
                      </a:rPr>
                      <m:t>22</m:t>
                    </m:r>
                  </m:oMath>
                </a14:m>
                <a:r>
                  <a:rPr lang="fr-FR" sz="1400" dirty="0">
                    <a:latin typeface="CIDFont+F4"/>
                  </a:rPr>
                  <a:t> </a:t>
                </a:r>
                <a:r>
                  <a:rPr lang="fr-FR" sz="2400" dirty="0">
                    <a:latin typeface="CIDFont+F4"/>
                  </a:rPr>
                  <a:t>sont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fr-CA" sz="2400" dirty="0"/>
              </a:p>
              <a:p>
                <a:pPr algn="l"/>
                <a:r>
                  <a:rPr lang="fr-CA" sz="1600" dirty="0"/>
                  <a:t>Indice 1 : points observés</a:t>
                </a:r>
              </a:p>
              <a:p>
                <a:pPr algn="l"/>
                <a:r>
                  <a:rPr lang="fr-CA" sz="1600" dirty="0"/>
                  <a:t>Indice 2 : points à simuler 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D2B66BD-3687-46EB-8CDD-88A75DC4F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8876394" y="5420932"/>
                <a:ext cx="3439886" cy="1323439"/>
              </a:xfrm>
              <a:prstGeom prst="rect">
                <a:avLst/>
              </a:prstGeom>
              <a:blipFill>
                <a:blip r:embed="rId32"/>
                <a:stretch>
                  <a:fillRect l="-887" t="-3687" b="-50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08A4723-297A-CB1E-8C7F-A897E16F9482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33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29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39981"/>
            <a:ext cx="121920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b="1" i="1" u="sng" dirty="0"/>
              <a:t>Méthode de </a:t>
            </a:r>
            <a:r>
              <a:rPr lang="fr-CA" sz="2666" b="1" i="1" u="sng" dirty="0" err="1"/>
              <a:t>Cholesky</a:t>
            </a:r>
            <a:r>
              <a:rPr lang="fr-CA" sz="2666" b="1" i="1" u="sng" dirty="0"/>
              <a:t> (LU) : Algorithme simulation conditionnelle (suite)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07ED3B-78FB-4163-BCD8-766304DBECE4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92773" y="1434625"/>
                <a:ext cx="10801256" cy="268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195" indent="-457195">
                  <a:buFont typeface="+mj-lt"/>
                  <a:buAutoNum type="arabicPeriod" startAt="4"/>
                </a:pPr>
                <a:r>
                  <a:rPr lang="fr-CA" sz="2400" dirty="0"/>
                  <a:t>Déterminer les valeurs du vecteur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fr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fr-CA" sz="2400" dirty="0"/>
                  <a:t> qui assure la reproduction des données observées. </a:t>
                </a:r>
              </a:p>
              <a:p>
                <a:pPr marL="457195" indent="-457195">
                  <a:buFont typeface="+mj-lt"/>
                  <a:buAutoNum type="arabicPeriod" startAt="4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 startAt="4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 startAt="4"/>
                </a:pPr>
                <a:r>
                  <a:rPr lang="fr-CA" sz="2400" dirty="0"/>
                  <a:t>Générer un vecteur aléatoire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tiré d’une loi normale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fr-CA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fr-CA" sz="2400" i="1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CA" sz="2400" dirty="0"/>
              </a:p>
              <a:p>
                <a:pPr marL="457195" indent="-457195">
                  <a:buFont typeface="+mj-lt"/>
                  <a:buAutoNum type="arabicPeriod" startAt="4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 startAt="4"/>
                </a:pPr>
                <a:r>
                  <a:rPr lang="fr-CA" sz="2400" dirty="0"/>
                  <a:t>Calculer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𝐿𝑌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: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B07ED3B-78FB-4163-BCD8-766304DBE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1292773" y="1434625"/>
                <a:ext cx="10801256" cy="2688300"/>
              </a:xfrm>
              <a:prstGeom prst="rect">
                <a:avLst/>
              </a:prstGeom>
              <a:blipFill>
                <a:blip r:embed="rId21"/>
                <a:stretch>
                  <a:fillRect l="-903" t="-1814" b="-45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E26F3387-7EA2-4F14-8F66-AECC28B70903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4"/>
                </p:custDataLst>
              </p:nvPr>
            </p:nvGraphicFramePr>
            <p:xfrm>
              <a:off x="4194542" y="4164057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E26F3387-7EA2-4F14-8F66-AECC28B70903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2"/>
                </p:custDataLst>
              </p:nvPr>
            </p:nvGraphicFramePr>
            <p:xfrm>
              <a:off x="4194542" y="4164057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3"/>
                          <a:stretch>
                            <a:fillRect l="-885" t="-1316" r="-354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3"/>
                          <a:stretch>
                            <a:fillRect l="-885" t="-102667" r="-354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37593371-8588-4E0F-AB17-DD52D6DB52E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627210" y="4172782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18" name="Parenthèse fermante 17">
            <a:extLst>
              <a:ext uri="{FF2B5EF4-FFF2-40B4-BE49-F238E27FC236}">
                <a16:creationId xmlns:a16="http://schemas.microsoft.com/office/drawing/2014/main" id="{FCE81935-8ADD-4B3E-A187-5309E809BC5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0800000">
            <a:off x="4253677" y="416405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F98F796-D6AC-415F-BBA1-F39BAC65AC03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859678" y="4433058"/>
                <a:ext cx="13534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𝐿𝑌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F98F796-D6AC-415F-BBA1-F39BAC65A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2859678" y="4433058"/>
                <a:ext cx="1353447" cy="369332"/>
              </a:xfrm>
              <a:prstGeom prst="rect">
                <a:avLst/>
              </a:prstGeom>
              <a:blipFill>
                <a:blip r:embed="rId25"/>
                <a:stretch>
                  <a:fillRect l="-4955" r="-3153"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3870232-5C6F-45B7-8F4B-3D92DB3A227C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155979" y="2248169"/>
                <a:ext cx="3485121" cy="372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3870232-5C6F-45B7-8F4B-3D92DB3A2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4155979" y="2248169"/>
                <a:ext cx="3485121" cy="372859"/>
              </a:xfrm>
              <a:prstGeom prst="rect">
                <a:avLst/>
              </a:prstGeom>
              <a:blipFill>
                <a:blip r:embed="rId26"/>
                <a:stretch>
                  <a:fillRect l="-876" t="-1639" r="-701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au 2">
                <a:extLst>
                  <a:ext uri="{FF2B5EF4-FFF2-40B4-BE49-F238E27FC236}">
                    <a16:creationId xmlns:a16="http://schemas.microsoft.com/office/drawing/2014/main" id="{5AD6B36E-5374-4196-850A-58274CA18DCB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9"/>
                </p:custDataLst>
              </p:nvPr>
            </p:nvGraphicFramePr>
            <p:xfrm>
              <a:off x="5485508" y="4185627"/>
              <a:ext cx="95176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883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475883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fr-CA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au 2">
                <a:extLst>
                  <a:ext uri="{FF2B5EF4-FFF2-40B4-BE49-F238E27FC236}">
                    <a16:creationId xmlns:a16="http://schemas.microsoft.com/office/drawing/2014/main" id="{5AD6B36E-5374-4196-850A-58274CA18DCB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8"/>
                </p:custDataLst>
              </p:nvPr>
            </p:nvGraphicFramePr>
            <p:xfrm>
              <a:off x="5485508" y="4185627"/>
              <a:ext cx="95176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883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475883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9"/>
                          <a:stretch>
                            <a:fillRect l="-1266" t="-1316" r="-105063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9"/>
                          <a:stretch>
                            <a:fillRect l="-102564" t="-1316" r="-641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9"/>
                          <a:stretch>
                            <a:fillRect l="-1266" t="-102667" r="-105063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9"/>
                          <a:stretch>
                            <a:fillRect l="-102564" t="-102667" r="-641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34B55AB-31B4-47DF-BA87-C46EA7CAD067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758188" y="4393945"/>
                <a:ext cx="7075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34B55AB-31B4-47DF-BA87-C46EA7CAD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4758188" y="4393945"/>
                <a:ext cx="707572" cy="461665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Parenthèse fermante 24">
            <a:extLst>
              <a:ext uri="{FF2B5EF4-FFF2-40B4-BE49-F238E27FC236}">
                <a16:creationId xmlns:a16="http://schemas.microsoft.com/office/drawing/2014/main" id="{0BF8358B-72C8-46BF-B452-580AA4C4656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449318" y="4172782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6" name="Parenthèse fermante 25">
            <a:extLst>
              <a:ext uri="{FF2B5EF4-FFF2-40B4-BE49-F238E27FC236}">
                <a16:creationId xmlns:a16="http://schemas.microsoft.com/office/drawing/2014/main" id="{BFF169D4-055F-44B8-B3F1-48F3C1DF340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0800000">
            <a:off x="5347497" y="416405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au 2">
                <a:extLst>
                  <a:ext uri="{FF2B5EF4-FFF2-40B4-BE49-F238E27FC236}">
                    <a16:creationId xmlns:a16="http://schemas.microsoft.com/office/drawing/2014/main" id="{78FBA9C2-D95D-4E28-B014-85F8F0C39E66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3"/>
                </p:custDataLst>
              </p:nvPr>
            </p:nvGraphicFramePr>
            <p:xfrm>
              <a:off x="6726599" y="4148202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au 2">
                <a:extLst>
                  <a:ext uri="{FF2B5EF4-FFF2-40B4-BE49-F238E27FC236}">
                    <a16:creationId xmlns:a16="http://schemas.microsoft.com/office/drawing/2014/main" id="{78FBA9C2-D95D-4E28-B014-85F8F0C39E66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32"/>
                </p:custDataLst>
              </p:nvPr>
            </p:nvGraphicFramePr>
            <p:xfrm>
              <a:off x="6726599" y="4148202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33"/>
                          <a:stretch>
                            <a:fillRect l="-885" t="-1316" r="-3540" b="-103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33"/>
                          <a:stretch>
                            <a:fillRect l="-885" t="-102667" r="-3540" b="-5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Parenthèse fermante 27">
            <a:extLst>
              <a:ext uri="{FF2B5EF4-FFF2-40B4-BE49-F238E27FC236}">
                <a16:creationId xmlns:a16="http://schemas.microsoft.com/office/drawing/2014/main" id="{68AAD511-779E-4B1E-A62C-7A8C0ED72C3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7173291" y="416405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9" name="Parenthèse fermante 28">
            <a:extLst>
              <a:ext uri="{FF2B5EF4-FFF2-40B4-BE49-F238E27FC236}">
                <a16:creationId xmlns:a16="http://schemas.microsoft.com/office/drawing/2014/main" id="{08246B52-A375-47D6-834B-44607810822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0800000">
            <a:off x="6799756" y="4155330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7258921-FC3A-4F59-87E1-0C2640A19F28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608027" y="5439647"/>
                <a:ext cx="6117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7258921-FC3A-4F59-87E1-0C2640A19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2608027" y="5439647"/>
                <a:ext cx="6117770" cy="461665"/>
              </a:xfrm>
              <a:prstGeom prst="rect">
                <a:avLst/>
              </a:prstGeom>
              <a:blipFill>
                <a:blip r:embed="rId3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00372EA-DEFF-44EB-A368-6419AFD0E8AA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2608027" y="5939219"/>
                <a:ext cx="6117770" cy="465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00372EA-DEFF-44EB-A368-6419AFD0E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2608027" y="5939219"/>
                <a:ext cx="6117770" cy="465192"/>
              </a:xfrm>
              <a:prstGeom prst="rect">
                <a:avLst/>
              </a:prstGeom>
              <a:blipFill>
                <a:blip r:embed="rId3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2">
            <a:extLst>
              <a:ext uri="{FF2B5EF4-FFF2-40B4-BE49-F238E27FC236}">
                <a16:creationId xmlns:a16="http://schemas.microsoft.com/office/drawing/2014/main" id="{164E4AC9-55F7-0753-5460-BD852DDDA614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3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27728-8324-5EFF-0CC7-4E534605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du cours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27D133F5-F7B7-82DC-A9D0-CE4AEA5DCEB8}"/>
              </a:ext>
            </a:extLst>
          </p:cNvPr>
          <p:cNvSpPr txBox="1"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13348" y="1167898"/>
            <a:ext cx="11678652" cy="399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7995" indent="-507995">
              <a:buFont typeface="+mj-lt"/>
              <a:buAutoNum type="arabicPeriod"/>
            </a:pPr>
            <a:r>
              <a:rPr lang="fr-CA" sz="2667" dirty="0">
                <a:solidFill>
                  <a:srgbClr val="000000"/>
                </a:solidFill>
              </a:rPr>
              <a:t>Introduction : contexte et problématique</a:t>
            </a:r>
          </a:p>
          <a:p>
            <a:pPr marL="1079489" lvl="1" indent="-571494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</a:rPr>
              <a:t>Simulation vs krigeage</a:t>
            </a:r>
          </a:p>
          <a:p>
            <a:pPr marL="1079489" lvl="1" indent="-571494"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</a:rPr>
              <a:t>Fonction de transfert</a:t>
            </a:r>
          </a:p>
          <a:p>
            <a:pPr marL="507995" indent="-507995">
              <a:buFont typeface="+mj-lt"/>
              <a:buAutoNum type="arabicPeriod"/>
            </a:pPr>
            <a:r>
              <a:rPr lang="fr-FR" sz="2667" dirty="0">
                <a:solidFill>
                  <a:srgbClr val="000000"/>
                </a:solidFill>
              </a:rPr>
              <a:t>Simulation conditionnelle et non-conditionnelle</a:t>
            </a:r>
          </a:p>
          <a:p>
            <a:pPr marL="507995" indent="-507995">
              <a:buFont typeface="+mj-lt"/>
              <a:buAutoNum type="arabicPeriod"/>
            </a:pPr>
            <a:r>
              <a:rPr lang="fr-CA" sz="2667" dirty="0">
                <a:solidFill>
                  <a:srgbClr val="000000"/>
                </a:solidFill>
              </a:rPr>
              <a:t>Méthodes de simulations géostatistiques</a:t>
            </a:r>
          </a:p>
          <a:p>
            <a:pPr marL="1079489" lvl="1" indent="-571494">
              <a:buFont typeface="+mj-lt"/>
              <a:buAutoNum type="romanLcPeriod"/>
            </a:pPr>
            <a:r>
              <a:rPr lang="fr-CA" sz="2000" dirty="0">
                <a:solidFill>
                  <a:srgbClr val="000000"/>
                </a:solidFill>
              </a:rPr>
              <a:t>Transformation graphique (cas non gaussien)</a:t>
            </a:r>
          </a:p>
          <a:p>
            <a:pPr marL="1079489" lvl="1" indent="-571494">
              <a:buFont typeface="+mj-lt"/>
              <a:buAutoNum type="romanLcPeriod"/>
            </a:pPr>
            <a:r>
              <a:rPr lang="fr-CA" sz="2000" dirty="0">
                <a:solidFill>
                  <a:srgbClr val="000000"/>
                </a:solidFill>
              </a:rPr>
              <a:t>Simulation </a:t>
            </a:r>
            <a:r>
              <a:rPr lang="fr-CA" sz="2000" dirty="0" err="1">
                <a:solidFill>
                  <a:srgbClr val="000000"/>
                </a:solidFill>
              </a:rPr>
              <a:t>Cholesky</a:t>
            </a:r>
            <a:r>
              <a:rPr lang="fr-CA" sz="2000" dirty="0">
                <a:solidFill>
                  <a:srgbClr val="000000"/>
                </a:solidFill>
              </a:rPr>
              <a:t> (LU)</a:t>
            </a:r>
          </a:p>
          <a:p>
            <a:pPr marL="1079489" lvl="1" indent="-571494">
              <a:buFont typeface="+mj-lt"/>
              <a:buAutoNum type="romanLcPeriod"/>
            </a:pPr>
            <a:r>
              <a:rPr lang="fr-CA" sz="2000" dirty="0">
                <a:solidFill>
                  <a:srgbClr val="000000"/>
                </a:solidFill>
              </a:rPr>
              <a:t>Simulation séquentielle gaussienne</a:t>
            </a:r>
          </a:p>
          <a:p>
            <a:pPr marL="507995" indent="-507995">
              <a:buFont typeface="+mj-lt"/>
              <a:buAutoNum type="arabicPeriod"/>
            </a:pPr>
            <a:r>
              <a:rPr lang="fr-FR" sz="2667" dirty="0">
                <a:solidFill>
                  <a:srgbClr val="000000"/>
                </a:solidFill>
              </a:rPr>
              <a:t>Post-conditionnement par krigeage simple</a:t>
            </a:r>
          </a:p>
          <a:p>
            <a:pPr marL="238105" indent="-238105">
              <a:buFont typeface="Arial" panose="020B0604020202020204" pitchFamily="34" charset="0"/>
              <a:buChar char="•"/>
            </a:pPr>
            <a:endParaRPr lang="fr-CA" sz="1500" dirty="0"/>
          </a:p>
        </p:txBody>
      </p:sp>
    </p:spTree>
    <p:extLst>
      <p:ext uri="{BB962C8B-B14F-4D97-AF65-F5344CB8AC3E}">
        <p14:creationId xmlns:p14="http://schemas.microsoft.com/office/powerpoint/2010/main" val="1961213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78BF95F-03F1-4549-BEDF-F2A3CC37B6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306974" y="1950733"/>
            <a:ext cx="3805259" cy="2724638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30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55885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de </a:t>
            </a:r>
            <a:r>
              <a:rPr lang="fr-CA" sz="2400" b="1" dirty="0" err="1"/>
              <a:t>Cholesky</a:t>
            </a:r>
            <a:r>
              <a:rPr lang="fr-CA" sz="2400" b="1" dirty="0"/>
              <a:t> (LU) : 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85509B9-E5E2-43C8-ABB9-4E32A1B23310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92774" y="1176765"/>
                <a:ext cx="816653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400" dirty="0"/>
                  <a:t>On cherche à simuler deux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CA" sz="2400" dirty="0"/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CA" sz="2400" dirty="0"/>
                  <a:t>) de variance respective de 9 et 4 avec une corrélation de 0.8 : 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85509B9-E5E2-43C8-ABB9-4E32A1B2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1292774" y="1176765"/>
                <a:ext cx="8166539" cy="830997"/>
              </a:xfrm>
              <a:prstGeom prst="rect">
                <a:avLst/>
              </a:prstGeom>
              <a:blipFill>
                <a:blip r:embed="rId19"/>
                <a:stretch>
                  <a:fillRect l="-1119" t="-5882" b="-161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FD7AADC-8DBF-4FEC-B0F0-59D9DF23F615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923199" y="2861148"/>
                <a:ext cx="6823919" cy="413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</a:rPr>
                        <m:t>ρ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=0.8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=4.8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FD7AADC-8DBF-4FEC-B0F0-59D9DF23F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923199" y="2861148"/>
                <a:ext cx="6823919" cy="413768"/>
              </a:xfrm>
              <a:prstGeom prst="rect">
                <a:avLst/>
              </a:prstGeom>
              <a:blipFill>
                <a:blip r:embed="rId21"/>
                <a:stretch>
                  <a:fillRect l="-714" r="-625" b="-161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au 2">
                <a:extLst>
                  <a:ext uri="{FF2B5EF4-FFF2-40B4-BE49-F238E27FC236}">
                    <a16:creationId xmlns:a16="http://schemas.microsoft.com/office/drawing/2014/main" id="{43E29806-47B0-47D3-895E-85975E262D6E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"/>
                </p:custDataLst>
              </p:nvPr>
            </p:nvGraphicFramePr>
            <p:xfrm>
              <a:off x="2582376" y="4190130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4.8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4.8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au 2">
                <a:extLst>
                  <a:ext uri="{FF2B5EF4-FFF2-40B4-BE49-F238E27FC236}">
                    <a16:creationId xmlns:a16="http://schemas.microsoft.com/office/drawing/2014/main" id="{43E29806-47B0-47D3-895E-85975E262D6E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2"/>
                </p:custDataLst>
              </p:nvPr>
            </p:nvGraphicFramePr>
            <p:xfrm>
              <a:off x="2582376" y="4190130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3"/>
                          <a:stretch>
                            <a:fillRect l="-885" t="-5263" r="-103540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4.8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3"/>
                          <a:stretch>
                            <a:fillRect l="-885" t="-106667" r="-103540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23"/>
                          <a:stretch>
                            <a:fillRect l="-100885" t="-106667" r="-354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Parenthèse fermante 33">
            <a:extLst>
              <a:ext uri="{FF2B5EF4-FFF2-40B4-BE49-F238E27FC236}">
                <a16:creationId xmlns:a16="http://schemas.microsoft.com/office/drawing/2014/main" id="{DDBA2DC6-04F4-4588-AF66-993C2DBF18C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841840" y="4190129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35" name="Parenthèse fermante 34">
            <a:extLst>
              <a:ext uri="{FF2B5EF4-FFF2-40B4-BE49-F238E27FC236}">
                <a16:creationId xmlns:a16="http://schemas.microsoft.com/office/drawing/2014/main" id="{85240E40-6701-437B-B98A-41739A16C2D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0800000">
            <a:off x="2550873" y="4190129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36" name="Parenthèse fermante 35">
            <a:extLst>
              <a:ext uri="{FF2B5EF4-FFF2-40B4-BE49-F238E27FC236}">
                <a16:creationId xmlns:a16="http://schemas.microsoft.com/office/drawing/2014/main" id="{B91CFEA6-E17C-4C2A-8DCB-96696EF5C3B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26686" y="4191113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37" name="Parenthèse fermante 36">
            <a:extLst>
              <a:ext uri="{FF2B5EF4-FFF2-40B4-BE49-F238E27FC236}">
                <a16:creationId xmlns:a16="http://schemas.microsoft.com/office/drawing/2014/main" id="{0588230E-ECD9-40C5-B398-E65435CA4AD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0800000">
            <a:off x="5835718" y="4191113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041D958-1E42-427C-80AC-EF337DE771ED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081307" y="4452504"/>
                <a:ext cx="5470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041D958-1E42-427C-80AC-EF337DE77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5081307" y="4452504"/>
                <a:ext cx="547009" cy="369332"/>
              </a:xfrm>
              <a:prstGeom prst="rect">
                <a:avLst/>
              </a:prstGeom>
              <a:blipFill>
                <a:blip r:embed="rId25"/>
                <a:stretch>
                  <a:fillRect l="-14607" r="-6742"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8385971-8820-4ED4-A839-E74729D4AC90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806823" y="4481573"/>
                <a:ext cx="601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8385971-8820-4ED4-A839-E74729D4A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1806823" y="4481573"/>
                <a:ext cx="601318" cy="369332"/>
              </a:xfrm>
              <a:prstGeom prst="rect">
                <a:avLst/>
              </a:prstGeom>
              <a:blipFill>
                <a:blip r:embed="rId27"/>
                <a:stretch>
                  <a:fillRect l="-12121" r="-5051"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8CDDDAC1-BB36-44BB-B196-37590407FE8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342483" y="4420017"/>
            <a:ext cx="83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?</a:t>
            </a:r>
          </a:p>
        </p:txBody>
      </p:sp>
      <p:sp>
        <p:nvSpPr>
          <p:cNvPr id="19" name="ZoneTexte 8">
            <a:extLst>
              <a:ext uri="{FF2B5EF4-FFF2-40B4-BE49-F238E27FC236}">
                <a16:creationId xmlns:a16="http://schemas.microsoft.com/office/drawing/2014/main" id="{D8310EFE-6C7C-46AE-23CE-660B0ABAFCE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292773" y="5526017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Déterminer L 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4969BF-B3D2-D7C7-0F29-D3B25F5FE45D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47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78BF95F-03F1-4549-BEDF-F2A3CC37B6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8306974" y="1950733"/>
            <a:ext cx="3805259" cy="2724638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31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47932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de </a:t>
            </a:r>
            <a:r>
              <a:rPr lang="fr-CA" sz="2400" b="1" dirty="0" err="1"/>
              <a:t>Cholesky</a:t>
            </a:r>
            <a:r>
              <a:rPr lang="fr-CA" sz="2400" b="1" dirty="0"/>
              <a:t> (LU) : Exemple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85509B9-E5E2-43C8-ABB9-4E32A1B23310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292774" y="1176765"/>
                <a:ext cx="816653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400" dirty="0"/>
                  <a:t>On cherche à simuler deux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CA" sz="2400" dirty="0"/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CA" sz="2400" dirty="0"/>
                  <a:t>) de variance respective de 9 et 4 avec une corrélation de 0.8 : 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85509B9-E5E2-43C8-ABB9-4E32A1B2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7"/>
                </p:custDataLst>
              </p:nvPr>
            </p:nvSpPr>
            <p:spPr>
              <a:xfrm>
                <a:off x="1292774" y="1176765"/>
                <a:ext cx="8166539" cy="830997"/>
              </a:xfrm>
              <a:prstGeom prst="rect">
                <a:avLst/>
              </a:prstGeom>
              <a:blipFill>
                <a:blip r:embed="rId58"/>
                <a:stretch>
                  <a:fillRect l="-1119" t="-5882" b="-161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FD7AADC-8DBF-4FEC-B0F0-59D9DF23F615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427399" y="2102591"/>
                <a:ext cx="4813048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=0.8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=4.8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FD7AADC-8DBF-4FEC-B0F0-59D9DF23F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9"/>
                </p:custDataLst>
              </p:nvPr>
            </p:nvSpPr>
            <p:spPr>
              <a:xfrm>
                <a:off x="1427399" y="2102591"/>
                <a:ext cx="4813048" cy="373500"/>
              </a:xfrm>
              <a:prstGeom prst="rect">
                <a:avLst/>
              </a:prstGeom>
              <a:blipFill>
                <a:blip r:embed="rId60"/>
                <a:stretch>
                  <a:fillRect l="-1139" t="-3279" r="-1139" b="-131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au 2">
                <a:extLst>
                  <a:ext uri="{FF2B5EF4-FFF2-40B4-BE49-F238E27FC236}">
                    <a16:creationId xmlns:a16="http://schemas.microsoft.com/office/drawing/2014/main" id="{43E29806-47B0-47D3-895E-85975E262D6E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"/>
                </p:custDataLst>
              </p:nvPr>
            </p:nvGraphicFramePr>
            <p:xfrm>
              <a:off x="2993774" y="2871931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4.8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4.8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au 2">
                <a:extLst>
                  <a:ext uri="{FF2B5EF4-FFF2-40B4-BE49-F238E27FC236}">
                    <a16:creationId xmlns:a16="http://schemas.microsoft.com/office/drawing/2014/main" id="{43E29806-47B0-47D3-895E-85975E262D6E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1"/>
                </p:custDataLst>
              </p:nvPr>
            </p:nvGraphicFramePr>
            <p:xfrm>
              <a:off x="2993774" y="2871931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62"/>
                          <a:stretch>
                            <a:fillRect l="-885" t="-5263" r="-102655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4.8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62"/>
                          <a:stretch>
                            <a:fillRect l="-885" t="-106667" r="-102655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62"/>
                          <a:stretch>
                            <a:fillRect l="-101786" t="-106667" r="-3571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au 2">
                <a:extLst>
                  <a:ext uri="{FF2B5EF4-FFF2-40B4-BE49-F238E27FC236}">
                    <a16:creationId xmlns:a16="http://schemas.microsoft.com/office/drawing/2014/main" id="{0065D537-9E27-4BC1-A621-68F27A8FFA12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7"/>
                </p:custDataLst>
              </p:nvPr>
            </p:nvGraphicFramePr>
            <p:xfrm>
              <a:off x="6310151" y="2871931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1.6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au 2">
                <a:extLst>
                  <a:ext uri="{FF2B5EF4-FFF2-40B4-BE49-F238E27FC236}">
                    <a16:creationId xmlns:a16="http://schemas.microsoft.com/office/drawing/2014/main" id="{0065D537-9E27-4BC1-A621-68F27A8FFA12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3"/>
                </p:custDataLst>
              </p:nvPr>
            </p:nvGraphicFramePr>
            <p:xfrm>
              <a:off x="6310151" y="2871931"/>
              <a:ext cx="1368070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684035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64"/>
                          <a:stretch>
                            <a:fillRect l="-101786" t="-5263" r="-3571" b="-121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1.6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64"/>
                          <a:stretch>
                            <a:fillRect l="-101786" t="-106667" r="-3571" b="-2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Parenthèse fermante 33">
            <a:extLst>
              <a:ext uri="{FF2B5EF4-FFF2-40B4-BE49-F238E27FC236}">
                <a16:creationId xmlns:a16="http://schemas.microsoft.com/office/drawing/2014/main" id="{DDBA2DC6-04F4-4588-AF66-993C2DBF18C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253239" y="2871930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35" name="Parenthèse fermante 34">
            <a:extLst>
              <a:ext uri="{FF2B5EF4-FFF2-40B4-BE49-F238E27FC236}">
                <a16:creationId xmlns:a16="http://schemas.microsoft.com/office/drawing/2014/main" id="{85240E40-6701-437B-B98A-41739A16C2D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0800000">
            <a:off x="2962273" y="2871930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36" name="Parenthèse fermante 35">
            <a:extLst>
              <a:ext uri="{FF2B5EF4-FFF2-40B4-BE49-F238E27FC236}">
                <a16:creationId xmlns:a16="http://schemas.microsoft.com/office/drawing/2014/main" id="{B91CFEA6-E17C-4C2A-8DCB-96696EF5C3B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538084" y="2872914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37" name="Parenthèse fermante 36">
            <a:extLst>
              <a:ext uri="{FF2B5EF4-FFF2-40B4-BE49-F238E27FC236}">
                <a16:creationId xmlns:a16="http://schemas.microsoft.com/office/drawing/2014/main" id="{0588230E-ECD9-40C5-B398-E65435CA4ADA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>
            <a:off x="6247118" y="2872914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041D958-1E42-427C-80AC-EF337DE771ED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492705" y="3134305"/>
                <a:ext cx="5470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041D958-1E42-427C-80AC-EF337DE77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5"/>
                </p:custDataLst>
              </p:nvPr>
            </p:nvSpPr>
            <p:spPr>
              <a:xfrm>
                <a:off x="5492705" y="3134305"/>
                <a:ext cx="547009" cy="369332"/>
              </a:xfrm>
              <a:prstGeom prst="rect">
                <a:avLst/>
              </a:prstGeom>
              <a:blipFill>
                <a:blip r:embed="rId66"/>
                <a:stretch>
                  <a:fillRect l="-13333" r="-5556" b="-49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8385971-8820-4ED4-A839-E74729D4AC90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218221" y="3163374"/>
                <a:ext cx="601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8385971-8820-4ED4-A839-E74729D4A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7"/>
                </p:custDataLst>
              </p:nvPr>
            </p:nvSpPr>
            <p:spPr>
              <a:xfrm>
                <a:off x="2218221" y="3163374"/>
                <a:ext cx="601318" cy="369332"/>
              </a:xfrm>
              <a:prstGeom prst="rect">
                <a:avLst/>
              </a:prstGeom>
              <a:blipFill>
                <a:blip r:embed="rId68"/>
                <a:stretch>
                  <a:fillRect l="-13131" r="-5051" b="-32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E5AA9BD-95CA-4793-80C2-7AB0A1074DCE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380959" y="4517143"/>
                <a:ext cx="23858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400" dirty="0"/>
                  <a:t>Soit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A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fr-CA" sz="2400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E5AA9BD-95CA-4793-80C2-7AB0A1074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380959" y="4517143"/>
                <a:ext cx="2385848" cy="461665"/>
              </a:xfrm>
              <a:prstGeom prst="rect">
                <a:avLst/>
              </a:prstGeom>
              <a:blipFill>
                <a:blip r:embed="rId69"/>
                <a:stretch>
                  <a:fillRect l="-3827" t="-10526" b="-289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0" name="Tableau 2">
                <a:extLst>
                  <a:ext uri="{FF2B5EF4-FFF2-40B4-BE49-F238E27FC236}">
                    <a16:creationId xmlns:a16="http://schemas.microsoft.com/office/drawing/2014/main" id="{BC0FF8F0-6F86-4B75-85D0-1870EB65B7D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5"/>
                </p:custDataLst>
                <p:extLst>
                  <p:ext uri="{D42A27DB-BD31-4B8C-83A1-F6EECF244321}">
                    <p14:modId xmlns:p14="http://schemas.microsoft.com/office/powerpoint/2010/main" val="2173799512"/>
                  </p:ext>
                </p:extLst>
              </p:nvPr>
            </p:nvGraphicFramePr>
            <p:xfrm>
              <a:off x="1950772" y="4335566"/>
              <a:ext cx="841289" cy="12374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1289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−0.12</m:t>
                              </m:r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7802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-0.5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0" name="Tableau 2">
                <a:extLst>
                  <a:ext uri="{FF2B5EF4-FFF2-40B4-BE49-F238E27FC236}">
                    <a16:creationId xmlns:a16="http://schemas.microsoft.com/office/drawing/2014/main" id="{BC0FF8F0-6F86-4B75-85D0-1870EB65B7D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5"/>
                </p:custDataLst>
                <p:extLst>
                  <p:ext uri="{D42A27DB-BD31-4B8C-83A1-F6EECF244321}">
                    <p14:modId xmlns:p14="http://schemas.microsoft.com/office/powerpoint/2010/main" val="2173799512"/>
                  </p:ext>
                </p:extLst>
              </p:nvPr>
            </p:nvGraphicFramePr>
            <p:xfrm>
              <a:off x="1950772" y="4335566"/>
              <a:ext cx="841289" cy="12374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1289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0"/>
                          <a:stretch>
                            <a:fillRect l="-1439" t="-1333" r="-2878" b="-174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7802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-0.5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1" name="Parenthèse fermante 40">
            <a:extLst>
              <a:ext uri="{FF2B5EF4-FFF2-40B4-BE49-F238E27FC236}">
                <a16:creationId xmlns:a16="http://schemas.microsoft.com/office/drawing/2014/main" id="{DF94854D-5F82-4C63-87E2-7C8AC6F3EB4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622603" y="434463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42" name="Parenthèse fermante 41">
            <a:extLst>
              <a:ext uri="{FF2B5EF4-FFF2-40B4-BE49-F238E27FC236}">
                <a16:creationId xmlns:a16="http://schemas.microsoft.com/office/drawing/2014/main" id="{419AED5B-C46A-4B4A-BCC7-1372B022EF8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0800000">
            <a:off x="1877776" y="433556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F8AB6AD-8D13-4085-8D89-2892554A59C6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993775" y="4578699"/>
                <a:ext cx="3206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F8AB6AD-8D13-4085-8D89-2892554A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2993775" y="4578699"/>
                <a:ext cx="320601" cy="369332"/>
              </a:xfrm>
              <a:prstGeom prst="rect">
                <a:avLst/>
              </a:prstGeom>
              <a:blipFill>
                <a:blip r:embed="rId71"/>
                <a:stretch>
                  <a:fillRect l="-13208" r="-1320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3" name="Tableau 2">
                <a:extLst>
                  <a:ext uri="{FF2B5EF4-FFF2-40B4-BE49-F238E27FC236}">
                    <a16:creationId xmlns:a16="http://schemas.microsoft.com/office/drawing/2014/main" id="{A215BD73-9E8B-4550-975E-ACEB544EA238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9"/>
                </p:custDataLst>
                <p:extLst>
                  <p:ext uri="{D42A27DB-BD31-4B8C-83A1-F6EECF244321}">
                    <p14:modId xmlns:p14="http://schemas.microsoft.com/office/powerpoint/2010/main" val="918141082"/>
                  </p:ext>
                </p:extLst>
              </p:nvPr>
            </p:nvGraphicFramePr>
            <p:xfrm>
              <a:off x="3462176" y="4364631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3" name="Tableau 2">
                <a:extLst>
                  <a:ext uri="{FF2B5EF4-FFF2-40B4-BE49-F238E27FC236}">
                    <a16:creationId xmlns:a16="http://schemas.microsoft.com/office/drawing/2014/main" id="{A215BD73-9E8B-4550-975E-ACEB544EA238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9"/>
                </p:custDataLst>
                <p:extLst>
                  <p:ext uri="{D42A27DB-BD31-4B8C-83A1-F6EECF244321}">
                    <p14:modId xmlns:p14="http://schemas.microsoft.com/office/powerpoint/2010/main" val="918141082"/>
                  </p:ext>
                </p:extLst>
              </p:nvPr>
            </p:nvGraphicFramePr>
            <p:xfrm>
              <a:off x="3462176" y="4364631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2"/>
                          <a:stretch>
                            <a:fillRect l="-877" t="-1316" r="-3509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2"/>
                          <a:stretch>
                            <a:fillRect l="-877" t="-102667" r="-3509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Parenthèse fermante 43">
            <a:extLst>
              <a:ext uri="{FF2B5EF4-FFF2-40B4-BE49-F238E27FC236}">
                <a16:creationId xmlns:a16="http://schemas.microsoft.com/office/drawing/2014/main" id="{1BDCB62C-C171-431D-98AE-AD9921412C4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894844" y="4373356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45" name="Parenthèse fermante 44">
            <a:extLst>
              <a:ext uri="{FF2B5EF4-FFF2-40B4-BE49-F238E27FC236}">
                <a16:creationId xmlns:a16="http://schemas.microsoft.com/office/drawing/2014/main" id="{79C9D203-FA70-4EEA-9156-BD0054D35EE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rot="10800000">
            <a:off x="3521310" y="4364631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6" name="Tableau 2">
                <a:extLst>
                  <a:ext uri="{FF2B5EF4-FFF2-40B4-BE49-F238E27FC236}">
                    <a16:creationId xmlns:a16="http://schemas.microsoft.com/office/drawing/2014/main" id="{EB345EE9-40CF-4EDB-9B0E-CDAF2E1DF375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2"/>
                </p:custDataLst>
                <p:extLst>
                  <p:ext uri="{D42A27DB-BD31-4B8C-83A1-F6EECF244321}">
                    <p14:modId xmlns:p14="http://schemas.microsoft.com/office/powerpoint/2010/main" val="101925187"/>
                  </p:ext>
                </p:extLst>
              </p:nvPr>
            </p:nvGraphicFramePr>
            <p:xfrm>
              <a:off x="4753141" y="4386202"/>
              <a:ext cx="95176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883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475883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1.6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6" name="Tableau 2">
                <a:extLst>
                  <a:ext uri="{FF2B5EF4-FFF2-40B4-BE49-F238E27FC236}">
                    <a16:creationId xmlns:a16="http://schemas.microsoft.com/office/drawing/2014/main" id="{EB345EE9-40CF-4EDB-9B0E-CDAF2E1DF375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2"/>
                </p:custDataLst>
                <p:extLst>
                  <p:ext uri="{D42A27DB-BD31-4B8C-83A1-F6EECF244321}">
                    <p14:modId xmlns:p14="http://schemas.microsoft.com/office/powerpoint/2010/main" val="101925187"/>
                  </p:ext>
                </p:extLst>
              </p:nvPr>
            </p:nvGraphicFramePr>
            <p:xfrm>
              <a:off x="4753141" y="4386202"/>
              <a:ext cx="95176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883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475883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3"/>
                          <a:stretch>
                            <a:fillRect l="-1266" t="-1316" r="-105063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3"/>
                          <a:stretch>
                            <a:fillRect l="-102564" t="-1316" r="-641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3"/>
                          <a:stretch>
                            <a:fillRect l="-1266" t="-102667" r="-105063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3"/>
                          <a:stretch>
                            <a:fillRect l="-102564" t="-102667" r="-641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C02D743-E9D7-4C84-AE9C-1882397513F3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4025822" y="4594519"/>
                <a:ext cx="7075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0C02D743-E9D7-4C84-AE9C-188239751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4025822" y="4594519"/>
                <a:ext cx="707572" cy="461665"/>
              </a:xfrm>
              <a:prstGeom prst="rect">
                <a:avLst/>
              </a:prstGeom>
              <a:blipFill>
                <a:blip r:embed="rId7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Parenthèse fermante 47">
            <a:extLst>
              <a:ext uri="{FF2B5EF4-FFF2-40B4-BE49-F238E27FC236}">
                <a16:creationId xmlns:a16="http://schemas.microsoft.com/office/drawing/2014/main" id="{F252AC33-7661-46CC-9336-1394EE1E1DF2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5716951" y="4373356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49" name="Parenthèse fermante 48">
            <a:extLst>
              <a:ext uri="{FF2B5EF4-FFF2-40B4-BE49-F238E27FC236}">
                <a16:creationId xmlns:a16="http://schemas.microsoft.com/office/drawing/2014/main" id="{760C3CA9-E79F-4CB9-A3CC-9E31DC3FA856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 rot="10800000">
            <a:off x="4615131" y="4364631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0" name="Tableau 2">
                <a:extLst>
                  <a:ext uri="{FF2B5EF4-FFF2-40B4-BE49-F238E27FC236}">
                    <a16:creationId xmlns:a16="http://schemas.microsoft.com/office/drawing/2014/main" id="{40C76C57-87B6-49DA-AAB9-6AD33375AE40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6"/>
                </p:custDataLst>
                <p:extLst>
                  <p:ext uri="{D42A27DB-BD31-4B8C-83A1-F6EECF244321}">
                    <p14:modId xmlns:p14="http://schemas.microsoft.com/office/powerpoint/2010/main" val="2526812339"/>
                  </p:ext>
                </p:extLst>
              </p:nvPr>
            </p:nvGraphicFramePr>
            <p:xfrm>
              <a:off x="6072733" y="4386202"/>
              <a:ext cx="746037" cy="12374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6037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−0.12</m:t>
                              </m:r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7802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-0.5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0" name="Tableau 2">
                <a:extLst>
                  <a:ext uri="{FF2B5EF4-FFF2-40B4-BE49-F238E27FC236}">
                    <a16:creationId xmlns:a16="http://schemas.microsoft.com/office/drawing/2014/main" id="{40C76C57-87B6-49DA-AAB9-6AD33375AE40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26"/>
                </p:custDataLst>
                <p:extLst>
                  <p:ext uri="{D42A27DB-BD31-4B8C-83A1-F6EECF244321}">
                    <p14:modId xmlns:p14="http://schemas.microsoft.com/office/powerpoint/2010/main" val="2526812339"/>
                  </p:ext>
                </p:extLst>
              </p:nvPr>
            </p:nvGraphicFramePr>
            <p:xfrm>
              <a:off x="6072733" y="4386202"/>
              <a:ext cx="746037" cy="12374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6037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5"/>
                          <a:stretch>
                            <a:fillRect l="-813" t="-1333" r="-3252" b="-174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7802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-0.5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1" name="Parenthèse fermante 50">
            <a:extLst>
              <a:ext uri="{FF2B5EF4-FFF2-40B4-BE49-F238E27FC236}">
                <a16:creationId xmlns:a16="http://schemas.microsoft.com/office/drawing/2014/main" id="{F8FD37C3-1BEA-47D2-88F8-C8E49D7AE7C0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6745982" y="4373356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52" name="Parenthèse fermante 51">
            <a:extLst>
              <a:ext uri="{FF2B5EF4-FFF2-40B4-BE49-F238E27FC236}">
                <a16:creationId xmlns:a16="http://schemas.microsoft.com/office/drawing/2014/main" id="{2B97A6F8-38A3-408E-8113-A2CC394CD661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 rot="10800000">
            <a:off x="6067389" y="435590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53" name="Parenthèse fermante 52">
            <a:extLst>
              <a:ext uri="{FF2B5EF4-FFF2-40B4-BE49-F238E27FC236}">
                <a16:creationId xmlns:a16="http://schemas.microsoft.com/office/drawing/2014/main" id="{3FE1FB66-5EAB-4EB1-B076-9672C2FCA235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6745982" y="4377471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graphicFrame>
        <p:nvGraphicFramePr>
          <p:cNvPr id="54" name="Tableau 2">
            <a:extLst>
              <a:ext uri="{FF2B5EF4-FFF2-40B4-BE49-F238E27FC236}">
                <a16:creationId xmlns:a16="http://schemas.microsoft.com/office/drawing/2014/main" id="{6134C676-CED8-433B-9D2F-EA16ECAEA64C}"/>
              </a:ext>
            </a:extLst>
          </p:cNvPr>
          <p:cNvGraphicFramePr>
            <a:graphicFrameLocks noGrp="1"/>
          </p:cNvGraphicFramePr>
          <p:nvPr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993349703"/>
              </p:ext>
            </p:extLst>
          </p:nvPr>
        </p:nvGraphicFramePr>
        <p:xfrm>
          <a:off x="7626084" y="4396587"/>
          <a:ext cx="90580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806">
                  <a:extLst>
                    <a:ext uri="{9D8B030D-6E8A-4147-A177-3AD203B41FA5}">
                      <a16:colId xmlns:a16="http://schemas.microsoft.com/office/drawing/2014/main" val="1924805325"/>
                    </a:ext>
                  </a:extLst>
                </a:gridCol>
              </a:tblGrid>
              <a:tr h="451104">
                <a:tc>
                  <a:txBody>
                    <a:bodyPr/>
                    <a:lstStyle/>
                    <a:p>
                      <a:pPr algn="ctr"/>
                      <a:r>
                        <a:rPr lang="fr-CA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-0.36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19059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 algn="ctr"/>
                      <a:r>
                        <a:rPr lang="fr-CA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-0.79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6422"/>
                  </a:ext>
                </a:extLst>
              </a:tr>
            </a:tbl>
          </a:graphicData>
        </a:graphic>
      </p:graphicFrame>
      <p:sp>
        <p:nvSpPr>
          <p:cNvPr id="55" name="Parenthèse fermante 54">
            <a:extLst>
              <a:ext uri="{FF2B5EF4-FFF2-40B4-BE49-F238E27FC236}">
                <a16:creationId xmlns:a16="http://schemas.microsoft.com/office/drawing/2014/main" id="{03B52828-AF6D-4311-A626-91D0C63423E5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8334354" y="4392072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56" name="Parenthèse fermante 55">
            <a:extLst>
              <a:ext uri="{FF2B5EF4-FFF2-40B4-BE49-F238E27FC236}">
                <a16:creationId xmlns:a16="http://schemas.microsoft.com/office/drawing/2014/main" id="{B522803C-05CD-4E3F-8124-C4DA97BEE77D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 rot="10800000">
            <a:off x="7655762" y="4374622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9EBD5F0-FC98-49EC-B5EC-82C765B4C513}"/>
                  </a:ext>
                </a:extLst>
              </p:cNvPr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001106" y="5985937"/>
                <a:ext cx="958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A" sz="2400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fr-CA" sz="2400" dirty="0"/>
              </a:p>
            </p:txBody>
          </p:sp>
        </mc:Choice>
        <mc:Fallback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9EBD5F0-FC98-49EC-B5EC-82C765B4C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1001106" y="5985937"/>
                <a:ext cx="958360" cy="461665"/>
              </a:xfrm>
              <a:prstGeom prst="rect">
                <a:avLst/>
              </a:prstGeom>
              <a:blipFill>
                <a:blip r:embed="rId7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8" name="Tableau 2">
            <a:extLst>
              <a:ext uri="{FF2B5EF4-FFF2-40B4-BE49-F238E27FC236}">
                <a16:creationId xmlns:a16="http://schemas.microsoft.com/office/drawing/2014/main" id="{5E4E1AB7-448F-4356-8976-B6279B24882E}"/>
              </a:ext>
            </a:extLst>
          </p:cNvPr>
          <p:cNvGraphicFramePr>
            <a:graphicFrameLocks noGrp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790411886"/>
              </p:ext>
            </p:extLst>
          </p:nvPr>
        </p:nvGraphicFramePr>
        <p:xfrm>
          <a:off x="1877196" y="5827489"/>
          <a:ext cx="89758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586">
                  <a:extLst>
                    <a:ext uri="{9D8B030D-6E8A-4147-A177-3AD203B41FA5}">
                      <a16:colId xmlns:a16="http://schemas.microsoft.com/office/drawing/2014/main" val="1924805325"/>
                    </a:ext>
                  </a:extLst>
                </a:gridCol>
              </a:tblGrid>
              <a:tr h="451104">
                <a:tc>
                  <a:txBody>
                    <a:bodyPr/>
                    <a:lstStyle/>
                    <a:p>
                      <a:pPr algn="ctr"/>
                      <a:r>
                        <a:rPr lang="fr-CA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1.47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19059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 algn="ctr"/>
                      <a:r>
                        <a:rPr lang="fr-CA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6422"/>
                  </a:ext>
                </a:extLst>
              </a:tr>
            </a:tbl>
          </a:graphicData>
        </a:graphic>
      </p:graphicFrame>
      <p:sp>
        <p:nvSpPr>
          <p:cNvPr id="59" name="Parenthèse fermante 58">
            <a:extLst>
              <a:ext uri="{FF2B5EF4-FFF2-40B4-BE49-F238E27FC236}">
                <a16:creationId xmlns:a16="http://schemas.microsoft.com/office/drawing/2014/main" id="{8F6AA87A-9317-422F-BF5F-7CBEB7D7923E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2622603" y="5787148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60" name="Parenthèse fermante 59">
            <a:extLst>
              <a:ext uri="{FF2B5EF4-FFF2-40B4-BE49-F238E27FC236}">
                <a16:creationId xmlns:a16="http://schemas.microsoft.com/office/drawing/2014/main" id="{4EA0D277-1CD5-4ABB-8F9D-53E1C7C3179C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 rot="10800000">
            <a:off x="1877776" y="5778078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1A5B66C5-7DF3-4D1A-9A3B-1A12E7481D73}"/>
                  </a:ext>
                </a:extLst>
              </p:cNvPr>
              <p:cNvSpPr txBox="1"/>
              <p:nvPr>
                <p:custDataLst>
                  <p:tags r:id="rId37"/>
                </p:custDataLst>
              </p:nvPr>
            </p:nvSpPr>
            <p:spPr>
              <a:xfrm>
                <a:off x="2993775" y="6021211"/>
                <a:ext cx="3206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1A5B66C5-7DF3-4D1A-9A3B-1A12E7481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2993775" y="6021211"/>
                <a:ext cx="320601" cy="369332"/>
              </a:xfrm>
              <a:prstGeom prst="rect">
                <a:avLst/>
              </a:prstGeom>
              <a:blipFill>
                <a:blip r:embed="rId77"/>
                <a:stretch>
                  <a:fillRect l="-13208" r="-1320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2" name="Tableau 2">
                <a:extLst>
                  <a:ext uri="{FF2B5EF4-FFF2-40B4-BE49-F238E27FC236}">
                    <a16:creationId xmlns:a16="http://schemas.microsoft.com/office/drawing/2014/main" id="{E1B1FFEA-9D80-4E8B-B8EA-633FC8594CB9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38"/>
                </p:custDataLst>
                <p:extLst>
                  <p:ext uri="{D42A27DB-BD31-4B8C-83A1-F6EECF244321}">
                    <p14:modId xmlns:p14="http://schemas.microsoft.com/office/powerpoint/2010/main" val="2172849608"/>
                  </p:ext>
                </p:extLst>
              </p:nvPr>
            </p:nvGraphicFramePr>
            <p:xfrm>
              <a:off x="3462176" y="5807145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sz="2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2" name="Tableau 2">
                <a:extLst>
                  <a:ext uri="{FF2B5EF4-FFF2-40B4-BE49-F238E27FC236}">
                    <a16:creationId xmlns:a16="http://schemas.microsoft.com/office/drawing/2014/main" id="{E1B1FFEA-9D80-4E8B-B8EA-633FC8594CB9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38"/>
                </p:custDataLst>
                <p:extLst>
                  <p:ext uri="{D42A27DB-BD31-4B8C-83A1-F6EECF244321}">
                    <p14:modId xmlns:p14="http://schemas.microsoft.com/office/powerpoint/2010/main" val="2172849608"/>
                  </p:ext>
                </p:extLst>
              </p:nvPr>
            </p:nvGraphicFramePr>
            <p:xfrm>
              <a:off x="3462176" y="5807145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8"/>
                          <a:stretch>
                            <a:fillRect l="-877" t="-1316" r="-3509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8"/>
                          <a:stretch>
                            <a:fillRect l="-877" t="-102667" r="-3509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Parenthèse fermante 62">
            <a:extLst>
              <a:ext uri="{FF2B5EF4-FFF2-40B4-BE49-F238E27FC236}">
                <a16:creationId xmlns:a16="http://schemas.microsoft.com/office/drawing/2014/main" id="{62EE7143-BFE3-4F4C-BDD2-5DAF8245CE5D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3894844" y="5815870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64" name="Parenthèse fermante 63">
            <a:extLst>
              <a:ext uri="{FF2B5EF4-FFF2-40B4-BE49-F238E27FC236}">
                <a16:creationId xmlns:a16="http://schemas.microsoft.com/office/drawing/2014/main" id="{4F774E6A-34C0-4C14-8BF6-92980C1881FD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 rot="10800000">
            <a:off x="3521310" y="5807143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5" name="Tableau 2">
                <a:extLst>
                  <a:ext uri="{FF2B5EF4-FFF2-40B4-BE49-F238E27FC236}">
                    <a16:creationId xmlns:a16="http://schemas.microsoft.com/office/drawing/2014/main" id="{8EB6E43D-6ED5-4C77-B1DE-E4E97D9054D5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41"/>
                </p:custDataLst>
                <p:extLst>
                  <p:ext uri="{D42A27DB-BD31-4B8C-83A1-F6EECF244321}">
                    <p14:modId xmlns:p14="http://schemas.microsoft.com/office/powerpoint/2010/main" val="1851578592"/>
                  </p:ext>
                </p:extLst>
              </p:nvPr>
            </p:nvGraphicFramePr>
            <p:xfrm>
              <a:off x="4753141" y="5828715"/>
              <a:ext cx="95176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883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475883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1.6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oMath>
                            </m:oMathPara>
                          </a14:m>
                          <a:endParaRPr lang="fr-CA" sz="22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5" name="Tableau 2">
                <a:extLst>
                  <a:ext uri="{FF2B5EF4-FFF2-40B4-BE49-F238E27FC236}">
                    <a16:creationId xmlns:a16="http://schemas.microsoft.com/office/drawing/2014/main" id="{8EB6E43D-6ED5-4C77-B1DE-E4E97D9054D5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41"/>
                </p:custDataLst>
                <p:extLst>
                  <p:ext uri="{D42A27DB-BD31-4B8C-83A1-F6EECF244321}">
                    <p14:modId xmlns:p14="http://schemas.microsoft.com/office/powerpoint/2010/main" val="1851578592"/>
                  </p:ext>
                </p:extLst>
              </p:nvPr>
            </p:nvGraphicFramePr>
            <p:xfrm>
              <a:off x="4753141" y="5828715"/>
              <a:ext cx="95176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75883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  <a:gridCol w="475883">
                      <a:extLst>
                        <a:ext uri="{9D8B030D-6E8A-4147-A177-3AD203B41FA5}">
                          <a16:colId xmlns:a16="http://schemas.microsoft.com/office/drawing/2014/main" val="335143508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9"/>
                          <a:stretch>
                            <a:fillRect l="-1266" t="-1316" r="-105063" b="-1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9"/>
                          <a:stretch>
                            <a:fillRect l="-102564" t="-1316" r="-6410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9"/>
                          <a:stretch>
                            <a:fillRect l="-1266" t="-102667" r="-105063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9"/>
                          <a:stretch>
                            <a:fillRect l="-102564" t="-102667" r="-6410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9E65C5CD-B7A6-4C88-98D1-D0F54A3C90FF}"/>
                  </a:ext>
                </a:extLst>
              </p:cNvPr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4025822" y="6037033"/>
                <a:ext cx="7075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9E65C5CD-B7A6-4C88-98D1-D0F54A3C9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>
              <a:xfrm>
                <a:off x="4025822" y="6037033"/>
                <a:ext cx="707572" cy="461665"/>
              </a:xfrm>
              <a:prstGeom prst="rect">
                <a:avLst/>
              </a:prstGeom>
              <a:blipFill>
                <a:blip r:embed="rId8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Parenthèse fermante 66">
            <a:extLst>
              <a:ext uri="{FF2B5EF4-FFF2-40B4-BE49-F238E27FC236}">
                <a16:creationId xmlns:a16="http://schemas.microsoft.com/office/drawing/2014/main" id="{ABDD9CEB-AA3D-4C2C-B8BD-AB0E6E8D09C5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5716951" y="5815870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68" name="Parenthèse fermante 67">
            <a:extLst>
              <a:ext uri="{FF2B5EF4-FFF2-40B4-BE49-F238E27FC236}">
                <a16:creationId xmlns:a16="http://schemas.microsoft.com/office/drawing/2014/main" id="{8CA5A106-9025-4789-9A48-A3E7E8EF87B4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 rot="10800000">
            <a:off x="4615131" y="5807143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9" name="Tableau 2">
                <a:extLst>
                  <a:ext uri="{FF2B5EF4-FFF2-40B4-BE49-F238E27FC236}">
                    <a16:creationId xmlns:a16="http://schemas.microsoft.com/office/drawing/2014/main" id="{B079AC32-89D6-47F1-89EB-F62D67B95BDC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45"/>
                </p:custDataLst>
                <p:extLst>
                  <p:ext uri="{D42A27DB-BD31-4B8C-83A1-F6EECF244321}">
                    <p14:modId xmlns:p14="http://schemas.microsoft.com/office/powerpoint/2010/main" val="2636259861"/>
                  </p:ext>
                </p:extLst>
              </p:nvPr>
            </p:nvGraphicFramePr>
            <p:xfrm>
              <a:off x="6134735" y="5828715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1.47</m:t>
                              </m:r>
                            </m:oMath>
                          </a14:m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9" name="Tableau 2">
                <a:extLst>
                  <a:ext uri="{FF2B5EF4-FFF2-40B4-BE49-F238E27FC236}">
                    <a16:creationId xmlns:a16="http://schemas.microsoft.com/office/drawing/2014/main" id="{B079AC32-89D6-47F1-89EB-F62D67B95BDC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45"/>
                </p:custDataLst>
                <p:extLst>
                  <p:ext uri="{D42A27DB-BD31-4B8C-83A1-F6EECF244321}">
                    <p14:modId xmlns:p14="http://schemas.microsoft.com/office/powerpoint/2010/main" val="2636259861"/>
                  </p:ext>
                </p:extLst>
              </p:nvPr>
            </p:nvGraphicFramePr>
            <p:xfrm>
              <a:off x="6134735" y="5828715"/>
              <a:ext cx="684035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4035">
                      <a:extLst>
                        <a:ext uri="{9D8B030D-6E8A-4147-A177-3AD203B41FA5}">
                          <a16:colId xmlns:a16="http://schemas.microsoft.com/office/drawing/2014/main" val="192480532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81"/>
                          <a:stretch>
                            <a:fillRect l="-885" t="-1316" r="-3540" b="-1210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29190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2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</a:t>
                          </a:r>
                        </a:p>
                      </a:txBody>
                      <a:tcPr marL="121920" marR="121920" marT="60960" marB="60960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746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0" name="Parenthèse fermante 69">
            <a:extLst>
              <a:ext uri="{FF2B5EF4-FFF2-40B4-BE49-F238E27FC236}">
                <a16:creationId xmlns:a16="http://schemas.microsoft.com/office/drawing/2014/main" id="{E4FFB4B7-0B76-4140-B8B5-3C23AD17A793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6745982" y="5815870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71" name="Parenthèse fermante 70">
            <a:extLst>
              <a:ext uri="{FF2B5EF4-FFF2-40B4-BE49-F238E27FC236}">
                <a16:creationId xmlns:a16="http://schemas.microsoft.com/office/drawing/2014/main" id="{0DDF7461-E55C-43E7-9DAC-E25D24ADD6E2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 rot="10800000">
            <a:off x="6067389" y="5798418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72" name="Parenthèse fermante 71">
            <a:extLst>
              <a:ext uri="{FF2B5EF4-FFF2-40B4-BE49-F238E27FC236}">
                <a16:creationId xmlns:a16="http://schemas.microsoft.com/office/drawing/2014/main" id="{CD6D218D-8408-483B-BF58-FE816D0CAB62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6745982" y="5819983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graphicFrame>
        <p:nvGraphicFramePr>
          <p:cNvPr id="73" name="Tableau 2">
            <a:extLst>
              <a:ext uri="{FF2B5EF4-FFF2-40B4-BE49-F238E27FC236}">
                <a16:creationId xmlns:a16="http://schemas.microsoft.com/office/drawing/2014/main" id="{8736CAC1-DEDE-45FC-8CA9-D566D0114A13}"/>
              </a:ext>
            </a:extLst>
          </p:cNvPr>
          <p:cNvGraphicFramePr>
            <a:graphicFrameLocks noGrp="1"/>
          </p:cNvGraphicFramePr>
          <p:nvPr>
            <p:custDataLst>
              <p:tags r:id="rId49"/>
            </p:custDataLst>
            <p:extLst>
              <p:ext uri="{D42A27DB-BD31-4B8C-83A1-F6EECF244321}">
                <p14:modId xmlns:p14="http://schemas.microsoft.com/office/powerpoint/2010/main" val="3609796222"/>
              </p:ext>
            </p:extLst>
          </p:nvPr>
        </p:nvGraphicFramePr>
        <p:xfrm>
          <a:off x="7626084" y="5839101"/>
          <a:ext cx="90580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806">
                  <a:extLst>
                    <a:ext uri="{9D8B030D-6E8A-4147-A177-3AD203B41FA5}">
                      <a16:colId xmlns:a16="http://schemas.microsoft.com/office/drawing/2014/main" val="1924805325"/>
                    </a:ext>
                  </a:extLst>
                </a:gridCol>
              </a:tblGrid>
              <a:tr h="451104">
                <a:tc>
                  <a:txBody>
                    <a:bodyPr/>
                    <a:lstStyle/>
                    <a:p>
                      <a:pPr algn="ctr"/>
                      <a:r>
                        <a:rPr lang="fr-CA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4.41 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19059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 algn="ctr"/>
                      <a:r>
                        <a:rPr lang="fr-CA" sz="2200" b="0" dirty="0">
                          <a:solidFill>
                            <a:schemeClr val="tx1"/>
                          </a:solidFill>
                          <a:latin typeface="+mn-lt"/>
                        </a:rPr>
                        <a:t>3.55</a:t>
                      </a: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6422"/>
                  </a:ext>
                </a:extLst>
              </a:tr>
            </a:tbl>
          </a:graphicData>
        </a:graphic>
      </p:graphicFrame>
      <p:sp>
        <p:nvSpPr>
          <p:cNvPr id="74" name="Parenthèse fermante 73">
            <a:extLst>
              <a:ext uri="{FF2B5EF4-FFF2-40B4-BE49-F238E27FC236}">
                <a16:creationId xmlns:a16="http://schemas.microsoft.com/office/drawing/2014/main" id="{1248A6BC-A683-432D-B6FC-661D3600D95E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8334354" y="583458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75" name="Parenthèse fermante 74">
            <a:extLst>
              <a:ext uri="{FF2B5EF4-FFF2-40B4-BE49-F238E27FC236}">
                <a16:creationId xmlns:a16="http://schemas.microsoft.com/office/drawing/2014/main" id="{24FE0E33-415D-4DA4-8808-E8F03AD84BCA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 rot="10800000">
            <a:off x="7655762" y="5817135"/>
            <a:ext cx="140137" cy="952219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5B91405B-D6E2-4C78-AEA7-61412BECE4EA}"/>
                  </a:ext>
                </a:extLst>
              </p:cNvPr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6888186" y="4600719"/>
                <a:ext cx="7075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5B91405B-D6E2-4C78-AEA7-61412BECE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2"/>
                </p:custDataLst>
              </p:nvPr>
            </p:nvSpPr>
            <p:spPr>
              <a:xfrm>
                <a:off x="6888186" y="4600719"/>
                <a:ext cx="707572" cy="461665"/>
              </a:xfrm>
              <a:prstGeom prst="rect">
                <a:avLst/>
              </a:prstGeom>
              <a:blipFill>
                <a:blip r:embed="rId8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4113CD5-AA60-4CFF-A981-CEB9E2EBF3DA}"/>
                  </a:ext>
                </a:extLst>
              </p:cNvPr>
              <p:cNvSpPr txBox="1"/>
              <p:nvPr>
                <p:custDataLst>
                  <p:tags r:id="rId53"/>
                </p:custDataLst>
              </p:nvPr>
            </p:nvSpPr>
            <p:spPr>
              <a:xfrm>
                <a:off x="6912448" y="6081375"/>
                <a:ext cx="70757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4113CD5-AA60-4CFF-A981-CEB9E2EBF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3"/>
                </p:custDataLst>
              </p:nvPr>
            </p:nvSpPr>
            <p:spPr>
              <a:xfrm>
                <a:off x="6912448" y="6081375"/>
                <a:ext cx="707572" cy="461665"/>
              </a:xfrm>
              <a:prstGeom prst="rect">
                <a:avLst/>
              </a:prstGeom>
              <a:blipFill>
                <a:blip r:embed="rId8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2">
            <a:extLst>
              <a:ext uri="{FF2B5EF4-FFF2-40B4-BE49-F238E27FC236}">
                <a16:creationId xmlns:a16="http://schemas.microsoft.com/office/drawing/2014/main" id="{991CD63B-AEE4-3BFE-F468-2DFF44DFC1C6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7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82803" y="755886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de </a:t>
            </a:r>
            <a:r>
              <a:rPr lang="fr-CA" sz="2400" b="1" dirty="0" err="1"/>
              <a:t>Cholesky</a:t>
            </a:r>
            <a:r>
              <a:rPr lang="fr-CA" sz="2400" b="1" dirty="0"/>
              <a:t> (LU) : Avantages et inconvénients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FD8E06-B511-4361-9064-CAAC690DFD7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38401" y="1731580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3333FF"/>
                </a:solidFill>
              </a:rPr>
              <a:t>Avantages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B5236C8-3FDC-41F5-B237-D25772B5529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276664" y="1731580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FF0000"/>
                </a:solidFill>
              </a:rPr>
              <a:t>Inconvénients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048502-8A4E-4C44-A1A8-ABE250FDFE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16001" y="2224148"/>
            <a:ext cx="52131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Facile à comprendre et programmer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Très rapide pour de petits champs (n petits)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Cas conditionnel pose aucun problème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Se généralise immédiatement au cas multivariable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4A64286E-7060-42B4-BB0B-9A8A42F5B6D3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400804" y="2224024"/>
                <a:ext cx="4498428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6" indent="-380996">
                  <a:buFont typeface="Arial" panose="020B0604020202020204" pitchFamily="34" charset="0"/>
                  <a:buChar char="•"/>
                </a:pPr>
                <a:r>
                  <a:rPr lang="fr-CA" sz="2400" dirty="0"/>
                  <a:t>Limiter à la simulation de petits champs à cause de problèmes d’espace mémoire : (</a:t>
                </a:r>
                <a:r>
                  <a:rPr lang="fr-CA" sz="2400" dirty="0" err="1"/>
                  <a:t>n+N</a:t>
                </a:r>
                <a:r>
                  <a:rPr lang="fr-CA" sz="2400" dirty="0"/>
                  <a:t>)&lt;10000</a:t>
                </a:r>
              </a:p>
              <a:p>
                <a:pPr marL="380996" indent="-380996">
                  <a:buFont typeface="Arial" panose="020B0604020202020204" pitchFamily="34" charset="0"/>
                  <a:buChar char="•"/>
                </a:pPr>
                <a:endParaRPr lang="fr-CA" sz="2400" dirty="0"/>
              </a:p>
              <a:p>
                <a:pPr marL="380996" indent="-38099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fr-CA" sz="2400" dirty="0"/>
                  <a:t> peut ne pas être définie numériquement (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l’est théoriquement). Impossibilité d’effectuer la décomposition de </a:t>
                </a:r>
                <a:r>
                  <a:rPr lang="fr-CA" sz="2400" dirty="0" err="1"/>
                  <a:t>Cholesky</a:t>
                </a:r>
                <a:r>
                  <a:rPr lang="fr-CA" sz="2400" dirty="0"/>
                  <a:t>. </a:t>
                </a:r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4A64286E-7060-42B4-BB0B-9A8A42F5B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400804" y="2224024"/>
                <a:ext cx="4498428" cy="3785652"/>
              </a:xfrm>
              <a:prstGeom prst="rect">
                <a:avLst/>
              </a:prstGeom>
              <a:blipFill>
                <a:blip r:embed="rId9"/>
                <a:stretch>
                  <a:fillRect l="-1762" t="-1288" r="-2710" b="-273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2">
            <a:extLst>
              <a:ext uri="{FF2B5EF4-FFF2-40B4-BE49-F238E27FC236}">
                <a16:creationId xmlns:a16="http://schemas.microsoft.com/office/drawing/2014/main" id="{3F9C228F-8623-FA83-C602-6B188A1F320B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21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55885"/>
            <a:ext cx="1089922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b="1" i="1" u="sng" dirty="0"/>
              <a:t>Méthode séquentielle gaussienne (SGS) : algorithme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B4E9993-DD42-4BDC-88BC-B4A71927EB5D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236886" y="1195540"/>
                <a:ext cx="860079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2400" dirty="0">
                    <a:latin typeface="CIDFont+F2"/>
                  </a:rPr>
                  <a:t>gaussien, de moyenne 0 et de covariance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fr-FR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fr-CA" sz="2400" dirty="0"/>
                  <a:t>et soit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Z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CA" sz="240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CA" sz="24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CA" sz="2400" i="1" dirty="0">
                        <a:latin typeface="Cambria Math" panose="02040503050406030204" pitchFamily="18" charset="0"/>
                      </a:rPr>
                      <m:t>), 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=1,…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sz="2400" dirty="0"/>
                  <a:t>,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sz="2400" dirty="0"/>
                  <a:t> observations de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fr-CA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2400" i="1" dirty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fr-CA" sz="24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B4E9993-DD42-4BDC-88BC-B4A71927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1236886" y="1195540"/>
                <a:ext cx="8600797" cy="830997"/>
              </a:xfrm>
              <a:prstGeom prst="rect">
                <a:avLst/>
              </a:prstGeom>
              <a:blipFill>
                <a:blip r:embed="rId8"/>
                <a:stretch>
                  <a:fillRect l="-1134" t="-6618" b="-161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6660A55-C884-46AF-ABD9-BD9D82CE928F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236886" y="2118872"/>
                <a:ext cx="8600797" cy="495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dirty="0">
                    <a:latin typeface="CIDFont+F2"/>
                  </a:rPr>
                  <a:t>On cherche à simuler n points à des emplacements</a:t>
                </a:r>
                <a14:m>
                  <m:oMath xmlns:m="http://schemas.openxmlformats.org/officeDocument/2006/math">
                    <m:r>
                      <a:rPr lang="en-US" sz="2400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6660A55-C884-46AF-ABD9-BD9D82CE9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236886" y="2118872"/>
                <a:ext cx="8600797" cy="495905"/>
              </a:xfrm>
              <a:prstGeom prst="rect">
                <a:avLst/>
              </a:prstGeom>
              <a:blipFill>
                <a:blip r:embed="rId10"/>
                <a:stretch>
                  <a:fillRect l="-1134" t="-8642" b="-222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F5E17DF-D351-4F6F-B1DE-ADB906E70D65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792018" y="2599473"/>
                <a:ext cx="10273860" cy="4311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Choisir une coordonnée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400" dirty="0"/>
                  <a:t> aléatoirement; 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Effectuer </a:t>
                </a:r>
                <a:r>
                  <a:rPr lang="en-US" sz="2400" dirty="0"/>
                  <a:t>le </a:t>
                </a:r>
                <a:r>
                  <a:rPr lang="en-US" sz="2400" dirty="0" err="1"/>
                  <a:t>krigeage</a:t>
                </a:r>
                <a:r>
                  <a:rPr lang="en-US" sz="2400" dirty="0"/>
                  <a:t> simple à </a:t>
                </a:r>
                <a:r>
                  <a:rPr lang="en-US" sz="2400" dirty="0" err="1"/>
                  <a:t>ce</a:t>
                </a:r>
                <a:r>
                  <a:rPr lang="en-US" sz="2400" dirty="0"/>
                  <a:t> point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utilisant</a:t>
                </a:r>
                <a:r>
                  <a:rPr lang="en-US" sz="2400" dirty="0"/>
                  <a:t> les observations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fr-CA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4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CA" sz="2400" i="1" dirty="0" err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CA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=1,…</m:t>
                    </m:r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CA" sz="2400" dirty="0"/>
                  <a:t>. On obtient ainsi un estimé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𝐾𝑆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CA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400" i="1" dirty="0" err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dirty="0" err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fr-CA" sz="2400" dirty="0"/>
                  <a:t> et la variance conditionnelle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𝐾𝑆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CA" sz="2400" dirty="0"/>
                  <a:t>Tirer aléatoirement une donnée de la distribution </a:t>
                </a:r>
                <a14:m>
                  <m:oMath xmlns:m="http://schemas.openxmlformats.org/officeDocument/2006/math">
                    <m:r>
                      <a:rPr lang="fr-CA" sz="2400" i="1" dirty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fr-CA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𝐾𝑆</m:t>
                            </m:r>
                          </m:sub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fr-CA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A" sz="2400" i="1" dirty="0" err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sz="2400" i="1" dirty="0" err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fr-CA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𝐾𝑆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endParaRPr lang="fr-CA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/>
                  <a:t>Ajouter cette valeur aux valeurs observées</a:t>
                </a:r>
              </a:p>
              <a:p>
                <a:pPr marL="457195" indent="-457195">
                  <a:buFont typeface="+mj-lt"/>
                  <a:buAutoNum type="arabicPeriod"/>
                </a:pPr>
                <a:endParaRPr lang="fr-FR" sz="2400" dirty="0"/>
              </a:p>
              <a:p>
                <a:pPr marL="457195" indent="-457195">
                  <a:buFont typeface="+mj-lt"/>
                  <a:buAutoNum type="arabicPeriod"/>
                </a:pPr>
                <a:r>
                  <a:rPr lang="fr-FR" sz="2400" dirty="0"/>
                  <a:t>Répéter les étapes 1 à 4 pour les emplacements restants à simuler.</a:t>
                </a:r>
                <a:endParaRPr lang="fr-CA" sz="2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F5E17DF-D351-4F6F-B1DE-ADB906E70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792018" y="2599473"/>
                <a:ext cx="10273860" cy="4311245"/>
              </a:xfrm>
              <a:prstGeom prst="rect">
                <a:avLst/>
              </a:prstGeom>
              <a:blipFill>
                <a:blip r:embed="rId12"/>
                <a:stretch>
                  <a:fillRect l="-950" t="-989" b="-240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2">
            <a:extLst>
              <a:ext uri="{FF2B5EF4-FFF2-40B4-BE49-F238E27FC236}">
                <a16:creationId xmlns:a16="http://schemas.microsoft.com/office/drawing/2014/main" id="{185DAB17-C73F-EF22-5D49-B3826AE04F4B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9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34</a:t>
            </a:fld>
            <a:endParaRPr lang="fr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FC04FF-B35C-414E-B084-AB888B8E85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3101" y="1379761"/>
            <a:ext cx="1089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Animation : </a:t>
            </a:r>
            <a:r>
              <a:rPr lang="fr-CA" sz="2134" dirty="0"/>
              <a:t>simulation d’un champ 20x20 avec modèle sphérique isotrope (a=5)</a:t>
            </a:r>
            <a:endParaRPr lang="fr-CA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4397A7B-54A2-4E15-A546-BAF64F0F8E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4" y="2011947"/>
            <a:ext cx="5671610" cy="42537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767AA1-FF00-4CDD-9047-527DFAAD5F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04" y="2011947"/>
            <a:ext cx="5671610" cy="4253708"/>
          </a:xfrm>
          <a:prstGeom prst="rect">
            <a:avLst/>
          </a:prstGeom>
        </p:spPr>
      </p:pic>
      <p:sp>
        <p:nvSpPr>
          <p:cNvPr id="14" name="ZoneTexte 8">
            <a:extLst>
              <a:ext uri="{FF2B5EF4-FFF2-40B4-BE49-F238E27FC236}">
                <a16:creationId xmlns:a16="http://schemas.microsoft.com/office/drawing/2014/main" id="{849CC565-0410-4C43-62E7-5A5DC88ADFA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745136"/>
            <a:ext cx="1089922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b="1" i="1" u="sng" dirty="0"/>
              <a:t>Méthode séquentielle gaussienne (SGS) :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B5919C4-440F-B950-9A22-37B6A10CF610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53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55884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séquentielle gaussienne (SGS) : démonstration par induction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01F0FAE-86B0-453A-836B-41A45549C206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292772" y="1281854"/>
                <a:ext cx="78827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2400" dirty="0">
                    <a:latin typeface="CIDFont+F2"/>
                  </a:rPr>
                  <a:t>Supposons que l’algorithme permet de simuler « n » valeurs normales de moyenne 0 et de covariance </a:t>
                </a:r>
                <a14:m>
                  <m:oMath xmlns:m="http://schemas.openxmlformats.org/officeDocument/2006/math">
                    <m:r>
                      <a:rPr lang="fr-FR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2400" i="1" dirty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fr-CA" sz="24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01F0FAE-86B0-453A-836B-41A45549C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292772" y="1281854"/>
                <a:ext cx="7882759" cy="830997"/>
              </a:xfrm>
              <a:prstGeom prst="rect">
                <a:avLst/>
              </a:prstGeom>
              <a:blipFill>
                <a:blip r:embed="rId12"/>
                <a:stretch>
                  <a:fillRect l="-1160" t="-5839" b="-1459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EC7EE73-D60F-4933-8ACD-10947C63EAEE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892182" y="2434499"/>
                <a:ext cx="5549461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EC7EE73-D60F-4933-8ACD-10947C63E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2892182" y="2434499"/>
                <a:ext cx="5549461" cy="50917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9FA9461A-225C-4848-B09A-B2C70E6169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7519" y="2430386"/>
            <a:ext cx="128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On a 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FCEF6B7-2C13-460A-8C04-DC4CFE2A3BF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87519" y="3642862"/>
            <a:ext cx="6117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/>
              <a:t>On réalise le krigeage simple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2ACF6FA-112D-4900-986E-211B5DF4A55C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567853" y="3642861"/>
                <a:ext cx="3473668" cy="1604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2ACF6FA-112D-4900-986E-211B5DF4A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567853" y="3642861"/>
                <a:ext cx="3473668" cy="16047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06ADAF0-81EF-4853-B6CA-7094D13760E0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801708" y="5756954"/>
                <a:ext cx="3005956" cy="496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06ADAF0-81EF-4853-B6CA-7094D1376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5801708" y="5756954"/>
                <a:ext cx="3005956" cy="49680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EC074B8C-149D-44FA-9183-A6FBEBA8BF8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87519" y="5791835"/>
            <a:ext cx="6117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/>
              <a:t>On ajoute l’erreur :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9EBA48E-752B-EC9C-0234-B2993729F2E7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78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55884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séquentielle gaussienne (SGS) : démonstration par induction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074B8C-149D-44FA-9183-A6FBEBA8BF8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772" y="1514590"/>
            <a:ext cx="6117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/>
              <a:t>On calcule alors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709D54B-CEF5-4CED-95E2-8F3B6A986A85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481960" y="2300330"/>
                <a:ext cx="9648496" cy="523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𝑛𝑛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6709D54B-CEF5-4CED-95E2-8F3B6A986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1481960" y="2300330"/>
                <a:ext cx="9648496" cy="5235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2D4229-3E5B-418C-BCF4-912B88235986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481960" y="3827832"/>
                <a:ext cx="9648496" cy="523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𝑉𝑎𝑟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2D4229-3E5B-418C-BCF4-912B88235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1481960" y="3827832"/>
                <a:ext cx="9648496" cy="5235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2F014BF-7BDE-84C5-C21F-C47F892EA6EE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08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47931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séquentielle gaussienne (SGS) : voisinage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462DE6-B440-4591-8CE3-7B1C5C6E80B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8179" y="1762415"/>
            <a:ext cx="102160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/>
              <a:t>Au fur et à mesure que l’algorithme progresse, le nombre de points disponible pour le krigeage augmente; pour N grand, deviens prohibitif.</a:t>
            </a:r>
          </a:p>
          <a:p>
            <a:pPr algn="l"/>
            <a:endParaRPr lang="fr-FR" sz="2400" dirty="0"/>
          </a:p>
          <a:p>
            <a:pPr algn="l"/>
            <a:r>
              <a:rPr lang="fr-FR" sz="2400" dirty="0"/>
              <a:t>→ Effectuer les </a:t>
            </a:r>
            <a:r>
              <a:rPr lang="fr-FR" sz="2400" dirty="0" err="1"/>
              <a:t>krigeages</a:t>
            </a:r>
            <a:r>
              <a:rPr lang="fr-FR" sz="2400" dirty="0"/>
              <a:t> en voisinages glissants (</a:t>
            </a:r>
            <a:r>
              <a:rPr lang="fr-FR" sz="2400" b="1" dirty="0"/>
              <a:t>effet d’écran</a:t>
            </a:r>
            <a:r>
              <a:rPr lang="fr-FR" sz="2400" dirty="0"/>
              <a:t>)</a:t>
            </a:r>
          </a:p>
          <a:p>
            <a:pPr algn="l"/>
            <a:endParaRPr lang="fr-FR" sz="2400" dirty="0"/>
          </a:p>
          <a:p>
            <a:pPr marL="990590" lvl="1" indent="-380996">
              <a:buFont typeface="Arial" panose="020B0604020202020204" pitchFamily="34" charset="0"/>
              <a:buChar char="•"/>
            </a:pPr>
            <a:r>
              <a:rPr lang="fr-FR" sz="2400" dirty="0"/>
              <a:t>Assure approximativement la reproduction de K, d’autant mieux que l’effet </a:t>
            </a:r>
            <a:r>
              <a:rPr lang="fr-CA" sz="2400" dirty="0"/>
              <a:t>d’écran est important;</a:t>
            </a:r>
          </a:p>
          <a:p>
            <a:pPr marL="990590" lvl="1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990590" lvl="1" indent="-380996">
              <a:buFont typeface="Arial" panose="020B0604020202020204" pitchFamily="34" charset="0"/>
              <a:buChar char="•"/>
            </a:pPr>
            <a:r>
              <a:rPr lang="fr-FR" sz="2400" dirty="0"/>
              <a:t>Certaines covariances sont difficiles à reproduire par cet algorithme (ex. modèle gaussien), car dans ce cas l’effet d’écran est faible.</a:t>
            </a:r>
            <a:endParaRPr lang="fr-CA" sz="24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6FD0F11-2263-A455-AEE5-1FD90F75044B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99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55884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séquentielle gaussienne (SGS) : Avantages et inconvénients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FD8E06-B511-4361-9064-CAAC690DFD7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38401" y="1731580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3333FF"/>
                </a:solidFill>
              </a:rPr>
              <a:t>Avantages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B5236C8-3FDC-41F5-B237-D25772B5529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276664" y="1731580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FF0000"/>
                </a:solidFill>
              </a:rPr>
              <a:t>Inconvénients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048502-8A4E-4C44-A1A8-ABE250FDFE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16001" y="2224146"/>
            <a:ext cx="52131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Facile à comprendre et programmer</a:t>
            </a:r>
          </a:p>
          <a:p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Cas conditionnel immédiat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Se généralise au cas multivariable. Utiliser le CS au lieu de KS.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4A64286E-7060-42B4-BB0B-9A8A42F5B6D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00804" y="2224024"/>
            <a:ext cx="4498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Certaines covariances difficiles à bien simuler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CA" sz="2400" dirty="0"/>
              <a:t>Assez lent pour de grands champs</a:t>
            </a:r>
          </a:p>
          <a:p>
            <a:pPr marL="380996" indent="-380996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80996" indent="-380996">
              <a:buFont typeface="Arial" panose="020B0604020202020204" pitchFamily="34" charset="0"/>
              <a:buChar char="•"/>
            </a:pPr>
            <a:r>
              <a:rPr lang="fr-FR" sz="2400" dirty="0"/>
              <a:t>Limiter les voisinages peut mener à d’importantes distorsions sur la covariance simulée</a:t>
            </a:r>
            <a:endParaRPr lang="fr-CA" sz="24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40CBF65-6921-6C30-6522-78C56D981A11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79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47932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séquentielle gaussienne (SGS) 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F3FEA81-BD32-4F0D-A866-CCF084DE14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773" y="1276236"/>
            <a:ext cx="9837683" cy="534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3200" dirty="0">
                <a:solidFill>
                  <a:srgbClr val="3333FF"/>
                </a:solidFill>
                <a:latin typeface="CIDFont+F2"/>
              </a:rPr>
              <a:t>Question</a:t>
            </a:r>
          </a:p>
          <a:p>
            <a:pPr algn="ctr"/>
            <a:endParaRPr lang="fr-CA" sz="3200" dirty="0">
              <a:solidFill>
                <a:srgbClr val="0000CD"/>
              </a:solidFill>
              <a:latin typeface="CIDFont+F2"/>
            </a:endParaRPr>
          </a:p>
          <a:p>
            <a:pPr algn="ctr"/>
            <a:r>
              <a:rPr lang="fr-FR" sz="2666" dirty="0">
                <a:solidFill>
                  <a:srgbClr val="000000"/>
                </a:solidFill>
                <a:latin typeface="CIDFont+F2"/>
              </a:rPr>
              <a:t>Le SGS consiste à tirer une valeur de la distribution conditionnelle obtenue par krigeage simple dans le cas gaussien</a:t>
            </a:r>
          </a:p>
          <a:p>
            <a:pPr algn="ctr"/>
            <a:endParaRPr lang="fr-FR" sz="2666" dirty="0">
              <a:solidFill>
                <a:srgbClr val="000000"/>
              </a:solidFill>
              <a:latin typeface="CIDFont+F2"/>
            </a:endParaRPr>
          </a:p>
          <a:p>
            <a:pPr algn="ctr"/>
            <a:r>
              <a:rPr lang="fr-FR" sz="2666" dirty="0">
                <a:solidFill>
                  <a:srgbClr val="000000"/>
                </a:solidFill>
                <a:latin typeface="CIDFont+F2"/>
              </a:rPr>
              <a:t>Le krigeage d’indicatrice permet d’estimer une distribution</a:t>
            </a:r>
          </a:p>
          <a:p>
            <a:pPr algn="ctr"/>
            <a:r>
              <a:rPr lang="fr-FR" sz="2666" dirty="0">
                <a:solidFill>
                  <a:srgbClr val="000000"/>
                </a:solidFill>
                <a:latin typeface="CIDFont+F2"/>
              </a:rPr>
              <a:t>conditionnelle dans le cas où la variable n’est pas gaussienne</a:t>
            </a:r>
          </a:p>
          <a:p>
            <a:pPr algn="ctr"/>
            <a:endParaRPr lang="fr-FR" sz="2400" dirty="0">
              <a:solidFill>
                <a:srgbClr val="000000"/>
              </a:solidFill>
              <a:latin typeface="CIDFont+F2"/>
            </a:endParaRPr>
          </a:p>
          <a:p>
            <a:pPr algn="ctr"/>
            <a:endParaRPr lang="fr-FR" sz="2400" dirty="0">
              <a:solidFill>
                <a:srgbClr val="000000"/>
              </a:solidFill>
              <a:latin typeface="CIDFont+F2"/>
            </a:endParaRPr>
          </a:p>
          <a:p>
            <a:pPr algn="ctr"/>
            <a:r>
              <a:rPr lang="fr-FR" sz="3200" dirty="0">
                <a:solidFill>
                  <a:srgbClr val="FF3300"/>
                </a:solidFill>
                <a:latin typeface="CIDFont+F6"/>
              </a:rPr>
              <a:t>Comment pourrait-on combiner ces deux algorithmes pour développer une méthode séquentielle pour le cas non gaussien?</a:t>
            </a:r>
            <a:endParaRPr lang="fr-CA" sz="3200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6AA44E2-967F-C5BD-EA7C-AD10039A32C8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7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F46BC8D-72D7-4E2E-87BA-6711A4AB03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0" y="3362518"/>
            <a:ext cx="11533103" cy="326687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4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55884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 marin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3D1ABB-B42F-47F0-B13E-4E06E9642AE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771" y="2074578"/>
            <a:ext cx="722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Deux questions?</a:t>
            </a:r>
          </a:p>
          <a:p>
            <a:r>
              <a:rPr lang="fr-CA" sz="2400" dirty="0"/>
              <a:t>1) Quelle est la longueur totale du fond marin;</a:t>
            </a:r>
          </a:p>
          <a:p>
            <a:r>
              <a:rPr lang="fr-CA" sz="2400" dirty="0"/>
              <a:t>2) Quelle est la pente maximale du fond marin.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2DAF5A-9840-4753-B068-4BD9F4BE586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08978" y="1238908"/>
            <a:ext cx="78283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3333FF"/>
                </a:solidFill>
              </a:rPr>
              <a:t>Vous déposez un câble de fibre optique sur le fond marin.</a:t>
            </a:r>
          </a:p>
          <a:p>
            <a:pPr algn="ctr"/>
            <a:r>
              <a:rPr lang="fr-FR" sz="2400" dirty="0">
                <a:solidFill>
                  <a:srgbClr val="3333FF"/>
                </a:solidFill>
              </a:rPr>
              <a:t>Quelle longueur devrait avoir ce câble</a:t>
            </a:r>
            <a:r>
              <a:rPr lang="fr-FR" sz="2400" baseline="30000" dirty="0">
                <a:solidFill>
                  <a:srgbClr val="3333FF"/>
                </a:solidFill>
              </a:rPr>
              <a:t>1</a:t>
            </a:r>
            <a:r>
              <a:rPr lang="fr-FR" sz="2400" dirty="0">
                <a:solidFill>
                  <a:srgbClr val="3333FF"/>
                </a:solidFill>
              </a:rPr>
              <a:t>?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9F9688-856F-4F65-A46F-F87330A1275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0932" y="6519446"/>
            <a:ext cx="71633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aseline="30000" dirty="0"/>
              <a:t>1</a:t>
            </a:r>
            <a:r>
              <a:rPr lang="fr-FR" sz="1600" dirty="0"/>
              <a:t>Exemple inspiré de Chilès et Delfiner, 1999 et Alfaro, 1979</a:t>
            </a:r>
            <a:endParaRPr lang="fr-CA" sz="16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49A5EB5-C2D7-2ED3-F92C-B7C8ECD19737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12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4887116-3C56-4046-BECF-5AF6F21A6E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747931"/>
            <a:ext cx="1089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Méthode séquentielle gaussienne (SGS) : Variantes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6AA44E2-967F-C5BD-EA7C-AD10039A32C8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3. Méthode de simulations géostatistiques</a:t>
            </a:r>
            <a:endParaRPr lang="en-CA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092CA-613A-E0C8-773B-96E396A4DAE8}"/>
              </a:ext>
            </a:extLst>
          </p:cNvPr>
          <p:cNvSpPr txBox="1"/>
          <p:nvPr/>
        </p:nvSpPr>
        <p:spPr>
          <a:xfrm>
            <a:off x="508883" y="1319917"/>
            <a:ext cx="9883471" cy="489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SGS est une méthode de simulation assez versatile, car elle a besoin simplement d’une moyenne conditionnelle (l’estimation) et une variance conditionnelle. Donc toutes méthodes géostatistiques permettant d’obtenir ces deux paramètres peut être combiné à l’idéologie du SGS :</a:t>
            </a:r>
          </a:p>
          <a:p>
            <a:endParaRPr lang="fr-CA" dirty="0"/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Krigeage simple avec moyenne stationnaire.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Krigeage ordinaire.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/>
              <a:t>Cokrigeage</a:t>
            </a:r>
            <a:r>
              <a:rPr lang="fr-FR" dirty="0"/>
              <a:t> simple.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Simulation colocalisée (cosimulation).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(Co)krigeage simple avec moyenne localement variable (LVM).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/>
              <a:t>Cokrigeage</a:t>
            </a:r>
            <a:r>
              <a:rPr lang="fr-FR" dirty="0"/>
              <a:t> colocalisé.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err="1"/>
              <a:t>Cokrigeage</a:t>
            </a:r>
            <a:r>
              <a:rPr lang="fr-FR" dirty="0"/>
              <a:t> avec le modèle de corrélation intrinsèque.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Mise à jour bayésienne.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Et autres (direct, d’indicatrice, avec krigeage de blocs,…)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4730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41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40C56F-012A-4DE2-BA04-BA8CEDD399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3"/>
            <a:ext cx="889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Résumé des algorithmes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B4C9D396-3652-4F28-B709-EC835C896C2F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3"/>
                </p:custDataLst>
                <p:extLst>
                  <p:ext uri="{D42A27DB-BD31-4B8C-83A1-F6EECF244321}">
                    <p14:modId xmlns:p14="http://schemas.microsoft.com/office/powerpoint/2010/main" val="3968113731"/>
                  </p:ext>
                </p:extLst>
              </p:nvPr>
            </p:nvGraphicFramePr>
            <p:xfrm>
              <a:off x="828565" y="1259981"/>
              <a:ext cx="10534868" cy="30194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3717">
                      <a:extLst>
                        <a:ext uri="{9D8B030D-6E8A-4147-A177-3AD203B41FA5}">
                          <a16:colId xmlns:a16="http://schemas.microsoft.com/office/drawing/2014/main" val="3416583223"/>
                        </a:ext>
                      </a:extLst>
                    </a:gridCol>
                    <a:gridCol w="2633717">
                      <a:extLst>
                        <a:ext uri="{9D8B030D-6E8A-4147-A177-3AD203B41FA5}">
                          <a16:colId xmlns:a16="http://schemas.microsoft.com/office/drawing/2014/main" val="3899427436"/>
                        </a:ext>
                      </a:extLst>
                    </a:gridCol>
                    <a:gridCol w="2633717">
                      <a:extLst>
                        <a:ext uri="{9D8B030D-6E8A-4147-A177-3AD203B41FA5}">
                          <a16:colId xmlns:a16="http://schemas.microsoft.com/office/drawing/2014/main" val="149232903"/>
                        </a:ext>
                      </a:extLst>
                    </a:gridCol>
                    <a:gridCol w="2633717">
                      <a:extLst>
                        <a:ext uri="{9D8B030D-6E8A-4147-A177-3AD203B41FA5}">
                          <a16:colId xmlns:a16="http://schemas.microsoft.com/office/drawing/2014/main" val="953963668"/>
                        </a:ext>
                      </a:extLst>
                    </a:gridCol>
                  </a:tblGrid>
                  <a:tr h="154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Méthode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Complexité (non-conditionnelle)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Complexité de réalisations additionnelles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Valide pour des champs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958066918"/>
                      </a:ext>
                    </a:extLst>
                  </a:tr>
                  <a:tr h="624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LU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CA" sz="2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fr-CA" sz="24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fr-CA" sz="24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24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Petit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883744739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SGS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fr-CA" sz="24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fr-CA" sz="24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fr-CA" sz="240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fr-CA" sz="24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fr-CA" sz="24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Grand à très grand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3400215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B4C9D396-3652-4F28-B709-EC835C896C2F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7"/>
                </p:custDataLst>
                <p:extLst>
                  <p:ext uri="{D42A27DB-BD31-4B8C-83A1-F6EECF244321}">
                    <p14:modId xmlns:p14="http://schemas.microsoft.com/office/powerpoint/2010/main" val="3968113731"/>
                  </p:ext>
                </p:extLst>
              </p:nvPr>
            </p:nvGraphicFramePr>
            <p:xfrm>
              <a:off x="828565" y="1259981"/>
              <a:ext cx="10534868" cy="301943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3717">
                      <a:extLst>
                        <a:ext uri="{9D8B030D-6E8A-4147-A177-3AD203B41FA5}">
                          <a16:colId xmlns:a16="http://schemas.microsoft.com/office/drawing/2014/main" val="3416583223"/>
                        </a:ext>
                      </a:extLst>
                    </a:gridCol>
                    <a:gridCol w="2633717">
                      <a:extLst>
                        <a:ext uri="{9D8B030D-6E8A-4147-A177-3AD203B41FA5}">
                          <a16:colId xmlns:a16="http://schemas.microsoft.com/office/drawing/2014/main" val="3899427436"/>
                        </a:ext>
                      </a:extLst>
                    </a:gridCol>
                    <a:gridCol w="2633717">
                      <a:extLst>
                        <a:ext uri="{9D8B030D-6E8A-4147-A177-3AD203B41FA5}">
                          <a16:colId xmlns:a16="http://schemas.microsoft.com/office/drawing/2014/main" val="149232903"/>
                        </a:ext>
                      </a:extLst>
                    </a:gridCol>
                    <a:gridCol w="2633717">
                      <a:extLst>
                        <a:ext uri="{9D8B030D-6E8A-4147-A177-3AD203B41FA5}">
                          <a16:colId xmlns:a16="http://schemas.microsoft.com/office/drawing/2014/main" val="953963668"/>
                        </a:ext>
                      </a:extLst>
                    </a:gridCol>
                  </a:tblGrid>
                  <a:tr h="154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Méthode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Complexité (non-conditionnelle)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Complexité de réalisations additionnelles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Valide pour des champs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958066918"/>
                      </a:ext>
                    </a:extLst>
                  </a:tr>
                  <a:tr h="624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LU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8"/>
                          <a:stretch>
                            <a:fillRect l="-100463" t="-251456" r="-201157" b="-155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8"/>
                          <a:stretch>
                            <a:fillRect l="-200000" t="-251456" r="-100693" b="-155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Petit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883744739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SGS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8"/>
                          <a:stretch>
                            <a:fillRect l="-100463" t="-258571" r="-201157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8"/>
                          <a:stretch>
                            <a:fillRect l="-200000" t="-258571" r="-100693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2400" dirty="0"/>
                            <a:t>Grand à très grand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3400215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DD8BC333-0F06-405C-A847-BD8679CA922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9956" y="5684705"/>
            <a:ext cx="69052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n : nombre de points à simuler</a:t>
            </a:r>
          </a:p>
          <a:p>
            <a:r>
              <a:rPr lang="fr-CA" sz="1867" dirty="0"/>
              <a:t>m : nombre de points utilisés dans le krigeage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2BCD0A-AB0E-44E8-BB72-6E552C04D08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40039" y="6325339"/>
            <a:ext cx="1040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FF0000"/>
                </a:solidFill>
              </a:rPr>
              <a:t>Quoi faire pour rendre conditionnelles les méthodes non-conditionnelles?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DFE6E97A-04D3-9329-7E7E-3E2809628067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4. Post conditionnement par krigeage simple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6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42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40C56F-012A-4DE2-BA04-BA8CEDD399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6150"/>
            <a:ext cx="889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Équations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A0FEBEC-3E80-4366-B453-20CBCC09478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45639" y="1274063"/>
            <a:ext cx="93018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latin typeface="CIDFont+F2"/>
              </a:rPr>
              <a:t>: Champ simulé non conditionnelle à un point de la grille de simulation</a:t>
            </a:r>
          </a:p>
          <a:p>
            <a:r>
              <a:rPr lang="fr-FR" sz="2400" dirty="0">
                <a:latin typeface="CIDFont+F2"/>
              </a:rPr>
              <a:t>: Champ simulé non conditionnelle à un point observation</a:t>
            </a:r>
          </a:p>
          <a:p>
            <a:r>
              <a:rPr lang="fr-FR" sz="2400" dirty="0">
                <a:latin typeface="CIDFont+F2"/>
              </a:rPr>
              <a:t>: Champ simulée à un point de grille conditionnellement aux données</a:t>
            </a:r>
          </a:p>
          <a:p>
            <a:r>
              <a:rPr lang="fr-FR" sz="2400" dirty="0">
                <a:latin typeface="CIDFont+F2"/>
              </a:rPr>
              <a:t>: Champ krigé à un point de </a:t>
            </a:r>
            <a:r>
              <a:rPr lang="fr-CA" sz="2400" dirty="0">
                <a:latin typeface="CIDFont+F2"/>
              </a:rPr>
              <a:t>grille</a:t>
            </a:r>
            <a:r>
              <a:rPr lang="fr-FR" sz="2400" dirty="0">
                <a:latin typeface="CIDFont+F2"/>
              </a:rPr>
              <a:t> utilisant les valeurs </a:t>
            </a:r>
            <a:r>
              <a:rPr lang="fr-FR" sz="2400" dirty="0">
                <a:latin typeface="CIDFont+F6"/>
              </a:rPr>
              <a:t>simulées </a:t>
            </a:r>
            <a:r>
              <a:rPr lang="fr-FR" sz="2400" dirty="0">
                <a:latin typeface="CIDFont+F2"/>
              </a:rPr>
              <a:t>aux points </a:t>
            </a:r>
            <a:r>
              <a:rPr lang="fr-CA" sz="2400" dirty="0">
                <a:latin typeface="CIDFont+F2"/>
              </a:rPr>
              <a:t>observations</a:t>
            </a:r>
          </a:p>
          <a:p>
            <a:r>
              <a:rPr lang="fr-FR" sz="2400" dirty="0">
                <a:latin typeface="CIDFont+F2"/>
              </a:rPr>
              <a:t>: Champ krigé à un point de grille utilisant les valeurs observées</a:t>
            </a:r>
          </a:p>
          <a:p>
            <a:r>
              <a:rPr lang="fr-FR" sz="2400" dirty="0">
                <a:latin typeface="CIDFont+F2"/>
              </a:rPr>
              <a:t>: Champ vrai à un point de grille</a:t>
            </a:r>
            <a:endParaRPr lang="fr-C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E741506-52C8-4328-AA87-976879D18C01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62426" y="1292342"/>
                <a:ext cx="609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sz="2400" dirty="0">
                    <a:latin typeface="CIDFont+F2"/>
                  </a:rPr>
                  <a:t> </a:t>
                </a:r>
                <a:endParaRPr lang="fr-CA" sz="240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E741506-52C8-4328-AA87-976879D18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262426" y="1292342"/>
                <a:ext cx="609600" cy="461665"/>
              </a:xfrm>
              <a:prstGeom prst="rect">
                <a:avLst/>
              </a:prstGeom>
              <a:blipFill>
                <a:blip r:embed="rId18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8194C93-056C-498A-9ED8-3D6584D48244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81322" y="1664277"/>
                <a:ext cx="74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8194C93-056C-498A-9ED8-3D6584D48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181322" y="1664277"/>
                <a:ext cx="749302" cy="461665"/>
              </a:xfrm>
              <a:prstGeom prst="rect">
                <a:avLst/>
              </a:prstGeom>
              <a:blipFill>
                <a:blip r:embed="rId20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121B13C-E77C-4C0D-A23E-AB53A50AAC96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03088" y="2008327"/>
                <a:ext cx="7493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0121B13C-E77C-4C0D-A23E-AB53A50AA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203088" y="2008327"/>
                <a:ext cx="749300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05477B8-B58A-4165-96D8-FE8EFBEEF0A7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38055" y="2388575"/>
                <a:ext cx="95644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2400" dirty="0">
                    <a:latin typeface="CIDFont+F2"/>
                  </a:rPr>
                  <a:t> </a:t>
                </a:r>
                <a:endParaRPr lang="fr-CA" sz="24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05477B8-B58A-4165-96D8-FE8EFBEEF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238055" y="2388575"/>
                <a:ext cx="956441" cy="461665"/>
              </a:xfrm>
              <a:prstGeom prst="rect">
                <a:avLst/>
              </a:prstGeom>
              <a:blipFill>
                <a:blip r:embed="rId24"/>
                <a:stretch>
                  <a:fillRect l="-1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11A6AF1-AA4F-430D-B60F-18A6CDC26829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54258" y="3114495"/>
                <a:ext cx="7493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211A6AF1-AA4F-430D-B60F-18A6CDC26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154258" y="3114495"/>
                <a:ext cx="749300" cy="46166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DF13E89-2F76-48F0-8971-A538C0843134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" y="3487317"/>
                <a:ext cx="92600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dirty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5DF13E89-2F76-48F0-8971-A538C0843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1" y="3487317"/>
                <a:ext cx="926003" cy="461665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F8470724-B2E3-4AF7-9842-6E5D1882B913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424756" y="4575011"/>
                <a:ext cx="373147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F8470724-B2E3-4AF7-9842-6E5D1882B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3424756" y="4575011"/>
                <a:ext cx="3731471" cy="49244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20AC2E07-E61B-4494-B665-2FD3A80A2D60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2238040" y="5755646"/>
                <a:ext cx="611701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20AC2E07-E61B-4494-B665-2FD3A80A2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2238040" y="5755646"/>
                <a:ext cx="6117019" cy="58477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ZoneTexte 51">
            <a:extLst>
              <a:ext uri="{FF2B5EF4-FFF2-40B4-BE49-F238E27FC236}">
                <a16:creationId xmlns:a16="http://schemas.microsoft.com/office/drawing/2014/main" id="{ABE998E8-7A08-4737-8411-8DC77E606A9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206688" y="4390346"/>
            <a:ext cx="3481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</a:rPr>
              <a:t>Le champ krigé + un champ d’erreur simulée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BE313D3-581C-4059-B454-070DC4A7901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019393" y="5527178"/>
            <a:ext cx="417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3333FF"/>
                </a:solidFill>
              </a:rPr>
              <a:t>Le champ simulé + le champ de krigeage de la différence aux points d’observations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E4680AD0-B559-45E3-87D4-06EBBE5969A3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7388772" y="4821230"/>
            <a:ext cx="6306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77F406D-653C-440E-ABE3-6D251AA96ADC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7308192" y="6085976"/>
            <a:ext cx="6306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id="{56BB5675-27A2-870A-EB08-6134F37002A0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4. Post conditionnement par krigeage simple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51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67232A1-6D85-4498-9F7F-97109FA6BA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6940"/>
          <a:stretch/>
        </p:blipFill>
        <p:spPr>
          <a:xfrm>
            <a:off x="453221" y="3545254"/>
            <a:ext cx="2584174" cy="227144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43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40C56F-012A-4DE2-BA04-BA8CEDD3996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56150"/>
            <a:ext cx="889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Équations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C7F960-3C25-4E23-AAAC-D954534DE21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419" y="3575317"/>
            <a:ext cx="3160176" cy="23701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9A9A50-A05D-4672-B27A-FED414DC57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08" y="3590454"/>
            <a:ext cx="3029194" cy="2271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DB6B0EF-A5BE-4483-A19B-D2E644863D74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895224" y="2215702"/>
                <a:ext cx="11250028" cy="760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2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267" i="1">
                          <a:latin typeface="Cambria Math" panose="02040503050406030204" pitchFamily="18" charset="0"/>
                        </a:rPr>
                        <m:t>        =</m:t>
                      </m:r>
                      <m:sSub>
                        <m:sSubPr>
                          <m:ctrlPr>
                            <a:rPr lang="en-US" sz="42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4267" i="1">
                          <a:latin typeface="Cambria Math" panose="02040503050406030204" pitchFamily="18" charset="0"/>
                        </a:rPr>
                        <m:t>       +</m:t>
                      </m:r>
                      <m:sSubSup>
                        <m:sSubSupPr>
                          <m:ctrlPr>
                            <a:rPr lang="en-US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sz="4267" i="1">
                          <a:latin typeface="Cambria Math" panose="02040503050406030204" pitchFamily="18" charset="0"/>
                        </a:rPr>
                        <m:t>        −</m:t>
                      </m:r>
                      <m:sSubSup>
                        <m:sSubSupPr>
                          <m:ctrlPr>
                            <a:rPr lang="en-US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4267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fr-CA" sz="24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DB6B0EF-A5BE-4483-A19B-D2E644863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895224" y="2215702"/>
                <a:ext cx="11250028" cy="7605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DD4E2D04-BFF4-44D7-9C84-BF188317883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16087" y="1060641"/>
            <a:ext cx="1083981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66" dirty="0"/>
              <a:t>Le post-conditionnement par krigeage permet de reproduire exactement les données observées. </a:t>
            </a:r>
            <a:r>
              <a:rPr lang="fr-CA" sz="2134" dirty="0"/>
              <a:t>(Pour l’exemple, les carrés noirs représentent la localisation des données de conditionnement.)</a:t>
            </a:r>
            <a:endParaRPr lang="fr-CA" sz="2666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76F088-8C1B-411B-BD02-51BA6AE0E35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187581" y="2988863"/>
            <a:ext cx="261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Champ simulé non conditionnel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624B97-9055-4047-8921-97E2FF128F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90537" y="3012691"/>
            <a:ext cx="260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Champ krigé à partir des données simulées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88BB58-D148-4092-A2C2-7923A5911CE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119467" y="3023497"/>
            <a:ext cx="283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Champ krigé à partir des données de conditionnement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53DDDD5-52EB-47BB-BC15-C6CEC170A53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88075" y="2998169"/>
            <a:ext cx="221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Champ simulé conditionnel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A53D1FB-BD36-4780-9A03-99A51778873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294513" y="3941032"/>
            <a:ext cx="509117" cy="5268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B96EAFD-8A81-4EAB-AAA6-559A4733A73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38" y="3581201"/>
            <a:ext cx="3098940" cy="2324206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D4F6BA22-0027-413D-A902-0097A8CA12E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329920" y="3996328"/>
            <a:ext cx="509117" cy="5268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E3ABECE-C019-400A-93DC-5BC5386EAF3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319671" y="3973864"/>
            <a:ext cx="509117" cy="5268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737D6B2-49DB-43E5-B382-33A6B685208C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8663477" y="4259742"/>
                <a:ext cx="704039" cy="748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fr-CA" sz="4267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737D6B2-49DB-43E5-B382-33A6B68520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8663477" y="4259742"/>
                <a:ext cx="704039" cy="74898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2E2070-1E60-4A45-B74C-E3096DBDBC3C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5565974" y="4237280"/>
                <a:ext cx="704039" cy="748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fr-CA" sz="4267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2E2070-1E60-4A45-B74C-E3096DBDB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5565974" y="4237280"/>
                <a:ext cx="704039" cy="74898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Ellipse 27">
            <a:extLst>
              <a:ext uri="{FF2B5EF4-FFF2-40B4-BE49-F238E27FC236}">
                <a16:creationId xmlns:a16="http://schemas.microsoft.com/office/drawing/2014/main" id="{1573FE5B-A428-49F2-B856-C0535AE3E41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337947" y="3973861"/>
            <a:ext cx="509117" cy="52683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40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554D9D-47CB-4F18-9B42-7B983CC85C4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2898781" y="4237279"/>
            <a:ext cx="7810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267" dirty="0"/>
              <a:t>=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8BBD329-A34A-B4AE-BAA8-7DFFC06EE991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4. Post conditionnement par krigeage simple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06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44</a:t>
            </a:fld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40C56F-012A-4DE2-BA04-BA8CEDD3996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48201"/>
            <a:ext cx="889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Propriétés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2041F6D2-9020-4ACE-A62F-4B0FBD09BB4D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3"/>
                </p:custDataLst>
              </p:nvPr>
            </p:nvGraphicFramePr>
            <p:xfrm>
              <a:off x="1621974" y="1177033"/>
              <a:ext cx="9301826" cy="43721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650913">
                      <a:extLst>
                        <a:ext uri="{9D8B030D-6E8A-4147-A177-3AD203B41FA5}">
                          <a16:colId xmlns:a16="http://schemas.microsoft.com/office/drawing/2014/main" val="3111346060"/>
                        </a:ext>
                      </a:extLst>
                    </a:gridCol>
                    <a:gridCol w="4650913">
                      <a:extLst>
                        <a:ext uri="{9D8B030D-6E8A-4147-A177-3AD203B41FA5}">
                          <a16:colId xmlns:a16="http://schemas.microsoft.com/office/drawing/2014/main" val="1035943638"/>
                        </a:ext>
                      </a:extLst>
                    </a:gridCol>
                  </a:tblGrid>
                  <a:tr h="690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3700" dirty="0"/>
                            <a:t>Non-conditionnelle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3700" dirty="0"/>
                            <a:t>Conditionnelle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744774595"/>
                      </a:ext>
                    </a:extLst>
                  </a:tr>
                  <a:tr h="12107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fr-CA" sz="37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𝑠𝑐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37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902904522"/>
                      </a:ext>
                    </a:extLst>
                  </a:tr>
                  <a:tr h="1259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𝑉𝑎𝑟</m:t>
                                </m:r>
                                <m:d>
                                  <m:d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3700" dirty="0"/>
                        </a:p>
                        <a:p>
                          <a:pPr algn="ctr"/>
                          <a:endParaRPr lang="fr-CA" sz="37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𝑉𝑎𝑟</m:t>
                                </m:r>
                                <m:d>
                                  <m:d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𝑠𝑐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𝐾𝑆</m:t>
                                    </m:r>
                                  </m:sub>
                                  <m:sup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fr-CA" sz="37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2055383229"/>
                      </a:ext>
                    </a:extLst>
                  </a:tr>
                  <a:tr h="1210717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𝑉𝑎𝑟</m:t>
                                </m:r>
                                <m:d>
                                  <m:d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sSup>
                                  <m:sSup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CA" sz="37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𝑉𝑎𝑟</m:t>
                                </m:r>
                                <m:d>
                                  <m:d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  <m:sub>
                                        <m:r>
                                          <a:rPr lang="en-US" sz="3700" b="0" i="1" smtClean="0">
                                            <a:latin typeface="Cambria Math" panose="02040503050406030204" pitchFamily="18" charset="0"/>
                                          </a:rPr>
                                          <m:t>𝑠𝑐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37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𝐾𝑆</m:t>
                                    </m:r>
                                  </m:sub>
                                  <m:sup>
                                    <m:r>
                                      <a:rPr lang="en-US" sz="3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fr-CA" sz="37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8075413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au 2">
                <a:extLst>
                  <a:ext uri="{FF2B5EF4-FFF2-40B4-BE49-F238E27FC236}">
                    <a16:creationId xmlns:a16="http://schemas.microsoft.com/office/drawing/2014/main" id="{2041F6D2-9020-4ACE-A62F-4B0FBD09BB4D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6"/>
                </p:custDataLst>
              </p:nvPr>
            </p:nvGraphicFramePr>
            <p:xfrm>
              <a:off x="1621974" y="1177033"/>
              <a:ext cx="9301826" cy="43721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650913">
                      <a:extLst>
                        <a:ext uri="{9D8B030D-6E8A-4147-A177-3AD203B41FA5}">
                          <a16:colId xmlns:a16="http://schemas.microsoft.com/office/drawing/2014/main" val="3111346060"/>
                        </a:ext>
                      </a:extLst>
                    </a:gridCol>
                    <a:gridCol w="4650913">
                      <a:extLst>
                        <a:ext uri="{9D8B030D-6E8A-4147-A177-3AD203B41FA5}">
                          <a16:colId xmlns:a16="http://schemas.microsoft.com/office/drawing/2014/main" val="1035943638"/>
                        </a:ext>
                      </a:extLst>
                    </a:gridCol>
                  </a:tblGrid>
                  <a:tr h="690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3700" dirty="0"/>
                            <a:t>Non-conditionnelle</a:t>
                          </a: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3700" dirty="0"/>
                            <a:t>Conditionnelle</a:t>
                          </a: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744774595"/>
                      </a:ext>
                    </a:extLst>
                  </a:tr>
                  <a:tr h="12107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"/>
                          <a:stretch>
                            <a:fillRect l="-131" t="-62814" r="-100655" b="-2050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"/>
                          <a:stretch>
                            <a:fillRect l="-100131" t="-62814" r="-655" b="-2050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2904522"/>
                      </a:ext>
                    </a:extLst>
                  </a:tr>
                  <a:tr h="1259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"/>
                          <a:stretch>
                            <a:fillRect l="-131" t="-156522" r="-100655" b="-971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"/>
                          <a:stretch>
                            <a:fillRect l="-100131" t="-156522" r="-655" b="-971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5383229"/>
                      </a:ext>
                    </a:extLst>
                  </a:tr>
                  <a:tr h="12107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"/>
                          <a:stretch>
                            <a:fillRect l="-131" t="-266834" r="-100655" b="-10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0" marR="121920" marT="60960" marB="60960">
                        <a:blipFill>
                          <a:blip r:embed="rId7"/>
                          <a:stretch>
                            <a:fillRect l="-100131" t="-266834" r="-655" b="-10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75413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A365C12-586C-4A62-9D73-9DEC7644A493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763487" y="5549189"/>
                <a:ext cx="8011886" cy="954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CA" sz="1867" dirty="0"/>
                  <a:t>   : </a:t>
                </a:r>
                <a:r>
                  <a:rPr lang="fr-FR" sz="1867" dirty="0"/>
                  <a:t>valeur simulée non conditionnelle à un point de la grille de simulation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r>
                  <a:rPr lang="fr-CA" sz="1867" dirty="0"/>
                  <a:t> : </a:t>
                </a:r>
                <a:r>
                  <a:rPr lang="fr-FR" sz="1867" dirty="0"/>
                  <a:t>valeur simulée à un point de grille conditionnellement aux données</a:t>
                </a:r>
              </a:p>
              <a:p>
                <a14:m>
                  <m:oMath xmlns:m="http://schemas.openxmlformats.org/officeDocument/2006/math">
                    <m:r>
                      <a:rPr lang="fr-FR" sz="1867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fr-FR" sz="1867" dirty="0"/>
                  <a:t>    : valeur vraie à un point de grille</a:t>
                </a:r>
                <a:endParaRPr lang="fr-CA" sz="2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A365C12-586C-4A62-9D73-9DEC7644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763487" y="5549189"/>
                <a:ext cx="8011886" cy="954300"/>
              </a:xfrm>
              <a:prstGeom prst="rect">
                <a:avLst/>
              </a:prstGeom>
              <a:blipFill>
                <a:blip r:embed="rId9"/>
                <a:stretch>
                  <a:fillRect t="-2548" b="-955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CB78DC0-065E-4152-88DD-C3519B213BE1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4. Post conditionnement par krigeage simple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8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D39D9511-087A-4399-BB33-B0C635E950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2" y="2393392"/>
            <a:ext cx="11519819" cy="3319271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5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55883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1961" y="1381340"/>
            <a:ext cx="9070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3333FF"/>
                </a:solidFill>
                <a:latin typeface="CIDFont+F4"/>
              </a:rPr>
              <a:t>La profondeur exacte est connue uniquement aux points observations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0F882B-EC07-EDDA-E1CC-052905FEFD12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0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1D6BB35-5496-45D0-8672-D2078B6C98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095944"/>
            <a:ext cx="11631404" cy="341938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6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747932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26022" y="1342678"/>
            <a:ext cx="4243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  <a:latin typeface="CIDFont+F4"/>
              </a:rPr>
              <a:t>On effectue un krigeage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6B4059-A48B-4BC4-8C77-A23AAF1377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4316" y="5528693"/>
            <a:ext cx="11835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95" indent="-457195">
              <a:buAutoNum type="arabicParenR"/>
            </a:pPr>
            <a:r>
              <a:rPr lang="fr-FR" sz="2400" dirty="0">
                <a:solidFill>
                  <a:srgbClr val="3333FF"/>
                </a:solidFill>
                <a:latin typeface="CIDFont+F2"/>
              </a:rPr>
              <a:t>La longueur réelle est 105.6 km, le krigeage donne 102.6 km. On va manquer de câble !</a:t>
            </a:r>
          </a:p>
          <a:p>
            <a:pPr marL="457195" indent="-457195">
              <a:buAutoNum type="arabicParenR"/>
            </a:pPr>
            <a:r>
              <a:rPr lang="fr-FR" sz="2400" dirty="0">
                <a:solidFill>
                  <a:srgbClr val="3333FF"/>
                </a:solidFill>
                <a:latin typeface="CIDFont+F2"/>
              </a:rPr>
              <a:t>La pente maximale réelle est de 43°, le krigeage donne 23°. Effet de lissage.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026EE1-8938-CDBE-7E3D-7138646CE784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456694B-9A7A-4CC0-B55D-93051C74AF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24" y="4173743"/>
            <a:ext cx="9540785" cy="26842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708EC78-1CA0-4384-A10B-7EA3CFB1CC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54" y="1470461"/>
            <a:ext cx="9657492" cy="278151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7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-58950" y="755882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03235" y="1149382"/>
            <a:ext cx="9301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  <a:latin typeface="CIDFont+F4"/>
              </a:rPr>
              <a:t>Changement d’approche : les simulations géostatistiques conditionnelles</a:t>
            </a:r>
            <a:endParaRPr lang="fr-CA" sz="2400" dirty="0">
              <a:solidFill>
                <a:srgbClr val="3333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C1D071-8893-2F68-A835-0FBE550985B5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3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8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55886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03235" y="1292505"/>
            <a:ext cx="9301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  <a:latin typeface="CIDFont+F4"/>
              </a:rPr>
              <a:t>Changement d’approche : les simulations géostatistiques conditionnelles</a:t>
            </a:r>
            <a:endParaRPr lang="fr-CA" sz="2400" dirty="0">
              <a:solidFill>
                <a:srgbClr val="3333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F11D51-EB80-4724-8CC0-23631FB536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74" y="1677194"/>
            <a:ext cx="9856055" cy="28755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66DC48-C56B-4957-A183-997D9367CC3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34815" y="5114707"/>
            <a:ext cx="816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</a:rPr>
              <a:t>Longueur moyenne des câbles : 105.2km ± 1.6 km</a:t>
            </a:r>
          </a:p>
          <a:p>
            <a:r>
              <a:rPr lang="fr-CA" sz="2400" dirty="0">
                <a:solidFill>
                  <a:srgbClr val="3333FF"/>
                </a:solidFill>
              </a:rPr>
              <a:t>Pente maximale moyenne des profils : 41.2°± 8.5°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28FC50-62D5-8C23-3EA8-44167E94EE48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2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9</a:t>
            </a:fld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13D7DC0-AD24-4409-A3A1-A290C49FB2A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747932"/>
            <a:ext cx="626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/>
              <a:t>Mise en contexte : profil d’un fonds marin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087F42-ABC1-40F4-BE2D-8A799FE754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97708" y="1221525"/>
            <a:ext cx="9301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3333FF"/>
                </a:solidFill>
                <a:latin typeface="CIDFont+F4"/>
              </a:rPr>
              <a:t>Changement d’approche : les simulations géostatistiques conditionnelles</a:t>
            </a:r>
            <a:endParaRPr lang="fr-CA" sz="2400" dirty="0">
              <a:solidFill>
                <a:srgbClr val="3333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E1EBF5-3F96-4F35-B9E5-FA2643BE78A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40" y="1754118"/>
            <a:ext cx="6673193" cy="500489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88000E4-98BF-4E6D-B9E3-D973A58E814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3268" y="2651315"/>
            <a:ext cx="4071892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134" b="1" dirty="0">
                <a:solidFill>
                  <a:srgbClr val="FF0000"/>
                </a:solidFill>
              </a:rPr>
              <a:t>Rouge</a:t>
            </a:r>
            <a:r>
              <a:rPr lang="fr-CA" sz="2134" dirty="0"/>
              <a:t> : Modèle théorique</a:t>
            </a:r>
          </a:p>
          <a:p>
            <a:r>
              <a:rPr lang="fr-CA" sz="2134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Gris</a:t>
            </a:r>
            <a:r>
              <a:rPr lang="fr-CA" sz="2134" dirty="0"/>
              <a:t> : Simulations</a:t>
            </a:r>
          </a:p>
          <a:p>
            <a:r>
              <a:rPr lang="fr-CA" sz="2134" b="1" dirty="0"/>
              <a:t>Noir</a:t>
            </a:r>
            <a:r>
              <a:rPr lang="fr-CA" sz="2134" dirty="0"/>
              <a:t> : Moyenne des simulations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2E5F1-A361-F8C5-82D2-FFA41F6CFCF7}"/>
              </a:ext>
            </a:extLst>
          </p:cNvPr>
          <p:cNvSpPr txBox="1">
            <a:spLocks/>
          </p:cNvSpPr>
          <p:nvPr/>
        </p:nvSpPr>
        <p:spPr>
          <a:xfrm>
            <a:off x="0" y="156579"/>
            <a:ext cx="10515600" cy="5813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 sz="3600" dirty="0">
                <a:solidFill>
                  <a:schemeClr val="bg1"/>
                </a:solidFill>
              </a:rPr>
              <a:t>1. Introduction : contexte et problématique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11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C8815B3171AB429AD0D78DBA4B0E3A" ma:contentTypeVersion="5" ma:contentTypeDescription="Create a new document." ma:contentTypeScope="" ma:versionID="757264ebdcd4818e9dd317b5063494ba">
  <xsd:schema xmlns:xsd="http://www.w3.org/2001/XMLSchema" xmlns:xs="http://www.w3.org/2001/XMLSchema" xmlns:p="http://schemas.microsoft.com/office/2006/metadata/properties" xmlns:ns3="afab3244-166a-4e70-8c21-31a0eed33436" targetNamespace="http://schemas.microsoft.com/office/2006/metadata/properties" ma:root="true" ma:fieldsID="7d2d63763144468ed8ea516cffcaa99f" ns3:_="">
    <xsd:import namespace="afab3244-166a-4e70-8c21-31a0eed334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ab3244-166a-4e70-8c21-31a0eed334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F30B81-2042-44D1-8581-18FBEB1B2A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8788A3-810A-4206-A26C-E8A08871556E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afab3244-166a-4e70-8c21-31a0eed33436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58A4758-5492-4DCA-8988-CE82DACC6E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ab3244-166a-4e70-8c21-31a0eed334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3011</Words>
  <Application>Microsoft Office PowerPoint</Application>
  <PresentationFormat>Widescreen</PresentationFormat>
  <Paragraphs>568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Aptos</vt:lpstr>
      <vt:lpstr>Arial</vt:lpstr>
      <vt:lpstr>Calibri</vt:lpstr>
      <vt:lpstr>Cambria Math</vt:lpstr>
      <vt:lpstr>CIDFont+F2</vt:lpstr>
      <vt:lpstr>CIDFont+F4</vt:lpstr>
      <vt:lpstr>CIDFont+F6</vt:lpstr>
      <vt:lpstr>DJKAHJ+TimesNewRoman</vt:lpstr>
      <vt:lpstr>Office Theme</vt:lpstr>
      <vt:lpstr>GML6402A : Géostatistique</vt:lpstr>
      <vt:lpstr>Objectifs</vt:lpstr>
      <vt:lpstr>Plan du cours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Dany Lauzon</dc:creator>
  <cp:lastModifiedBy>Dany Lauzon</cp:lastModifiedBy>
  <cp:revision>12</cp:revision>
  <dcterms:created xsi:type="dcterms:W3CDTF">2024-07-28T07:34:24Z</dcterms:created>
  <dcterms:modified xsi:type="dcterms:W3CDTF">2024-10-08T15:07:05Z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0x01010081C8815B3171AB429AD0D78DBA4B0E3A</vt:lpwstr>
  </property>
</Properties>
</file>