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11"/>
  </p:notesMasterIdLst>
  <p:sldIdLst>
    <p:sldId id="260" r:id="rId2"/>
    <p:sldId id="282" r:id="rId3"/>
    <p:sldId id="275" r:id="rId4"/>
    <p:sldId id="276" r:id="rId5"/>
    <p:sldId id="277" r:id="rId6"/>
    <p:sldId id="278" r:id="rId7"/>
    <p:sldId id="279" r:id="rId8"/>
    <p:sldId id="283" r:id="rId9"/>
    <p:sldId id="281" r:id="rId10"/>
  </p:sldIdLst>
  <p:sldSz cx="9144000" cy="6858000" type="screen4x3"/>
  <p:notesSz cx="6881813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DA6E93-9B52-4D4B-93E1-95DA7539C2B2}">
          <p14:sldIdLst>
            <p14:sldId id="260"/>
            <p14:sldId id="282"/>
            <p14:sldId id="275"/>
            <p14:sldId id="276"/>
            <p14:sldId id="277"/>
            <p14:sldId id="278"/>
            <p14:sldId id="279"/>
            <p14:sldId id="283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ad El Bassam" initials="S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E60000"/>
    <a:srgbClr val="F20000"/>
    <a:srgbClr val="BC0000"/>
    <a:srgbClr val="B80000"/>
    <a:srgbClr val="BA1B2F"/>
    <a:srgbClr val="FD9700"/>
    <a:srgbClr val="89CA2D"/>
    <a:srgbClr val="3AA9EA"/>
    <a:srgbClr val="FF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 autoAdjust="0"/>
    <p:restoredTop sz="76660" autoAdjust="0"/>
  </p:normalViewPr>
  <p:slideViewPr>
    <p:cSldViewPr snapToGrid="0" snapToObjects="1" showGuides="1">
      <p:cViewPr varScale="1">
        <p:scale>
          <a:sx n="129" d="100"/>
          <a:sy n="129" d="100"/>
        </p:scale>
        <p:origin x="1912" y="192"/>
      </p:cViewPr>
      <p:guideLst>
        <p:guide orient="horz" pos="2160"/>
        <p:guide pos="288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BF4BFC4E-5778-6944-91E5-378E1EDD675E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7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F6F31F40-96DD-8944-ADD2-7A6DB72E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5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225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052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8678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9481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7406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9183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2800" dirty="0" err="1"/>
              <a:t>Slido</a:t>
            </a:r>
            <a:r>
              <a:rPr lang="fr-CA" sz="2800" dirty="0"/>
              <a:t>: La bonne réponse n’est pas affichée dans les diapos. Je vais vous la donner en classe. Alors il faut être présent!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25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3D1DFB6-0251-7D49-AAA2-BC817A72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6282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25F35-454D-0849-BD02-5394302C9887}" type="datetime1">
              <a:rPr lang="en-CA" smtClean="0"/>
              <a:t>2023-12-22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D2CE2D-E1B7-43BF-B792-FFDBD76D4C5F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5755A1-CBC7-1142-9071-7287B67B7067}" type="datetime1">
              <a:rPr lang="en-CA" smtClean="0"/>
              <a:t>2023-12-22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41F1DB-0928-47F7-BDE0-86B18C14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54CE6-2312-40E9-BD04-5968F1B22D5B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92EB1D-1263-4AD2-A028-5B92C3B3857B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7D925-C68B-4EF6-8FAE-A692C7C907F2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5E3B6-CC01-4147-8B46-A3AB59941677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C1B7D-9E92-4580-BC43-A12547DDE722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4904AC-8F51-4D32-9A6C-A5EDC9915E19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B2CA9-618D-4CB4-8617-1595B2610C1A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B7FFA-7077-4720-84C2-B7C6E467A6D5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65639" y="6553570"/>
            <a:ext cx="1492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3D5E5A-39B0-1646-9B01-BF9D79D807E3}" type="slidenum">
              <a:rPr lang="en-US" sz="1300" b="1" smtClean="0">
                <a:latin typeface="+mn-lt"/>
              </a:rPr>
              <a:t>‹#›</a:t>
            </a:fld>
            <a:r>
              <a:rPr lang="en-US" sz="1300" b="1" dirty="0">
                <a:latin typeface="+mn-lt"/>
              </a:rPr>
              <a:t> / 9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403075" y="6551467"/>
            <a:ext cx="29759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baseline="0" dirty="0">
                <a:latin typeface="+mn-lt"/>
              </a:rPr>
              <a:t>Introduction, </a:t>
            </a:r>
            <a:r>
              <a:rPr lang="en-US" sz="1300" b="1" baseline="0" dirty="0" err="1">
                <a:latin typeface="+mn-lt"/>
              </a:rPr>
              <a:t>caractérisation</a:t>
            </a:r>
            <a:r>
              <a:rPr lang="en-US" sz="1300" b="1" baseline="0" dirty="0">
                <a:latin typeface="+mn-lt"/>
              </a:rPr>
              <a:t>, perception </a:t>
            </a:r>
            <a:endParaRPr lang="en-US" sz="1300" b="1" dirty="0"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97587" y="6549363"/>
            <a:ext cx="2055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+mn-lt"/>
              </a:rPr>
              <a:t>Eva Alonso Ortiz (ELE8812)</a:t>
            </a:r>
          </a:p>
        </p:txBody>
      </p:sp>
    </p:spTree>
    <p:extLst>
      <p:ext uri="{BB962C8B-B14F-4D97-AF65-F5344CB8AC3E}">
        <p14:creationId xmlns:p14="http://schemas.microsoft.com/office/powerpoint/2010/main" val="9465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va.alonso-ortiz@polymtl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processingplace.com/root_files_V3/students/students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29110" y="0"/>
            <a:ext cx="7689618" cy="6862761"/>
            <a:chOff x="-21880" y="-24126"/>
            <a:chExt cx="10252824" cy="6858000"/>
          </a:xfrm>
          <a:blipFill>
            <a:blip r:embed="rId3"/>
            <a:stretch>
              <a:fillRect/>
            </a:stretch>
          </a:blipFill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880" y="-24126"/>
              <a:ext cx="10252824" cy="6858000"/>
            </a:xfrm>
            <a:prstGeom prst="rect">
              <a:avLst/>
            </a:prstGeom>
            <a:grpFill/>
          </p:spPr>
        </p:pic>
        <p:sp>
          <p:nvSpPr>
            <p:cNvPr id="23" name="Rectangle 22"/>
            <p:cNvSpPr/>
            <p:nvPr/>
          </p:nvSpPr>
          <p:spPr>
            <a:xfrm rot="1080000">
              <a:off x="4270984" y="-24126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080000">
              <a:off x="3823791" y="1005269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080000">
              <a:off x="3378576" y="2054431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080000">
              <a:off x="2960239" y="3052251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98"/>
          <a:stretch/>
        </p:blipFill>
        <p:spPr>
          <a:xfrm>
            <a:off x="6970319" y="-216933"/>
            <a:ext cx="2065427" cy="20091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502" y="231127"/>
            <a:ext cx="1866102" cy="10321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5699" y="5762473"/>
            <a:ext cx="5195960" cy="235193"/>
            <a:chOff x="5087599" y="6540296"/>
            <a:chExt cx="6927946" cy="3135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7599" y="6540296"/>
              <a:ext cx="3912966" cy="3135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02579" y="6540296"/>
              <a:ext cx="3912966" cy="31359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3684" y="6468161"/>
            <a:ext cx="3930316" cy="370396"/>
          </a:xfrm>
          <a:prstGeom prst="rect">
            <a:avLst/>
          </a:prstGeom>
        </p:spPr>
      </p:pic>
      <p:sp>
        <p:nvSpPr>
          <p:cNvPr id="21" name="Triangle 20"/>
          <p:cNvSpPr/>
          <p:nvPr/>
        </p:nvSpPr>
        <p:spPr>
          <a:xfrm>
            <a:off x="4427993" y="3256604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riangle 21"/>
          <p:cNvSpPr/>
          <p:nvPr/>
        </p:nvSpPr>
        <p:spPr>
          <a:xfrm>
            <a:off x="4590490" y="3256604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riangle 27"/>
          <p:cNvSpPr/>
          <p:nvPr/>
        </p:nvSpPr>
        <p:spPr>
          <a:xfrm>
            <a:off x="4753656" y="3256603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riangle 29"/>
          <p:cNvSpPr/>
          <p:nvPr/>
        </p:nvSpPr>
        <p:spPr>
          <a:xfrm>
            <a:off x="4915109" y="3251841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ADD4863-F2E1-4E6D-AD92-790CF7973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4656" y="4303992"/>
            <a:ext cx="6858000" cy="24006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900" b="1" spc="-30" dirty="0">
                <a:latin typeface="+mj-lt"/>
                <a:cs typeface="Tahoma"/>
              </a:rPr>
              <a:t>Eva Alonso </a:t>
            </a:r>
            <a:r>
              <a:rPr lang="fi-FI" sz="2900" b="1" spc="-30" dirty="0" err="1">
                <a:latin typeface="+mj-lt"/>
                <a:cs typeface="Tahoma"/>
              </a:rPr>
              <a:t>Ortiz</a:t>
            </a:r>
            <a:endParaRPr lang="fi-FI" sz="2900" b="1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CA" sz="2900" b="1" spc="-65" dirty="0">
                <a:latin typeface="+mj-lt"/>
                <a:cs typeface="Tahoma"/>
              </a:rPr>
              <a:t>11</a:t>
            </a:r>
            <a:r>
              <a:rPr lang="fi-FI" sz="2900" b="1" spc="-65" dirty="0">
                <a:latin typeface="+mj-lt"/>
                <a:cs typeface="Tahoma"/>
              </a:rPr>
              <a:t> </a:t>
            </a:r>
            <a:r>
              <a:rPr lang="fi-FI" sz="2900" b="1" spc="-45" dirty="0" err="1">
                <a:latin typeface="+mj-lt"/>
                <a:cs typeface="Tahoma"/>
              </a:rPr>
              <a:t>janvier</a:t>
            </a:r>
            <a:r>
              <a:rPr lang="fi-FI" sz="2900" b="1" spc="15" dirty="0">
                <a:latin typeface="+mj-lt"/>
                <a:cs typeface="Tahoma"/>
              </a:rPr>
              <a:t> </a:t>
            </a:r>
            <a:r>
              <a:rPr lang="fi-FI" sz="2900" b="1" spc="-65" dirty="0">
                <a:latin typeface="+mj-lt"/>
                <a:cs typeface="Tahoma"/>
              </a:rPr>
              <a:t>20</a:t>
            </a:r>
            <a:r>
              <a:rPr lang="mk-MK" sz="2900" b="1" spc="-65" dirty="0">
                <a:latin typeface="+mj-lt"/>
                <a:cs typeface="Tahoma"/>
              </a:rPr>
              <a:t>2</a:t>
            </a:r>
            <a:r>
              <a:rPr lang="en-CA" sz="2900" b="1" spc="-65" dirty="0">
                <a:latin typeface="+mj-lt"/>
                <a:cs typeface="Tahoma"/>
              </a:rPr>
              <a:t>4</a:t>
            </a:r>
            <a:endParaRPr lang="fi-FI" sz="2900" b="1" dirty="0">
              <a:latin typeface="+mj-lt"/>
              <a:cs typeface="Tahoma"/>
            </a:endParaRPr>
          </a:p>
          <a:p>
            <a:endParaRPr lang="en-CA" sz="2900" b="1" dirty="0">
              <a:latin typeface="+mj-lt"/>
            </a:endParaRPr>
          </a:p>
        </p:txBody>
      </p:sp>
      <p:sp>
        <p:nvSpPr>
          <p:cNvPr id="34" name="Rectangle: Rounded Corners 1">
            <a:extLst>
              <a:ext uri="{FF2B5EF4-FFF2-40B4-BE49-F238E27FC236}">
                <a16:creationId xmlns:a16="http://schemas.microsoft.com/office/drawing/2014/main" id="{D51415F7-CEF3-4D1F-BD81-B5E9FAEC50C0}"/>
              </a:ext>
            </a:extLst>
          </p:cNvPr>
          <p:cNvSpPr/>
          <p:nvPr/>
        </p:nvSpPr>
        <p:spPr>
          <a:xfrm>
            <a:off x="484681" y="2218238"/>
            <a:ext cx="8241548" cy="1309209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1B98F6-EC7E-4442-804F-5AEADC7B6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43531"/>
            <a:ext cx="7772400" cy="1256247"/>
          </a:xfrm>
        </p:spPr>
        <p:txBody>
          <a:bodyPr>
            <a:noAutofit/>
          </a:bodyPr>
          <a:lstStyle/>
          <a:p>
            <a:r>
              <a:rPr lang="fi-FI" sz="3600" b="1" spc="-20" dirty="0">
                <a:cs typeface="Microsoft Sans Serif"/>
              </a:rPr>
              <a:t>ELE8812 : </a:t>
            </a:r>
            <a:r>
              <a:rPr lang="fi-FI" sz="3600" b="1" spc="-20" dirty="0" err="1">
                <a:cs typeface="Microsoft Sans Serif"/>
              </a:rPr>
              <a:t>Traitement</a:t>
            </a:r>
            <a:r>
              <a:rPr lang="fi-FI" sz="3600" b="1" spc="-20" dirty="0">
                <a:cs typeface="Microsoft Sans Serif"/>
              </a:rPr>
              <a:t> et </a:t>
            </a:r>
            <a:r>
              <a:rPr lang="fi-FI" sz="3600" b="1" spc="-20" dirty="0" err="1">
                <a:cs typeface="Microsoft Sans Serif"/>
              </a:rPr>
              <a:t>analyse</a:t>
            </a:r>
            <a:r>
              <a:rPr lang="fi-FI" sz="3600" b="1" spc="-20" dirty="0">
                <a:cs typeface="Microsoft Sans Serif"/>
              </a:rPr>
              <a:t> </a:t>
            </a:r>
            <a:r>
              <a:rPr lang="fi-FI" sz="3600" b="1" spc="-20" dirty="0" err="1">
                <a:cs typeface="Microsoft Sans Serif"/>
              </a:rPr>
              <a:t>d’images</a:t>
            </a:r>
            <a:r>
              <a:rPr lang="fi-FI" sz="3600" b="1" spc="-20" dirty="0">
                <a:cs typeface="Microsoft Sans Serif"/>
              </a:rPr>
              <a:t> </a:t>
            </a:r>
            <a:br>
              <a:rPr lang="fi-FI" sz="3600" b="1" dirty="0">
                <a:cs typeface="Times New Roman"/>
              </a:rPr>
            </a:b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76171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Informations sur le cours</a:t>
            </a:r>
            <a:endParaRPr lang="en-CA" sz="32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D307-3479-2044-BABA-AEA2E8C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00"/>
            <a:ext cx="7886700" cy="4942397"/>
          </a:xfrm>
        </p:spPr>
        <p:txBody>
          <a:bodyPr>
            <a:normAutofit/>
          </a:bodyPr>
          <a:lstStyle/>
          <a:p>
            <a:r>
              <a:rPr lang="fr-CA" sz="2400" b="1" dirty="0">
                <a:latin typeface="+mj-lt"/>
              </a:rPr>
              <a:t>Horaire</a:t>
            </a:r>
            <a:r>
              <a:rPr lang="fr-CA" sz="2400" dirty="0">
                <a:latin typeface="+mj-lt"/>
              </a:rPr>
              <a:t> :  cours : Jeudi 13h45 à 16h30 </a:t>
            </a:r>
            <a:endParaRPr lang="en-CA" sz="2400" dirty="0">
              <a:latin typeface="+mj-lt"/>
            </a:endParaRPr>
          </a:p>
          <a:p>
            <a:pPr marL="0" indent="0">
              <a:buNone/>
            </a:pPr>
            <a:r>
              <a:rPr lang="fr-CA" sz="2400" dirty="0">
                <a:latin typeface="+mj-lt"/>
              </a:rPr>
              <a:t>	        labos : Lundi 8:30 à 11:30 </a:t>
            </a:r>
            <a:endParaRPr lang="en-CA" sz="2400" dirty="0">
              <a:latin typeface="+mj-lt"/>
            </a:endParaRPr>
          </a:p>
          <a:p>
            <a:endParaRPr lang="fr-CA" sz="2400" dirty="0">
              <a:latin typeface="+mj-lt"/>
            </a:endParaRPr>
          </a:p>
          <a:p>
            <a:r>
              <a:rPr lang="fr-CA" sz="2400" b="1" dirty="0">
                <a:latin typeface="+mj-lt"/>
              </a:rPr>
              <a:t>Professeur</a:t>
            </a:r>
            <a:r>
              <a:rPr lang="fr-CA" sz="2400" dirty="0">
                <a:latin typeface="+mj-lt"/>
              </a:rPr>
              <a:t> : Eva Alonso Ortiz (L-5614) 				            </a:t>
            </a:r>
            <a:r>
              <a:rPr lang="fr-CA" sz="2400" u="sng" dirty="0">
                <a:latin typeface="+mj-lt"/>
                <a:hlinkClick r:id="rId3"/>
              </a:rPr>
              <a:t>eva.alonso-ortiz@polymtl.ca</a:t>
            </a:r>
            <a:endParaRPr lang="en-CA" sz="2400" dirty="0">
              <a:latin typeface="+mj-lt"/>
            </a:endParaRPr>
          </a:p>
          <a:p>
            <a:endParaRPr lang="fr-CA" sz="2400" dirty="0">
              <a:latin typeface="+mj-lt"/>
            </a:endParaRPr>
          </a:p>
          <a:p>
            <a:r>
              <a:rPr lang="fr-CA" sz="2400" b="1" dirty="0">
                <a:latin typeface="+mj-lt"/>
              </a:rPr>
              <a:t>Consultation</a:t>
            </a:r>
            <a:r>
              <a:rPr lang="fr-CA" sz="2400" dirty="0">
                <a:latin typeface="+mj-lt"/>
              </a:rPr>
              <a:t>: jeudi après le cours (prendre RDV par email)</a:t>
            </a:r>
          </a:p>
          <a:p>
            <a:pPr marL="0" indent="0">
              <a:buNone/>
            </a:pPr>
            <a:endParaRPr lang="en-CA" sz="2400" dirty="0">
              <a:latin typeface="+mj-lt"/>
            </a:endParaRPr>
          </a:p>
          <a:p>
            <a:r>
              <a:rPr lang="fr-CA" sz="2400" b="1" dirty="0">
                <a:latin typeface="+mj-lt"/>
              </a:rPr>
              <a:t>Chargé de labo </a:t>
            </a:r>
            <a:r>
              <a:rPr lang="fr-CA" sz="2400" dirty="0">
                <a:latin typeface="+mj-lt"/>
              </a:rPr>
              <a:t>: </a:t>
            </a:r>
            <a:r>
              <a:rPr lang="en-CA" sz="2400" b="0" i="0" dirty="0">
                <a:solidFill>
                  <a:srgbClr val="222222"/>
                </a:solidFill>
                <a:effectLst/>
                <a:latin typeface="+mj-lt"/>
              </a:rPr>
              <a:t>Rose </a:t>
            </a:r>
            <a:r>
              <a:rPr lang="en-CA" sz="2400" b="0" i="0" dirty="0" err="1">
                <a:solidFill>
                  <a:srgbClr val="222222"/>
                </a:solidFill>
                <a:effectLst/>
                <a:latin typeface="+mj-lt"/>
              </a:rPr>
              <a:t>Guay</a:t>
            </a:r>
            <a:r>
              <a:rPr lang="en-CA" sz="2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CA" sz="2400" b="0" i="0" dirty="0" err="1">
                <a:solidFill>
                  <a:srgbClr val="222222"/>
                </a:solidFill>
                <a:effectLst/>
                <a:latin typeface="+mj-lt"/>
              </a:rPr>
              <a:t>Hottin</a:t>
            </a:r>
            <a:endParaRPr lang="fr-CA" sz="2400" dirty="0">
              <a:latin typeface="+mj-lt"/>
            </a:endParaRPr>
          </a:p>
          <a:p>
            <a:pPr marL="0" indent="0">
              <a:buNone/>
            </a:pP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76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Objectifs généraux</a:t>
            </a:r>
            <a:endParaRPr lang="en-CA" sz="32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D307-3479-2044-BABA-AEA2E8C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00"/>
            <a:ext cx="7886700" cy="49423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CA" sz="2400" dirty="0">
                <a:latin typeface="+mj-lt"/>
              </a:rPr>
              <a:t> Présenter les concepts de base relatifs à la représentation et à la manipulation des images</a:t>
            </a:r>
          </a:p>
          <a:p>
            <a:pPr marL="0" indent="0">
              <a:buNone/>
            </a:pPr>
            <a:endParaRPr lang="fr-CA" sz="24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CA" sz="2400" dirty="0">
                <a:latin typeface="+mj-lt"/>
              </a:rPr>
              <a:t> Présenter les principaux types d’analyse et de traitement </a:t>
            </a:r>
          </a:p>
          <a:p>
            <a:pPr marL="0" indent="0">
              <a:buNone/>
            </a:pP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65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Description abrégée</a:t>
            </a:r>
            <a:r>
              <a:rPr lang="en-CA" sz="3200" dirty="0">
                <a:latin typeface="+mj-lt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D307-3479-2044-BABA-AEA2E8C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00"/>
            <a:ext cx="7886700" cy="4942397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Caractérisation des images et perception</a:t>
            </a:r>
            <a:endParaRPr lang="en-CA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Numérisation, représentation et manipulation</a:t>
            </a:r>
            <a:endParaRPr lang="en-CA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Amélioration dans le domaine spatial et dans le domaine fréquentiel</a:t>
            </a:r>
            <a:endParaRPr lang="en-CA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Restauration d’images</a:t>
            </a:r>
            <a:endParaRPr lang="en-CA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Segmentation d’images et détection de contours</a:t>
            </a:r>
            <a:endParaRPr lang="en-CA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Codage et compression</a:t>
            </a:r>
            <a:endParaRPr lang="en-CA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fr-CA" dirty="0">
                <a:latin typeface="+mj-lt"/>
              </a:rPr>
              <a:t>Reconstruction tomographique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dirty="0">
                <a:latin typeface="+mj-lt"/>
              </a:rPr>
              <a:t>Deep Learning</a:t>
            </a:r>
          </a:p>
          <a:p>
            <a:pPr marL="0" indent="0">
              <a:buNone/>
            </a:pP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991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Prérequis</a:t>
            </a:r>
            <a:r>
              <a:rPr lang="en-CA" sz="3200" dirty="0"/>
              <a:t> </a:t>
            </a:r>
            <a:endParaRPr lang="en-CA" sz="32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D307-3479-2044-BABA-AEA2E8C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00"/>
            <a:ext cx="7886700" cy="4942397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Des notions de base en mathématiques, en probabilités et en traitement et analyse des signaux</a:t>
            </a:r>
          </a:p>
          <a:p>
            <a:pPr lvl="1" algn="just"/>
            <a:r>
              <a:rPr lang="fr-CA" dirty="0">
                <a:latin typeface="+mj-lt"/>
              </a:rPr>
              <a:t>ELE2700 ou GBM3720 ou INF4725</a:t>
            </a:r>
          </a:p>
          <a:p>
            <a:pPr lvl="1" algn="just"/>
            <a:r>
              <a:rPr lang="fr-CA" dirty="0">
                <a:latin typeface="+mj-lt"/>
              </a:rPr>
              <a:t>MTH2302A ou l'équivalent</a:t>
            </a:r>
          </a:p>
          <a:p>
            <a:pPr lvl="1" algn="just"/>
            <a:endParaRPr lang="fr-CA" dirty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Python (laboratoires et les demos). </a:t>
            </a:r>
          </a:p>
          <a:p>
            <a:pPr lvl="1" algn="just"/>
            <a:r>
              <a:rPr lang="fr-CA" dirty="0">
                <a:latin typeface="+mj-lt"/>
              </a:rPr>
              <a:t>disponible dans tous les laboratoires informatiques</a:t>
            </a:r>
          </a:p>
        </p:txBody>
      </p:sp>
    </p:spTree>
    <p:extLst>
      <p:ext uri="{BB962C8B-B14F-4D97-AF65-F5344CB8AC3E}">
        <p14:creationId xmlns:p14="http://schemas.microsoft.com/office/powerpoint/2010/main" val="115525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805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Modalités et méthodes d'évaluation</a:t>
            </a:r>
            <a:endParaRPr lang="en-CA" sz="3200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D307-3479-2044-BABA-AEA2E8C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00"/>
            <a:ext cx="7886700" cy="4942397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12 leçons</a:t>
            </a:r>
            <a:r>
              <a:rPr lang="en-CA" dirty="0">
                <a:latin typeface="+mj-lt"/>
              </a:rPr>
              <a:t> </a:t>
            </a:r>
          </a:p>
          <a:p>
            <a:pPr lvl="0" algn="just"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4 séances de laboratoire</a:t>
            </a:r>
            <a:r>
              <a:rPr lang="en-CA" dirty="0">
                <a:latin typeface="+mj-lt"/>
              </a:rPr>
              <a:t> (30%)</a:t>
            </a:r>
          </a:p>
          <a:p>
            <a:pPr lvl="0" algn="just">
              <a:buFont typeface="Wingdings" pitchFamily="2" charset="2"/>
              <a:buChar char="Ø"/>
            </a:pPr>
            <a:r>
              <a:rPr lang="en-CA" dirty="0">
                <a:latin typeface="+mj-lt"/>
              </a:rPr>
              <a:t>1 intra (30% </a:t>
            </a:r>
            <a:r>
              <a:rPr lang="en-CA" dirty="0" err="1">
                <a:latin typeface="+mj-lt"/>
              </a:rPr>
              <a:t>ou</a:t>
            </a:r>
            <a:r>
              <a:rPr lang="en-CA" dirty="0">
                <a:latin typeface="+mj-lt"/>
              </a:rPr>
              <a:t> 20%)</a:t>
            </a:r>
          </a:p>
          <a:p>
            <a:pPr lvl="0" algn="just"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un examen final récapitulatif</a:t>
            </a:r>
            <a:r>
              <a:rPr lang="en-CA" dirty="0">
                <a:latin typeface="+mj-lt"/>
              </a:rPr>
              <a:t> (40% </a:t>
            </a:r>
            <a:r>
              <a:rPr lang="en-CA" dirty="0" err="1">
                <a:latin typeface="+mj-lt"/>
              </a:rPr>
              <a:t>ou</a:t>
            </a:r>
            <a:r>
              <a:rPr lang="en-CA" dirty="0">
                <a:latin typeface="+mj-lt"/>
              </a:rPr>
              <a:t> 50%)</a:t>
            </a:r>
          </a:p>
          <a:p>
            <a:pPr lvl="0" algn="just">
              <a:buFont typeface="Wingdings" pitchFamily="2" charset="2"/>
              <a:buChar char="Ø"/>
            </a:pPr>
            <a:endParaRPr lang="en-CA" dirty="0">
              <a:latin typeface="+mj-lt"/>
            </a:endParaRPr>
          </a:p>
          <a:p>
            <a:pPr marL="0" indent="0" algn="just">
              <a:buNone/>
            </a:pPr>
            <a:r>
              <a:rPr lang="fr-CA" sz="2000" dirty="0">
                <a:latin typeface="+mj-lt"/>
              </a:rPr>
              <a:t>La qualité de l'expression écrite et orale est prise en compte dans l'attribution des notes. Une pénalité est appliquée pour chaque journée de retard dans la remise des travaux.</a:t>
            </a:r>
          </a:p>
          <a:p>
            <a:pPr marL="0" indent="0" algn="just">
              <a:buNone/>
            </a:pPr>
            <a:endParaRPr lang="fr-CA" sz="2000" dirty="0">
              <a:latin typeface="+mj-lt"/>
            </a:endParaRPr>
          </a:p>
          <a:p>
            <a:pPr marL="0" indent="0" algn="just">
              <a:buNone/>
            </a:pPr>
            <a:r>
              <a:rPr lang="fr-CA" sz="2000" dirty="0">
                <a:latin typeface="+mj-lt"/>
              </a:rPr>
              <a:t>*** Toute absence aux examens doit être motivé par le registrariat. </a:t>
            </a:r>
            <a:endParaRPr lang="en-CA" sz="2000" dirty="0">
              <a:latin typeface="+mj-lt"/>
            </a:endParaRPr>
          </a:p>
          <a:p>
            <a:pPr marL="0" lvl="0" indent="0" algn="just">
              <a:buNone/>
            </a:pP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150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Documents de référence</a:t>
            </a:r>
            <a:endParaRPr lang="en-CA" sz="3200" b="1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D307-3479-2044-BABA-AEA2E8C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900"/>
            <a:ext cx="7886700" cy="49423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>
                <a:latin typeface="+mj-lt"/>
              </a:rPr>
              <a:t>Digital Image </a:t>
            </a:r>
            <a:r>
              <a:rPr lang="fr-CA" dirty="0" err="1">
                <a:latin typeface="+mj-lt"/>
              </a:rPr>
              <a:t>Processing</a:t>
            </a:r>
            <a:r>
              <a:rPr lang="fr-CA" dirty="0">
                <a:latin typeface="+mj-lt"/>
              </a:rPr>
              <a:t>, 4</a:t>
            </a:r>
            <a:r>
              <a:rPr lang="fr-CA" baseline="30000" dirty="0">
                <a:latin typeface="+mj-lt"/>
              </a:rPr>
              <a:t>e</a:t>
            </a:r>
            <a:r>
              <a:rPr lang="fr-CA" dirty="0">
                <a:latin typeface="+mj-lt"/>
              </a:rPr>
              <a:t> édition</a:t>
            </a:r>
            <a:br>
              <a:rPr lang="fr-CA" dirty="0">
                <a:latin typeface="+mj-lt"/>
              </a:rPr>
            </a:br>
            <a:r>
              <a:rPr lang="fr-CA" dirty="0">
                <a:latin typeface="+mj-lt"/>
              </a:rPr>
              <a:t>Rafael C. Gonzalez et Richard E. Woods</a:t>
            </a:r>
            <a:br>
              <a:rPr lang="fr-CA" dirty="0">
                <a:latin typeface="+mj-lt"/>
              </a:rPr>
            </a:br>
            <a:r>
              <a:rPr lang="fr-CA" dirty="0">
                <a:latin typeface="+mj-lt"/>
              </a:rPr>
              <a:t>Pearson / </a:t>
            </a:r>
            <a:r>
              <a:rPr lang="fr-CA" dirty="0" err="1">
                <a:latin typeface="+mj-lt"/>
              </a:rPr>
              <a:t>Prentice</a:t>
            </a:r>
            <a:r>
              <a:rPr lang="fr-CA" dirty="0">
                <a:latin typeface="+mj-lt"/>
              </a:rPr>
              <a:t> Hall, </a:t>
            </a:r>
            <a:r>
              <a:rPr lang="fr-CA" dirty="0" err="1">
                <a:latin typeface="+mj-lt"/>
              </a:rPr>
              <a:t>Upper</a:t>
            </a:r>
            <a:r>
              <a:rPr lang="fr-CA" dirty="0">
                <a:latin typeface="+mj-lt"/>
              </a:rPr>
              <a:t> </a:t>
            </a:r>
            <a:r>
              <a:rPr lang="fr-CA" dirty="0" err="1">
                <a:latin typeface="+mj-lt"/>
              </a:rPr>
              <a:t>Saddle</a:t>
            </a:r>
            <a:r>
              <a:rPr lang="fr-CA" dirty="0">
                <a:latin typeface="+mj-lt"/>
              </a:rPr>
              <a:t> River, NJ</a:t>
            </a:r>
            <a:br>
              <a:rPr lang="fr-CA" dirty="0">
                <a:latin typeface="+mj-lt"/>
              </a:rPr>
            </a:br>
            <a:r>
              <a:rPr lang="fr-CA" dirty="0">
                <a:latin typeface="+mj-lt"/>
              </a:rPr>
              <a:t>2008, 2018</a:t>
            </a:r>
            <a:br>
              <a:rPr lang="fr-CA" dirty="0">
                <a:latin typeface="+mj-lt"/>
              </a:rPr>
            </a:br>
            <a:r>
              <a:rPr lang="fr-CA" dirty="0">
                <a:latin typeface="+mj-lt"/>
              </a:rPr>
              <a:t>ISBN-10:0-13-335672-8</a:t>
            </a:r>
            <a:endParaRPr lang="en-CA" dirty="0">
              <a:latin typeface="+mj-lt"/>
            </a:endParaRPr>
          </a:p>
          <a:p>
            <a:pPr marL="0" indent="0">
              <a:buNone/>
            </a:pPr>
            <a:endParaRPr lang="fr-CA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Disponible à </a:t>
            </a:r>
            <a:r>
              <a:rPr lang="fr-CA" dirty="0" err="1">
                <a:latin typeface="+mj-lt"/>
              </a:rPr>
              <a:t>Coopoly</a:t>
            </a:r>
            <a:r>
              <a:rPr lang="fr-CA" dirty="0">
                <a:latin typeface="+mj-lt"/>
              </a:rPr>
              <a:t> et placé en réserve à la bibliothèque.</a:t>
            </a:r>
            <a:r>
              <a:rPr lang="en-CA" dirty="0">
                <a:latin typeface="+mj-lt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CA" dirty="0">
                <a:latin typeface="+mj-lt"/>
              </a:rPr>
              <a:t>Section </a:t>
            </a:r>
            <a:r>
              <a:rPr lang="fr-CA" i="1" dirty="0" err="1">
                <a:latin typeface="+mj-lt"/>
              </a:rPr>
              <a:t>Students</a:t>
            </a:r>
            <a:r>
              <a:rPr lang="fr-CA" dirty="0">
                <a:latin typeface="+mj-lt"/>
              </a:rPr>
              <a:t> du site web </a:t>
            </a:r>
            <a:r>
              <a:rPr lang="fr-CA" dirty="0">
                <a:latin typeface="+mj-lt"/>
                <a:hlinkClick r:id="rId3"/>
              </a:rPr>
              <a:t>Imageprocessingplace.com</a:t>
            </a:r>
            <a:r>
              <a:rPr lang="fr-CA" dirty="0">
                <a:latin typeface="+mj-lt"/>
              </a:rPr>
              <a:t>. Le site a été développé par les auteurs du livre </a:t>
            </a:r>
            <a:r>
              <a:rPr lang="fr-CA" i="1" dirty="0">
                <a:latin typeface="+mj-lt"/>
              </a:rPr>
              <a:t>Digital Image </a:t>
            </a:r>
            <a:r>
              <a:rPr lang="fr-CA" i="1" dirty="0" err="1">
                <a:latin typeface="+mj-lt"/>
              </a:rPr>
              <a:t>Processing</a:t>
            </a:r>
            <a:r>
              <a:rPr lang="fr-CA" dirty="0">
                <a:latin typeface="+mj-lt"/>
              </a:rPr>
              <a:t>.</a:t>
            </a:r>
            <a:endParaRPr lang="en-CA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247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D7FC3-E21F-11B9-894D-9DC1742795B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86096-A02A-EEDB-DB17-87C8B9B6046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08000" y="25146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A3F2A1-981E-F4D3-2728-873CB3F2E73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571750"/>
            <a:ext cx="60452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3600" b="1">
                <a:solidFill>
                  <a:srgbClr val="5B5B5B"/>
                </a:solidFill>
              </a:rPr>
              <a:t>Pourquoi avez-vous décidé de prendre ce cours?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E4F00-0215-B9AA-545D-B43644962CF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6096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300" b="1">
                <a:solidFill>
                  <a:srgbClr val="5B5B5B"/>
                </a:solidFill>
              </a:rPr>
              <a:t>ⓘ</a:t>
            </a:r>
            <a:r>
              <a:rPr lang="fr-CA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9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7A3F5FC-5483-6C2E-80B4-092A2B9AE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938" y="1666021"/>
            <a:ext cx="5495232" cy="4121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29096" y="249096"/>
            <a:ext cx="63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</a:rPr>
              <a:t>Qui suis-je?</a:t>
            </a:r>
            <a:endParaRPr lang="en-CA" sz="3200" b="1" dirty="0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C419E-9EB4-0143-9155-DFA567E483E9}"/>
              </a:ext>
            </a:extLst>
          </p:cNvPr>
          <p:cNvSpPr txBox="1"/>
          <p:nvPr/>
        </p:nvSpPr>
        <p:spPr>
          <a:xfrm>
            <a:off x="598714" y="668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18D2D664-60C1-A54E-8307-0E3068A1E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31" y="647501"/>
            <a:ext cx="2214966" cy="22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556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00000000-0000-0000-0000-000000000000"/>
  <p:tag name="SLIDO_EVENT_UUID" val="36996550-40a5-42e1-b7bf-3ed51dc844d7"/>
  <p:tag name="SLIDO_EVENT_SECTION_UUID" val="1a074a66-643d-49ab-90b9-419e9a65f3f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dace979b-efb2-4e56-a156-ab916f2b2378"/>
  <p:tag name="SLIDO_TIMELINE" val="W3sicG9sbFF1ZXN0aW9uVXVpZCI6ImEwZjYwYzk3LTc3YWUtNGQ3MC1iN2YwLTMwMmRlZTZhOWU3ZiIsInNob3dSZXN1bHRzIjpmYWxzZX0seyJwb2xsUXVlc3Rpb25VdWlkIjoiYTBmNjBjOTctNzdhZS00ZDcwLWI3ZjAtMzAyZGVlNmE5ZTdmIiwic2hvd1Jlc3VsdHMiOnRydWV9XQ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55192</TotalTime>
  <Words>371</Words>
  <Application>Microsoft Macintosh PowerPoint</Application>
  <PresentationFormat>On-screen Show (4:3)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Microsoft Sans Serif</vt:lpstr>
      <vt:lpstr>Times New Roman</vt:lpstr>
      <vt:lpstr>Wingdings</vt:lpstr>
      <vt:lpstr>Office Theme</vt:lpstr>
      <vt:lpstr>ELE8812 : Traitement et analyse d’images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Agah Karakuzu</dc:creator>
  <cp:lastModifiedBy>Eva Alonso Ortiz</cp:lastModifiedBy>
  <cp:revision>652</cp:revision>
  <cp:lastPrinted>2019-01-08T19:56:16Z</cp:lastPrinted>
  <dcterms:created xsi:type="dcterms:W3CDTF">2018-08-02T13:49:06Z</dcterms:created>
  <dcterms:modified xsi:type="dcterms:W3CDTF">2023-12-22T18:48:52Z</dcterms:modified>
</cp:coreProperties>
</file>