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image34.svg" ContentType="image/unknown"/>
  <Override PartName="/ppt/media/image36.svg" ContentType="image/unknown"/>
  <Override PartName="/ppt/media/image38.svg" ContentType="image/unknown"/>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media/image93.svg" ContentType="image/unknown"/>
  <Override PartName="/ppt/notesSlides/notesSlide5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5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65"/>
  </p:notesMasterIdLst>
  <p:sldIdLst>
    <p:sldId id="260" r:id="rId2"/>
    <p:sldId id="498" r:id="rId3"/>
    <p:sldId id="500" r:id="rId4"/>
    <p:sldId id="501" r:id="rId5"/>
    <p:sldId id="432" r:id="rId6"/>
    <p:sldId id="509" r:id="rId7"/>
    <p:sldId id="503" r:id="rId8"/>
    <p:sldId id="433" r:id="rId9"/>
    <p:sldId id="496" r:id="rId10"/>
    <p:sldId id="460" r:id="rId11"/>
    <p:sldId id="461" r:id="rId12"/>
    <p:sldId id="459" r:id="rId13"/>
    <p:sldId id="510" r:id="rId14"/>
    <p:sldId id="464" r:id="rId15"/>
    <p:sldId id="465" r:id="rId16"/>
    <p:sldId id="462" r:id="rId17"/>
    <p:sldId id="499" r:id="rId18"/>
    <p:sldId id="466" r:id="rId19"/>
    <p:sldId id="467" r:id="rId20"/>
    <p:sldId id="511" r:id="rId21"/>
    <p:sldId id="468" r:id="rId22"/>
    <p:sldId id="469" r:id="rId23"/>
    <p:sldId id="470" r:id="rId24"/>
    <p:sldId id="471" r:id="rId25"/>
    <p:sldId id="512" r:id="rId26"/>
    <p:sldId id="472" r:id="rId27"/>
    <p:sldId id="473" r:id="rId28"/>
    <p:sldId id="474" r:id="rId29"/>
    <p:sldId id="497" r:id="rId30"/>
    <p:sldId id="490" r:id="rId31"/>
    <p:sldId id="491" r:id="rId32"/>
    <p:sldId id="492" r:id="rId33"/>
    <p:sldId id="476" r:id="rId34"/>
    <p:sldId id="475" r:id="rId35"/>
    <p:sldId id="477" r:id="rId36"/>
    <p:sldId id="478" r:id="rId37"/>
    <p:sldId id="479" r:id="rId38"/>
    <p:sldId id="480" r:id="rId39"/>
    <p:sldId id="481" r:id="rId40"/>
    <p:sldId id="482" r:id="rId41"/>
    <p:sldId id="483" r:id="rId42"/>
    <p:sldId id="523" r:id="rId43"/>
    <p:sldId id="484" r:id="rId44"/>
    <p:sldId id="485" r:id="rId45"/>
    <p:sldId id="505" r:id="rId46"/>
    <p:sldId id="506" r:id="rId47"/>
    <p:sldId id="486" r:id="rId48"/>
    <p:sldId id="487" r:id="rId49"/>
    <p:sldId id="493" r:id="rId50"/>
    <p:sldId id="494" r:id="rId51"/>
    <p:sldId id="513" r:id="rId52"/>
    <p:sldId id="516" r:id="rId53"/>
    <p:sldId id="517" r:id="rId54"/>
    <p:sldId id="515" r:id="rId55"/>
    <p:sldId id="518" r:id="rId56"/>
    <p:sldId id="514" r:id="rId57"/>
    <p:sldId id="519" r:id="rId58"/>
    <p:sldId id="495" r:id="rId59"/>
    <p:sldId id="520" r:id="rId60"/>
    <p:sldId id="507" r:id="rId61"/>
    <p:sldId id="521" r:id="rId62"/>
    <p:sldId id="508" r:id="rId63"/>
    <p:sldId id="522" r:id="rId64"/>
  </p:sldIdLst>
  <p:sldSz cx="9144000" cy="6858000" type="screen4x3"/>
  <p:notesSz cx="6881813" cy="92964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DA6E93-9B52-4D4B-93E1-95DA7539C2B2}">
          <p14:sldIdLst>
            <p14:sldId id="260"/>
            <p14:sldId id="498"/>
            <p14:sldId id="500"/>
            <p14:sldId id="501"/>
            <p14:sldId id="432"/>
            <p14:sldId id="509"/>
            <p14:sldId id="503"/>
            <p14:sldId id="433"/>
            <p14:sldId id="496"/>
            <p14:sldId id="460"/>
            <p14:sldId id="461"/>
            <p14:sldId id="459"/>
            <p14:sldId id="510"/>
            <p14:sldId id="464"/>
            <p14:sldId id="465"/>
            <p14:sldId id="462"/>
            <p14:sldId id="499"/>
            <p14:sldId id="466"/>
            <p14:sldId id="467"/>
            <p14:sldId id="511"/>
            <p14:sldId id="468"/>
            <p14:sldId id="469"/>
            <p14:sldId id="470"/>
            <p14:sldId id="471"/>
            <p14:sldId id="512"/>
            <p14:sldId id="472"/>
            <p14:sldId id="473"/>
            <p14:sldId id="474"/>
            <p14:sldId id="497"/>
            <p14:sldId id="490"/>
            <p14:sldId id="491"/>
            <p14:sldId id="492"/>
            <p14:sldId id="476"/>
            <p14:sldId id="475"/>
            <p14:sldId id="477"/>
            <p14:sldId id="478"/>
            <p14:sldId id="479"/>
            <p14:sldId id="480"/>
            <p14:sldId id="481"/>
            <p14:sldId id="482"/>
            <p14:sldId id="483"/>
            <p14:sldId id="523"/>
            <p14:sldId id="484"/>
            <p14:sldId id="485"/>
            <p14:sldId id="505"/>
            <p14:sldId id="506"/>
            <p14:sldId id="486"/>
            <p14:sldId id="487"/>
            <p14:sldId id="493"/>
            <p14:sldId id="494"/>
            <p14:sldId id="513"/>
            <p14:sldId id="516"/>
            <p14:sldId id="517"/>
            <p14:sldId id="515"/>
            <p14:sldId id="518"/>
            <p14:sldId id="514"/>
            <p14:sldId id="519"/>
            <p14:sldId id="495"/>
            <p14:sldId id="520"/>
            <p14:sldId id="507"/>
            <p14:sldId id="521"/>
            <p14:sldId id="508"/>
            <p14:sldId id="52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ad El Bassam" initials="SEB" lastIdx="1" clrIdx="0">
    <p:extLst>
      <p:ext uri="{19B8F6BF-5375-455C-9EA6-DF929625EA0E}">
        <p15:presenceInfo xmlns:p15="http://schemas.microsoft.com/office/powerpoint/2012/main" userId="1dbdc8a1c90dd8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CF"/>
    <a:srgbClr val="0B6B1D"/>
    <a:srgbClr val="F5E3E8"/>
    <a:srgbClr val="FFE1E1"/>
    <a:srgbClr val="E60000"/>
    <a:srgbClr val="D9E3D9"/>
    <a:srgbClr val="336B40"/>
    <a:srgbClr val="FFF7F9"/>
    <a:srgbClr val="FFE0E6"/>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17" autoAdjust="0"/>
    <p:restoredTop sz="67362" autoAdjust="0"/>
  </p:normalViewPr>
  <p:slideViewPr>
    <p:cSldViewPr snapToGrid="0" snapToObjects="1" showGuides="1">
      <p:cViewPr varScale="1">
        <p:scale>
          <a:sx n="52" d="100"/>
          <a:sy n="52" d="100"/>
        </p:scale>
        <p:origin x="1200" y="48"/>
      </p:cViewPr>
      <p:guideLst>
        <p:guide orient="horz" pos="2160"/>
        <p:guide pos="2880"/>
      </p:guideLst>
    </p:cSldViewPr>
  </p:slideViewPr>
  <p:outlineViewPr>
    <p:cViewPr>
      <p:scale>
        <a:sx n="33" d="100"/>
        <a:sy n="33" d="100"/>
      </p:scale>
      <p:origin x="0" y="-6864"/>
    </p:cViewPr>
  </p:outlineViewPr>
  <p:notesTextViewPr>
    <p:cViewPr>
      <p:scale>
        <a:sx n="200" d="100"/>
        <a:sy n="200" d="100"/>
      </p:scale>
      <p:origin x="0" y="0"/>
    </p:cViewPr>
  </p:notesTextViewPr>
  <p:sorterViewPr>
    <p:cViewPr>
      <p:scale>
        <a:sx n="100" d="100"/>
        <a:sy n="100" d="100"/>
      </p:scale>
      <p:origin x="0" y="-391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5"/>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6435"/>
          </a:xfrm>
          <a:prstGeom prst="rect">
            <a:avLst/>
          </a:prstGeom>
        </p:spPr>
        <p:txBody>
          <a:bodyPr vert="horz" lIns="92437" tIns="46219" rIns="92437" bIns="46219" rtlCol="0"/>
          <a:lstStyle>
            <a:lvl1pPr algn="r">
              <a:defRPr sz="1200"/>
            </a:lvl1pPr>
          </a:lstStyle>
          <a:p>
            <a:fld id="{BF4BFC4E-5778-6944-91E5-378E1EDD675E}" type="datetimeFigureOut">
              <a:rPr lang="en-US" smtClean="0"/>
              <a:t>2/13/2025</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892"/>
            <a:ext cx="5505450" cy="3660457"/>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4"/>
          </a:xfrm>
          <a:prstGeom prst="rect">
            <a:avLst/>
          </a:prstGeom>
        </p:spPr>
        <p:txBody>
          <a:bodyPr vert="horz" lIns="92437" tIns="46219" rIns="92437"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4"/>
          </a:xfrm>
          <a:prstGeom prst="rect">
            <a:avLst/>
          </a:prstGeom>
        </p:spPr>
        <p:txBody>
          <a:bodyPr vert="horz" lIns="92437" tIns="46219" rIns="92437" bIns="46219" rtlCol="0" anchor="b"/>
          <a:lstStyle>
            <a:lvl1pPr algn="r">
              <a:defRPr sz="1200"/>
            </a:lvl1pPr>
          </a:lstStyle>
          <a:p>
            <a:fld id="{F6F31F40-96DD-8944-ADD2-7A6DB72EE44B}" type="slidenum">
              <a:rPr lang="en-US" smtClean="0"/>
              <a:t>‹N°›</a:t>
            </a:fld>
            <a:endParaRPr lang="en-US"/>
          </a:p>
        </p:txBody>
      </p:sp>
    </p:spTree>
    <p:extLst>
      <p:ext uri="{BB962C8B-B14F-4D97-AF65-F5344CB8AC3E}">
        <p14:creationId xmlns:p14="http://schemas.microsoft.com/office/powerpoint/2010/main" val="117570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fr-CA" noProof="0" dirty="0"/>
          </a:p>
        </p:txBody>
      </p:sp>
      <p:sp>
        <p:nvSpPr>
          <p:cNvPr id="4" name="Slide Number Placeholder 3"/>
          <p:cNvSpPr>
            <a:spLocks noGrp="1"/>
          </p:cNvSpPr>
          <p:nvPr>
            <p:ph type="sldNum" sz="quarter" idx="10"/>
          </p:nvPr>
        </p:nvSpPr>
        <p:spPr/>
        <p:txBody>
          <a:bodyPr/>
          <a:lstStyle/>
          <a:p>
            <a:fld id="{F6F31F40-96DD-8944-ADD2-7A6DB72EE44B}" type="slidenum">
              <a:rPr lang="en-US" smtClean="0"/>
              <a:t>0</a:t>
            </a:fld>
            <a:endParaRPr lang="en-US"/>
          </a:p>
        </p:txBody>
      </p:sp>
    </p:spTree>
    <p:extLst>
      <p:ext uri="{BB962C8B-B14F-4D97-AF65-F5344CB8AC3E}">
        <p14:creationId xmlns:p14="http://schemas.microsoft.com/office/powerpoint/2010/main" val="111225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127584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pPr marL="171450" indent="-171450">
              <a:buFontTx/>
              <a:buChar char="-"/>
            </a:pPr>
            <a:endParaRPr lang="fr-CA" noProof="0" dirty="0"/>
          </a:p>
        </p:txBody>
      </p:sp>
    </p:spTree>
    <p:extLst>
      <p:ext uri="{BB962C8B-B14F-4D97-AF65-F5344CB8AC3E}">
        <p14:creationId xmlns:p14="http://schemas.microsoft.com/office/powerpoint/2010/main" val="205013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pPr marL="171450" indent="-171450">
              <a:buFontTx/>
              <a:buChar char="-"/>
            </a:pPr>
            <a:endParaRPr lang="fr-CA" noProof="0" dirty="0"/>
          </a:p>
        </p:txBody>
      </p:sp>
    </p:spTree>
    <p:extLst>
      <p:ext uri="{BB962C8B-B14F-4D97-AF65-F5344CB8AC3E}">
        <p14:creationId xmlns:p14="http://schemas.microsoft.com/office/powerpoint/2010/main" val="178092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20813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pPr marL="0" indent="0">
              <a:buFontTx/>
              <a:buNone/>
            </a:pPr>
            <a:endParaRPr lang="fr-CA" noProof="0" dirty="0"/>
          </a:p>
        </p:txBody>
      </p:sp>
    </p:spTree>
    <p:extLst>
      <p:ext uri="{BB962C8B-B14F-4D97-AF65-F5344CB8AC3E}">
        <p14:creationId xmlns:p14="http://schemas.microsoft.com/office/powerpoint/2010/main" val="191353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132463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37B69-959F-3652-EEAA-805F4C89DED6}"/>
            </a:ext>
          </a:extLst>
        </p:cNvPr>
        <p:cNvGrpSpPr/>
        <p:nvPr/>
      </p:nvGrpSpPr>
      <p:grpSpPr>
        <a:xfrm>
          <a:off x="0" y="0"/>
          <a:ext cx="0" cy="0"/>
          <a:chOff x="0" y="0"/>
          <a:chExt cx="0" cy="0"/>
        </a:xfrm>
      </p:grpSpPr>
    </p:spTree>
    <p:extLst>
      <p:ext uri="{BB962C8B-B14F-4D97-AF65-F5344CB8AC3E}">
        <p14:creationId xmlns:p14="http://schemas.microsoft.com/office/powerpoint/2010/main" val="2816276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otes Placeholder 1">
                <a:extLst>
                  <a:ext uri="{FF2B5EF4-FFF2-40B4-BE49-F238E27FC236}">
                    <a16:creationId xmlns:a16="http://schemas.microsoft.com/office/drawing/2014/main" id="{BFF36089-DEC4-1447-AD09-E9139BC6074A}"/>
                  </a:ext>
                </a:extLst>
              </p:cNvPr>
              <p:cNvSpPr>
                <a:spLocks noGrp="1"/>
              </p:cNvSpPr>
              <p:nvPr>
                <p:ph type="body" idx="1"/>
              </p:nvPr>
            </p:nvSpPr>
            <p:spPr/>
            <p:txBody>
              <a:bodyPr/>
              <a:lstStyle/>
              <a:p>
                <a:endParaRPr lang="fr-CA" dirty="0"/>
              </a:p>
            </p:txBody>
          </p:sp>
        </mc:Choice>
        <mc:Fallback xmlns="">
          <p:sp>
            <p:nvSpPr>
              <p:cNvPr id="2" name="Notes Placeholder 1">
                <a:extLst>
                  <a:ext uri="{FF2B5EF4-FFF2-40B4-BE49-F238E27FC236}">
                    <a16:creationId xmlns:a16="http://schemas.microsoft.com/office/drawing/2014/main" id="{BFF36089-DEC4-1447-AD09-E9139BC6074A}"/>
                  </a:ext>
                </a:extLst>
              </p:cNvPr>
              <p:cNvSpPr>
                <a:spLocks noGrp="1"/>
              </p:cNvSpPr>
              <p:nvPr>
                <p:ph type="body" idx="1"/>
              </p:nvPr>
            </p:nvSpPr>
            <p:spPr/>
            <p:txBody>
              <a:bodyPr/>
              <a:lstStyle/>
              <a:p>
                <a:r>
                  <a:rPr lang="fr-CA" b="1" i="1" dirty="0"/>
                  <a:t>* Une option pour la restauration en présence de bruit additif aléatoire c’est le filtrage dans le domaine spatial.</a:t>
                </a:r>
              </a:p>
              <a:p>
                <a:endParaRPr lang="fr-CA" dirty="0"/>
              </a:p>
              <a:p>
                <a:r>
                  <a:rPr lang="fr-CA" dirty="0"/>
                  <a:t>Voici un exemple d’une image qui a été généré avec des rayons X. A sa droite on a ajouté du bruit gaussien. </a:t>
                </a:r>
              </a:p>
              <a:p>
                <a:endParaRPr lang="fr-CA" dirty="0"/>
              </a:p>
              <a:p>
                <a:r>
                  <a:rPr lang="fr-CA" dirty="0"/>
                  <a:t>En bas a gauche on a ensuite essayé de éliminer ou réduire le bruit dans cette image avec des filtres moyen de taille 3x3 (pixels). </a:t>
                </a:r>
              </a:p>
              <a:p>
                <a:endParaRPr lang="fr-CA" dirty="0"/>
              </a:p>
              <a:p>
                <a:pPr marL="171450" indent="-171450">
                  <a:buFontTx/>
                  <a:buChar char="-"/>
                </a:pPr>
                <a:r>
                  <a:rPr lang="fr-CA" dirty="0"/>
                  <a:t>Gauche on a le filtre moyen arithmétique (on remplace la valeur de chaque pixel par la moyenne du voisinage) </a:t>
                </a:r>
              </a:p>
              <a:p>
                <a:pPr marL="171450" indent="-171450">
                  <a:buFontTx/>
                  <a:buChar char="-"/>
                </a:pPr>
                <a:r>
                  <a:rPr lang="fr-CA" dirty="0"/>
                  <a:t>A droite on a la filtre moyen géométrique. </a:t>
                </a:r>
              </a:p>
              <a:p>
                <a:pPr marL="628650" lvl="1" indent="-171450">
                  <a:buFontTx/>
                  <a:buChar char="-"/>
                </a:pPr>
                <a:r>
                  <a:rPr lang="fr-CA" i="0">
                    <a:latin typeface="Cambria Math" panose="02040503050406030204" pitchFamily="18" charset="0"/>
                    <a:ea typeface="Cambria Math" panose="02040503050406030204" pitchFamily="18" charset="0"/>
                  </a:rPr>
                  <a:t>𝜋</a:t>
                </a:r>
                <a:r>
                  <a:rPr lang="fr-CA" dirty="0"/>
                  <a:t> indique</a:t>
                </a:r>
                <a:r>
                  <a:rPr lang="fr-CA" baseline="0" dirty="0"/>
                  <a:t> une multiplication, chaque pixel est remplacé par la multiplication des pixels du voisinage a la puissance 1/mn</a:t>
                </a:r>
                <a:endParaRPr lang="fr-CA" dirty="0"/>
              </a:p>
              <a:p>
                <a:pPr marL="628650" lvl="1" indent="-171450">
                  <a:buFontTx/>
                  <a:buChar char="-"/>
                </a:pPr>
                <a:r>
                  <a:rPr lang="fr-CA" dirty="0"/>
                  <a:t>réduit le bruit autant que la moyenne arithmétique, mais sans perdre autant d’informations fine.</a:t>
                </a:r>
              </a:p>
              <a:p>
                <a:endParaRPr lang="fr-CA" dirty="0"/>
              </a:p>
              <a:p>
                <a:endParaRPr lang="fr-CA" dirty="0"/>
              </a:p>
            </p:txBody>
          </p:sp>
        </mc:Fallback>
      </mc:AlternateContent>
    </p:spTree>
    <p:extLst>
      <p:ext uri="{BB962C8B-B14F-4D97-AF65-F5344CB8AC3E}">
        <p14:creationId xmlns:p14="http://schemas.microsoft.com/office/powerpoint/2010/main" val="468953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07FDC2-7B9C-BE49-9BEE-16F4C0557271}"/>
              </a:ext>
            </a:extLst>
          </p:cNvPr>
          <p:cNvSpPr>
            <a:spLocks noGrp="1"/>
          </p:cNvSpPr>
          <p:nvPr>
            <p:ph type="body" idx="1"/>
          </p:nvPr>
        </p:nvSpPr>
        <p:spPr/>
        <p:txBody>
          <a:bodyPr/>
          <a:lstStyle/>
          <a:p>
            <a:endParaRPr lang="fr-CA" dirty="0">
              <a:sym typeface="Wingdings" pitchFamily="2" charset="2"/>
            </a:endParaRPr>
          </a:p>
        </p:txBody>
      </p:sp>
    </p:spTree>
    <p:extLst>
      <p:ext uri="{BB962C8B-B14F-4D97-AF65-F5344CB8AC3E}">
        <p14:creationId xmlns:p14="http://schemas.microsoft.com/office/powerpoint/2010/main" val="326652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D07FDC2-7B9C-BE49-9BEE-16F4C0557271}"/>
              </a:ext>
            </a:extLst>
          </p:cNvPr>
          <p:cNvSpPr>
            <a:spLocks noGrp="1"/>
          </p:cNvSpPr>
          <p:nvPr>
            <p:ph type="body" idx="1"/>
          </p:nvPr>
        </p:nvSpPr>
        <p:spPr/>
        <p:txBody>
          <a:bodyPr/>
          <a:lstStyle/>
          <a:p>
            <a:pPr marL="171450" indent="-171450">
              <a:buFont typeface="Arial" panose="020B0604020202020204" pitchFamily="34" charset="0"/>
              <a:buChar char="•"/>
            </a:pPr>
            <a:endParaRPr lang="fr-CA" dirty="0">
              <a:sym typeface="Wingdings" pitchFamily="2" charset="2"/>
            </a:endParaRPr>
          </a:p>
        </p:txBody>
      </p:sp>
    </p:spTree>
    <p:extLst>
      <p:ext uri="{BB962C8B-B14F-4D97-AF65-F5344CB8AC3E}">
        <p14:creationId xmlns:p14="http://schemas.microsoft.com/office/powerpoint/2010/main" val="2062617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A7625B-5264-904D-BE11-9151D2E47B17}"/>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092834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FE6881-AEEA-3C4F-9E0B-A42FB841D8FE}"/>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343145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EF6CD8-EC81-084B-9112-6C85B50D88D6}"/>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268667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8DC53CE-DEB0-3945-97B7-ABADEAC3A2E6}"/>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770510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9AD3B2-1B60-B146-9887-D4A5EE1B4905}"/>
              </a:ext>
            </a:extLst>
          </p:cNvPr>
          <p:cNvSpPr>
            <a:spLocks noGrp="1"/>
          </p:cNvSpPr>
          <p:nvPr>
            <p:ph type="body" idx="1"/>
          </p:nvPr>
        </p:nvSpPr>
        <p:spPr/>
        <p:txBody>
          <a:bodyPr/>
          <a:lstStyle/>
          <a:p>
            <a:pPr marL="171450" indent="-171450">
              <a:buFont typeface="Wingdings" pitchFamily="2" charset="2"/>
              <a:buChar char="à"/>
            </a:pPr>
            <a:endParaRPr lang="fr-CA" b="1" dirty="0"/>
          </a:p>
        </p:txBody>
      </p:sp>
    </p:spTree>
    <p:extLst>
      <p:ext uri="{BB962C8B-B14F-4D97-AF65-F5344CB8AC3E}">
        <p14:creationId xmlns:p14="http://schemas.microsoft.com/office/powerpoint/2010/main" val="2535121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On observe des </a:t>
            </a:r>
            <a:r>
              <a:rPr lang="fr-CA" b="1" dirty="0"/>
              <a:t>pics distincts</a:t>
            </a:r>
            <a:r>
              <a:rPr lang="fr-CA" dirty="0"/>
              <a:t> dans le domaine fréquentiel, ce qui signifie que certaines fréquences sont plus présentes que d'autres.</a:t>
            </a:r>
          </a:p>
          <a:p>
            <a:endParaRPr lang="fr-CA" dirty="0"/>
          </a:p>
          <a:p>
            <a:r>
              <a:rPr lang="fr-CA" dirty="0"/>
              <a:t>Si le bruit était </a:t>
            </a:r>
            <a:r>
              <a:rPr lang="fr-CA" b="1" dirty="0"/>
              <a:t>blanc</a:t>
            </a:r>
            <a:r>
              <a:rPr lang="fr-CA" dirty="0"/>
              <a:t>, son spectre serait </a:t>
            </a:r>
            <a:r>
              <a:rPr lang="fr-CA" b="1" dirty="0"/>
              <a:t>uniforme</a:t>
            </a:r>
            <a:r>
              <a:rPr lang="fr-CA" dirty="0"/>
              <a:t> (toutes les fréquences auraient la même amplitude statistique).</a:t>
            </a:r>
          </a:p>
        </p:txBody>
      </p:sp>
      <p:sp>
        <p:nvSpPr>
          <p:cNvPr id="4" name="Espace réservé du numéro de diapositive 3"/>
          <p:cNvSpPr>
            <a:spLocks noGrp="1"/>
          </p:cNvSpPr>
          <p:nvPr>
            <p:ph type="sldNum" sz="quarter" idx="10"/>
          </p:nvPr>
        </p:nvSpPr>
        <p:spPr/>
        <p:txBody>
          <a:bodyPr/>
          <a:lstStyle/>
          <a:p>
            <a:fld id="{F6F31F40-96DD-8944-ADD2-7A6DB72EE44B}" type="slidenum">
              <a:rPr lang="en-US" smtClean="0"/>
              <a:t>24</a:t>
            </a:fld>
            <a:endParaRPr lang="en-US"/>
          </a:p>
        </p:txBody>
      </p:sp>
    </p:spTree>
    <p:extLst>
      <p:ext uri="{BB962C8B-B14F-4D97-AF65-F5344CB8AC3E}">
        <p14:creationId xmlns:p14="http://schemas.microsoft.com/office/powerpoint/2010/main" val="1162935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AE9566-B75E-AA4A-B337-F97B54C34936}"/>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79505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38ECAF8-3387-B94C-9339-942849810E6E}"/>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887791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754EA5-EC05-0044-95F5-D86BC980356C}"/>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219819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2839815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33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81EB3-23C3-E069-5B47-30D04B87872C}"/>
            </a:ext>
          </a:extLst>
        </p:cNvPr>
        <p:cNvGrpSpPr/>
        <p:nvPr/>
      </p:nvGrpSpPr>
      <p:grpSpPr>
        <a:xfrm>
          <a:off x="0" y="0"/>
          <a:ext cx="0" cy="0"/>
          <a:chOff x="0" y="0"/>
          <a:chExt cx="0" cy="0"/>
        </a:xfrm>
      </p:grpSpPr>
    </p:spTree>
    <p:extLst>
      <p:ext uri="{BB962C8B-B14F-4D97-AF65-F5344CB8AC3E}">
        <p14:creationId xmlns:p14="http://schemas.microsoft.com/office/powerpoint/2010/main" val="643922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otes Placeholder 1">
                <a:extLst>
                  <a:ext uri="{FF2B5EF4-FFF2-40B4-BE49-F238E27FC236}">
                    <a16:creationId xmlns:a16="http://schemas.microsoft.com/office/drawing/2014/main" id="{94970242-81A4-2344-958C-D11AB296443D}"/>
                  </a:ext>
                </a:extLst>
              </p:cNvPr>
              <p:cNvSpPr>
                <a:spLocks noGrp="1"/>
              </p:cNvSpPr>
              <p:nvPr>
                <p:ph type="body" idx="1"/>
              </p:nvPr>
            </p:nvSpPr>
            <p:spPr/>
            <p:txBody>
              <a:bodyPr/>
              <a:lstStyle/>
              <a:p>
                <a:endParaRPr lang="fr-CA" dirty="0"/>
              </a:p>
            </p:txBody>
          </p:sp>
        </mc:Choice>
        <mc:Fallback xmlns="">
          <p:sp>
            <p:nvSpPr>
              <p:cNvPr id="2" name="Notes Placeholder 1">
                <a:extLst>
                  <a:ext uri="{FF2B5EF4-FFF2-40B4-BE49-F238E27FC236}">
                    <a16:creationId xmlns:a16="http://schemas.microsoft.com/office/drawing/2014/main" id="{94970242-81A4-2344-958C-D11AB296443D}"/>
                  </a:ext>
                </a:extLst>
              </p:cNvPr>
              <p:cNvSpPr>
                <a:spLocks noGrp="1"/>
              </p:cNvSpPr>
              <p:nvPr>
                <p:ph type="body" idx="1"/>
              </p:nvPr>
            </p:nvSpPr>
            <p:spPr/>
            <p:txBody>
              <a:bodyPr/>
              <a:lstStyle/>
              <a:p>
                <a:endParaRPr lang="fr-CA" dirty="0"/>
              </a:p>
              <a:p>
                <a:r>
                  <a:rPr lang="fr-CA" dirty="0"/>
                  <a:t>… ignorer le bruit</a:t>
                </a:r>
              </a:p>
              <a:p>
                <a:endParaRPr lang="fr-CA" dirty="0"/>
              </a:p>
              <a:p>
                <a:pPr marL="0" indent="0">
                  <a:buFontTx/>
                  <a:buNone/>
                </a:pPr>
                <a:endParaRPr lang="fr-CA" dirty="0"/>
              </a:p>
              <a:p>
                <a:pPr marL="0" indent="0">
                  <a:buFontTx/>
                  <a:buNone/>
                </a:pPr>
                <a:r>
                  <a:rPr lang="fr-CA" dirty="0"/>
                  <a:t>… H invariante par position … la réponse dépend uniquement de l’intensité et non la position</a:t>
                </a:r>
              </a:p>
              <a:p>
                <a:pPr marL="0" indent="0">
                  <a:buFontTx/>
                  <a:buNone/>
                </a:pPr>
                <a:endParaRPr lang="fr-CA" dirty="0"/>
              </a:p>
              <a:p>
                <a:pPr marL="0" indent="0">
                  <a:buFontTx/>
                  <a:buNone/>
                </a:pPr>
                <a:r>
                  <a:rPr lang="fr-CA" dirty="0"/>
                  <a:t>… </a:t>
                </a:r>
                <a:r>
                  <a:rPr lang="fr-CA" dirty="0" err="1"/>
                  <a:t>sifting</a:t>
                </a:r>
                <a:r>
                  <a:rPr lang="fr-CA" dirty="0"/>
                  <a:t> </a:t>
                </a:r>
                <a:r>
                  <a:rPr lang="fr-CA" dirty="0" err="1"/>
                  <a:t>property</a:t>
                </a:r>
                <a:r>
                  <a:rPr lang="fr-CA" dirty="0"/>
                  <a:t> qu’on a vue: </a:t>
                </a:r>
                <a:r>
                  <a:rPr lang="en-CA" b="0" i="0">
                    <a:latin typeface="Cambria Math" panose="02040503050406030204" pitchFamily="18" charset="0"/>
                  </a:rPr>
                  <a:t>𝑓(</a:t>
                </a:r>
                <a:r>
                  <a:rPr lang="en-CA" b="0" i="0">
                    <a:latin typeface="Cambria Math" panose="02040503050406030204" pitchFamily="18" charset="0"/>
                    <a:ea typeface="Cambria Math" panose="02040503050406030204" pitchFamily="18" charset="0"/>
                  </a:rPr>
                  <a:t>𝛼</a:t>
                </a:r>
                <a:r>
                  <a:rPr lang="en-CA" b="0" i="0">
                    <a:latin typeface="Cambria Math" panose="02040503050406030204" pitchFamily="18" charset="0"/>
                  </a:rPr>
                  <a:t>,</a:t>
                </a:r>
                <a:r>
                  <a:rPr lang="en-CA" b="0" i="0">
                    <a:latin typeface="Cambria Math" panose="02040503050406030204" pitchFamily="18" charset="0"/>
                    <a:ea typeface="Cambria Math" panose="02040503050406030204" pitchFamily="18" charset="0"/>
                  </a:rPr>
                  <a:t>𝛽</a:t>
                </a:r>
                <a:r>
                  <a:rPr lang="en-CA" b="0" i="0">
                    <a:latin typeface="Cambria Math" panose="02040503050406030204" pitchFamily="18" charset="0"/>
                  </a:rPr>
                  <a:t> )=∬25_(−</a:t>
                </a:r>
                <a:r>
                  <a:rPr lang="en-CA" b="0" i="0">
                    <a:latin typeface="Cambria Math" panose="02040503050406030204" pitchFamily="18" charset="0"/>
                    <a:ea typeface="Cambria Math" panose="02040503050406030204" pitchFamily="18" charset="0"/>
                  </a:rPr>
                  <a:t>∞)^(</a:t>
                </a:r>
                <a:r>
                  <a:rPr lang="en-CA" b="0" i="0">
                    <a:latin typeface="Cambria Math" panose="02040503050406030204" pitchFamily="18" charset="0"/>
                  </a:rPr>
                  <a:t>+</a:t>
                </a:r>
                <a:r>
                  <a:rPr lang="en-CA" b="0" i="0">
                    <a:latin typeface="Cambria Math" panose="02040503050406030204" pitchFamily="18" charset="0"/>
                    <a:ea typeface="Cambria Math" panose="02040503050406030204" pitchFamily="18" charset="0"/>
                  </a:rPr>
                  <a:t>∞)▒</a:t>
                </a:r>
                <a:r>
                  <a:rPr lang="en-CA" b="0" i="0">
                    <a:latin typeface="Cambria Math" panose="02040503050406030204" pitchFamily="18" charset="0"/>
                  </a:rPr>
                  <a:t>𝑓(𝑥,𝑦)</a:t>
                </a:r>
                <a:r>
                  <a:rPr lang="en-CA" b="0" i="0">
                    <a:latin typeface="Cambria Math" panose="02040503050406030204" pitchFamily="18" charset="0"/>
                    <a:ea typeface="Cambria Math" panose="02040503050406030204" pitchFamily="18" charset="0"/>
                  </a:rPr>
                  <a:t>𝛿(𝑥−𝛼</a:t>
                </a:r>
                <a:r>
                  <a:rPr lang="en-CA" b="0" i="0">
                    <a:latin typeface="Cambria Math" panose="02040503050406030204" pitchFamily="18" charset="0"/>
                  </a:rPr>
                  <a:t>,𝑦−</a:t>
                </a:r>
                <a:r>
                  <a:rPr lang="en-CA" b="0" i="0">
                    <a:latin typeface="Cambria Math" panose="02040503050406030204" pitchFamily="18" charset="0"/>
                    <a:ea typeface="Cambria Math" panose="02040503050406030204" pitchFamily="18" charset="0"/>
                  </a:rPr>
                  <a:t>𝛽)</a:t>
                </a:r>
                <a:r>
                  <a:rPr lang="en-CA" b="0" i="0">
                    <a:latin typeface="Cambria Math" panose="02040503050406030204" pitchFamily="18" charset="0"/>
                  </a:rPr>
                  <a:t>𝑑𝑥𝑑𝑦</a:t>
                </a:r>
                <a:endParaRPr lang="fr-CA" dirty="0"/>
              </a:p>
              <a:p>
                <a:pPr marL="171450" indent="-171450">
                  <a:buFontTx/>
                  <a:buChar char="-"/>
                </a:pPr>
                <a:endParaRPr lang="fr-CA" dirty="0"/>
              </a:p>
              <a:p>
                <a:pPr marL="0" indent="0">
                  <a:buFontTx/>
                  <a:buNone/>
                </a:pPr>
                <a:r>
                  <a:rPr lang="fr-CA" dirty="0"/>
                  <a:t>…</a:t>
                </a:r>
              </a:p>
              <a:p>
                <a:pPr marL="0" indent="0">
                  <a:buFontTx/>
                  <a:buNone/>
                </a:pPr>
                <a:endParaRPr lang="fr-CA" dirty="0"/>
              </a:p>
              <a:p>
                <a:pPr marL="171450" indent="-171450">
                  <a:buFontTx/>
                  <a:buChar char="-"/>
                </a:pPr>
                <a:r>
                  <a:rPr lang="fr-CA" dirty="0"/>
                  <a:t>h(</a:t>
                </a:r>
                <a:r>
                  <a:rPr lang="fr-CA" dirty="0" err="1"/>
                  <a:t>x,a,y,b</a:t>
                </a:r>
                <a:r>
                  <a:rPr lang="fr-CA" dirty="0"/>
                  <a:t>) : fonction d’étalement du point. </a:t>
                </a:r>
              </a:p>
              <a:p>
                <a:pPr marL="628650" lvl="1" indent="-171450">
                  <a:buFontTx/>
                  <a:buChar char="-"/>
                </a:pPr>
                <a:r>
                  <a:rPr lang="fr-CA" dirty="0"/>
                  <a:t>la réponse du système H a une delta </a:t>
                </a:r>
              </a:p>
              <a:p>
                <a:pPr marL="628650" lvl="1" indent="-171450">
                  <a:buFontTx/>
                  <a:buChar char="-"/>
                </a:pPr>
                <a:r>
                  <a:rPr lang="fr-CA" b="1" dirty="0"/>
                  <a:t>En optique, la fonction delta est un point de lumière, et la fonction d’étalement du point s’appelle le « point spread </a:t>
                </a:r>
                <a:r>
                  <a:rPr lang="fr-CA" b="1" dirty="0" err="1"/>
                  <a:t>function</a:t>
                </a:r>
                <a:r>
                  <a:rPr lang="fr-CA" b="1" dirty="0"/>
                  <a:t> ». </a:t>
                </a:r>
              </a:p>
              <a:p>
                <a:endParaRPr lang="fr-CA" dirty="0"/>
              </a:p>
              <a:p>
                <a:endParaRPr lang="fr-CA" dirty="0"/>
              </a:p>
              <a:p>
                <a:endParaRPr lang="fr-CA" dirty="0"/>
              </a:p>
            </p:txBody>
          </p:sp>
        </mc:Fallback>
      </mc:AlternateContent>
    </p:spTree>
    <p:extLst>
      <p:ext uri="{BB962C8B-B14F-4D97-AF65-F5344CB8AC3E}">
        <p14:creationId xmlns:p14="http://schemas.microsoft.com/office/powerpoint/2010/main" val="3808189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970242-81A4-2344-958C-D11AB296443D}"/>
              </a:ext>
            </a:extLst>
          </p:cNvPr>
          <p:cNvSpPr>
            <a:spLocks noGrp="1"/>
          </p:cNvSpPr>
          <p:nvPr>
            <p:ph type="body" idx="1"/>
          </p:nvPr>
        </p:nvSpPr>
        <p:spPr/>
        <p:txBody>
          <a:bodyPr/>
          <a:lstStyle/>
          <a:p>
            <a:endParaRPr lang="fr-CA" b="1" dirty="0"/>
          </a:p>
        </p:txBody>
      </p:sp>
    </p:spTree>
    <p:extLst>
      <p:ext uri="{BB962C8B-B14F-4D97-AF65-F5344CB8AC3E}">
        <p14:creationId xmlns:p14="http://schemas.microsoft.com/office/powerpoint/2010/main" val="3975168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4E3789D-9181-A540-8F14-493B2D41A5CA}"/>
              </a:ext>
            </a:extLst>
          </p:cNvPr>
          <p:cNvSpPr>
            <a:spLocks noGrp="1"/>
          </p:cNvSpPr>
          <p:nvPr>
            <p:ph type="body" idx="1"/>
          </p:nvPr>
        </p:nvSpPr>
        <p:spPr/>
        <p:txBody>
          <a:bodyPr/>
          <a:lstStyle/>
          <a:p>
            <a:pPr marL="228600" indent="-228600">
              <a:buFont typeface="+mj-lt"/>
              <a:buAutoNum type="arabicPeriod"/>
            </a:pPr>
            <a:endParaRPr lang="fr-CA" b="1" dirty="0"/>
          </a:p>
        </p:txBody>
      </p:sp>
    </p:spTree>
    <p:extLst>
      <p:ext uri="{BB962C8B-B14F-4D97-AF65-F5344CB8AC3E}">
        <p14:creationId xmlns:p14="http://schemas.microsoft.com/office/powerpoint/2010/main" val="2199551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970242-81A4-2344-958C-D11AB296443D}"/>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219272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F91181F-21A1-FE40-A6EE-D3851A95F8F2}"/>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72369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1267402-2D1A-294F-80E9-DBD1BDC2762F}"/>
              </a:ext>
            </a:extLst>
          </p:cNvPr>
          <p:cNvSpPr>
            <a:spLocks noGrp="1"/>
          </p:cNvSpPr>
          <p:nvPr>
            <p:ph type="body" idx="1"/>
          </p:nvPr>
        </p:nvSpPr>
        <p:spPr/>
        <p:txBody>
          <a:bodyPr/>
          <a:lstStyle/>
          <a:p>
            <a:endParaRPr lang="fr-CA" b="1" dirty="0"/>
          </a:p>
        </p:txBody>
      </p:sp>
    </p:spTree>
    <p:extLst>
      <p:ext uri="{BB962C8B-B14F-4D97-AF65-F5344CB8AC3E}">
        <p14:creationId xmlns:p14="http://schemas.microsoft.com/office/powerpoint/2010/main" val="4237202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6F67175-4431-3A4A-92BC-963584CC599F}"/>
              </a:ext>
            </a:extLst>
          </p:cNvPr>
          <p:cNvSpPr>
            <a:spLocks noGrp="1"/>
          </p:cNvSpPr>
          <p:nvPr>
            <p:ph type="body" idx="1"/>
          </p:nvPr>
        </p:nvSpPr>
        <p:spPr/>
        <p:txBody>
          <a:bodyPr/>
          <a:lstStyle/>
          <a:p>
            <a:pPr marL="171450" indent="-171450">
              <a:buFontTx/>
              <a:buChar char="-"/>
            </a:pPr>
            <a:endParaRPr lang="fr-CA" dirty="0"/>
          </a:p>
        </p:txBody>
      </p:sp>
    </p:spTree>
    <p:extLst>
      <p:ext uri="{BB962C8B-B14F-4D97-AF65-F5344CB8AC3E}">
        <p14:creationId xmlns:p14="http://schemas.microsoft.com/office/powerpoint/2010/main" val="3666917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26B88B-4E78-5345-88FD-483AB4A5A520}"/>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068255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8E08E8-A824-E149-B35A-54ED4104F9C3}"/>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078327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0B519A-E882-654A-A90E-444203D359EE}"/>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17539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FFC67-BDD2-9264-175A-7F4F53C3BB76}"/>
            </a:ext>
          </a:extLst>
        </p:cNvPr>
        <p:cNvGrpSpPr/>
        <p:nvPr/>
      </p:nvGrpSpPr>
      <p:grpSpPr>
        <a:xfrm>
          <a:off x="0" y="0"/>
          <a:ext cx="0" cy="0"/>
          <a:chOff x="0" y="0"/>
          <a:chExt cx="0" cy="0"/>
        </a:xfrm>
      </p:grpSpPr>
    </p:spTree>
    <p:extLst>
      <p:ext uri="{BB962C8B-B14F-4D97-AF65-F5344CB8AC3E}">
        <p14:creationId xmlns:p14="http://schemas.microsoft.com/office/powerpoint/2010/main" val="1598800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1E23C58-F9F0-354D-AAC4-2B4634E4DEE6}"/>
              </a:ext>
            </a:extLst>
          </p:cNvPr>
          <p:cNvSpPr>
            <a:spLocks noGrp="1"/>
          </p:cNvSpPr>
          <p:nvPr>
            <p:ph type="body" idx="1"/>
          </p:nvPr>
        </p:nvSpPr>
        <p:spPr/>
        <p:txBody>
          <a:bodyPr/>
          <a:lstStyle/>
          <a:p>
            <a:pPr marL="171450" indent="-171450">
              <a:buFont typeface="Wingdings" pitchFamily="2" charset="2"/>
              <a:buChar char="à"/>
            </a:pPr>
            <a:endParaRPr lang="fr-CA" dirty="0"/>
          </a:p>
        </p:txBody>
      </p:sp>
    </p:spTree>
    <p:extLst>
      <p:ext uri="{BB962C8B-B14F-4D97-AF65-F5344CB8AC3E}">
        <p14:creationId xmlns:p14="http://schemas.microsoft.com/office/powerpoint/2010/main" val="1452815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BCD9-B064-0604-F697-F0B28EDFEA4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7443446-DF00-16F4-7F73-8A420BCBF94B}"/>
              </a:ext>
            </a:extLst>
          </p:cNvPr>
          <p:cNvSpPr>
            <a:spLocks noGrp="1"/>
          </p:cNvSpPr>
          <p:nvPr>
            <p:ph type="body" idx="1"/>
          </p:nvPr>
        </p:nvSpPr>
        <p:spPr/>
        <p:txBody>
          <a:bodyPr/>
          <a:lstStyle/>
          <a:p>
            <a:pPr marL="171450" indent="-171450">
              <a:buFont typeface="Wingdings" pitchFamily="2" charset="2"/>
              <a:buChar char="à"/>
            </a:pPr>
            <a:endParaRPr lang="fr-CA" dirty="0"/>
          </a:p>
        </p:txBody>
      </p:sp>
    </p:spTree>
    <p:extLst>
      <p:ext uri="{BB962C8B-B14F-4D97-AF65-F5344CB8AC3E}">
        <p14:creationId xmlns:p14="http://schemas.microsoft.com/office/powerpoint/2010/main" val="370229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851CFE-0127-BE40-827F-A8C5E3441FDC}"/>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33651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D5B600-FDAD-0E46-A931-618102A7CF15}"/>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922400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6848-1C0E-188D-CB90-3113AA57179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3AF7561-FFA3-B904-4589-A89D120DAEC3}"/>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968494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61485-3797-1608-EB7C-7060655504B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EB223BB3-EAC7-61F6-AFC3-756819313655}"/>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5600833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9D9036-80A3-944B-8E8F-1862F66A80F4}"/>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795208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228600" indent="-228600">
              <a:buFont typeface="+mj-lt"/>
              <a:buAutoNum type="arabicPeriod"/>
            </a:pPr>
            <a:endParaRPr lang="fr-CA" dirty="0"/>
          </a:p>
        </p:txBody>
      </p:sp>
    </p:spTree>
    <p:extLst>
      <p:ext uri="{BB962C8B-B14F-4D97-AF65-F5344CB8AC3E}">
        <p14:creationId xmlns:p14="http://schemas.microsoft.com/office/powerpoint/2010/main" val="692593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33261523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205876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695338D-3D94-F340-8864-B621A57B0EDF}"/>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060996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348112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F31F40-96DD-8944-ADD2-7A6DB72EE44B}" type="slidenum">
              <a:rPr lang="en-US" smtClean="0"/>
              <a:t>52</a:t>
            </a:fld>
            <a:endParaRPr lang="en-US"/>
          </a:p>
        </p:txBody>
      </p:sp>
    </p:spTree>
    <p:extLst>
      <p:ext uri="{BB962C8B-B14F-4D97-AF65-F5344CB8AC3E}">
        <p14:creationId xmlns:p14="http://schemas.microsoft.com/office/powerpoint/2010/main" val="14647058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24200083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1432099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B524957-3184-9B45-8804-D79F570D1407}"/>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3923237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787B-5CBA-D588-E4A7-8514103E011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D8257BD7-EE9D-36DB-A0CB-3A3328AA2D9B}"/>
              </a:ext>
            </a:extLst>
          </p:cNvPr>
          <p:cNvSpPr>
            <a:spLocks noGrp="1"/>
          </p:cNvSpPr>
          <p:nvPr>
            <p:ph type="body" idx="1"/>
          </p:nvPr>
        </p:nvSpPr>
        <p:spPr/>
        <p:txBody>
          <a:bodyPr/>
          <a:lstStyle/>
          <a:p>
            <a:pPr marL="0" indent="0">
              <a:buFont typeface="+mj-lt"/>
              <a:buNone/>
            </a:pPr>
            <a:endParaRPr lang="fr-CA" dirty="0"/>
          </a:p>
        </p:txBody>
      </p:sp>
    </p:spTree>
    <p:extLst>
      <p:ext uri="{BB962C8B-B14F-4D97-AF65-F5344CB8AC3E}">
        <p14:creationId xmlns:p14="http://schemas.microsoft.com/office/powerpoint/2010/main" val="3310434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F31F40-96DD-8944-ADD2-7A6DB72EE44B}" type="slidenum">
              <a:rPr lang="en-US" smtClean="0"/>
              <a:t>60</a:t>
            </a:fld>
            <a:endParaRPr lang="en-US"/>
          </a:p>
        </p:txBody>
      </p:sp>
    </p:spTree>
    <p:extLst>
      <p:ext uri="{BB962C8B-B14F-4D97-AF65-F5344CB8AC3E}">
        <p14:creationId xmlns:p14="http://schemas.microsoft.com/office/powerpoint/2010/main" val="388604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E9996-2658-5122-4EA0-7C4565055192}"/>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AB1DEE3E-0B2E-E3BA-83C4-E45F33FD0EB3}"/>
              </a:ext>
            </a:extLst>
          </p:cNvPr>
          <p:cNvSpPr>
            <a:spLocks noGrp="1"/>
          </p:cNvSpPr>
          <p:nvPr>
            <p:ph type="body" idx="1"/>
          </p:nvPr>
        </p:nvSpPr>
        <p:spPr/>
        <p:txBody>
          <a:bodyPr/>
          <a:lstStyle/>
          <a:p>
            <a:pPr marL="228600"/>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324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6F31F40-96DD-8944-ADD2-7A6DB72EE44B}" type="slidenum">
              <a:rPr lang="en-US" smtClean="0"/>
              <a:t>62</a:t>
            </a:fld>
            <a:endParaRPr lang="en-US"/>
          </a:p>
        </p:txBody>
      </p:sp>
    </p:spTree>
    <p:extLst>
      <p:ext uri="{BB962C8B-B14F-4D97-AF65-F5344CB8AC3E}">
        <p14:creationId xmlns:p14="http://schemas.microsoft.com/office/powerpoint/2010/main" val="51128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6120F-DA82-64B9-D6C3-742068B43D6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otes Placeholder 1">
                <a:extLst>
                  <a:ext uri="{FF2B5EF4-FFF2-40B4-BE49-F238E27FC236}">
                    <a16:creationId xmlns:a16="http://schemas.microsoft.com/office/drawing/2014/main" id="{35930319-3A69-C786-EE24-FB5AEDE98B33}"/>
                  </a:ext>
                </a:extLst>
              </p:cNvPr>
              <p:cNvSpPr>
                <a:spLocks noGrp="1"/>
              </p:cNvSpPr>
              <p:nvPr>
                <p:ph type="body" idx="1"/>
              </p:nvPr>
            </p:nvSpPr>
            <p:spPr/>
            <p:txBody>
              <a:bodyPr/>
              <a:lstStyle/>
              <a:p>
                <a:endParaRPr lang="fr-CA" noProof="0" dirty="0"/>
              </a:p>
            </p:txBody>
          </p:sp>
        </mc:Choice>
        <mc:Fallback xmlns="">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r>
                  <a:rPr lang="fr-CA" noProof="0" dirty="0"/>
                  <a:t>- Le bruit peut prendre des différentes formes.  </a:t>
                </a:r>
              </a:p>
              <a:p>
                <a:endParaRPr lang="fr-CA" noProof="0" dirty="0"/>
              </a:p>
              <a:p>
                <a:pPr marL="628650" lvl="1" indent="-171450">
                  <a:buFontTx/>
                  <a:buChar char="-"/>
                </a:pPr>
                <a:endParaRPr lang="fr-CA" noProof="0" dirty="0"/>
              </a:p>
              <a:p>
                <a:pPr marL="457200" lvl="1" indent="0">
                  <a:buFontTx/>
                  <a:buNone/>
                </a:pPr>
                <a:r>
                  <a:rPr lang="fr-CA" b="1" noProof="0" dirty="0"/>
                  <a:t>Question </a:t>
                </a:r>
                <a:r>
                  <a:rPr lang="fr-CA" b="1" noProof="0" dirty="0" err="1"/>
                  <a:t>Slido</a:t>
                </a:r>
                <a:r>
                  <a:rPr lang="fr-CA" b="1" noProof="0" dirty="0"/>
                  <a:t>: Quel aspect de la fonction autocorrélation explique le fait de que spectre du bruit blanc est uniforme?</a:t>
                </a:r>
              </a:p>
              <a:p>
                <a:pPr marL="457200" lvl="1" indent="0">
                  <a:buFontTx/>
                  <a:buNone/>
                </a:pPr>
                <a:r>
                  <a:rPr lang="fr-CA" b="0" noProof="0" dirty="0"/>
                  <a:t>** bruit blanc </a:t>
                </a:r>
                <a:r>
                  <a:rPr lang="fr-CA" b="0" noProof="0" dirty="0">
                    <a:sym typeface="Wingdings" pitchFamily="2" charset="2"/>
                  </a:rPr>
                  <a:t> </a:t>
                </a:r>
                <a:r>
                  <a:rPr lang="fr-CA" b="0" noProof="0" dirty="0" err="1">
                    <a:sym typeface="Wingdings" pitchFamily="2" charset="2"/>
                  </a:rPr>
                  <a:t>f_autocorr</a:t>
                </a:r>
                <a:r>
                  <a:rPr lang="fr-CA" b="0" noProof="0" dirty="0">
                    <a:sym typeface="Wingdings" pitchFamily="2" charset="2"/>
                  </a:rPr>
                  <a:t> = </a:t>
                </a:r>
                <a:r>
                  <a:rPr lang="fr-CA" b="0" i="0" noProof="0">
                    <a:latin typeface="Cambria Math" panose="02040503050406030204" pitchFamily="18" charset="0"/>
                    <a:ea typeface="Cambria Math" panose="02040503050406030204" pitchFamily="18" charset="0"/>
                    <a:sym typeface="Wingdings" pitchFamily="2" charset="2"/>
                  </a:rPr>
                  <a:t>𝛿_(</a:t>
                </a:r>
                <a:r>
                  <a:rPr lang="en-CA" b="0" i="0" noProof="0">
                    <a:latin typeface="Cambria Math" panose="02040503050406030204" pitchFamily="18" charset="0"/>
                    <a:sym typeface="Wingdings" pitchFamily="2" charset="2"/>
                  </a:rPr>
                  <a:t>𝑖,𝑗</a:t>
                </a:r>
                <a:r>
                  <a:rPr lang="fr-CA" b="0" i="0" noProof="0">
                    <a:latin typeface="Cambria Math" panose="02040503050406030204" pitchFamily="18" charset="0"/>
                    <a:sym typeface="Wingdings" pitchFamily="2" charset="2"/>
                  </a:rPr>
                  <a:t>)</a:t>
                </a:r>
                <a:r>
                  <a:rPr lang="fr-CA" b="0" noProof="0" dirty="0"/>
                  <a:t> ; TF(</a:t>
                </a:r>
                <a:r>
                  <a:rPr lang="fr-CA" b="0" i="0" noProof="0">
                    <a:latin typeface="Cambria Math" panose="02040503050406030204" pitchFamily="18" charset="0"/>
                    <a:ea typeface="Cambria Math" panose="02040503050406030204" pitchFamily="18" charset="0"/>
                    <a:sym typeface="Wingdings" pitchFamily="2" charset="2"/>
                  </a:rPr>
                  <a:t>𝛿_(</a:t>
                </a:r>
                <a:r>
                  <a:rPr lang="en-CA" b="0" i="0" noProof="0">
                    <a:latin typeface="Cambria Math" panose="02040503050406030204" pitchFamily="18" charset="0"/>
                    <a:sym typeface="Wingdings" pitchFamily="2" charset="2"/>
                  </a:rPr>
                  <a:t>𝑖,𝑗</a:t>
                </a:r>
                <a:r>
                  <a:rPr lang="fr-CA" b="0" i="0" noProof="0">
                    <a:latin typeface="Cambria Math" panose="02040503050406030204" pitchFamily="18" charset="0"/>
                    <a:sym typeface="Wingdings" pitchFamily="2" charset="2"/>
                  </a:rPr>
                  <a:t>)</a:t>
                </a:r>
                <a:r>
                  <a:rPr lang="fr-CA" b="0" noProof="0" dirty="0"/>
                  <a:t>) = </a:t>
                </a:r>
                <a:r>
                  <a:rPr lang="fr-CA" b="0" noProof="0" dirty="0" err="1"/>
                  <a:t>const</a:t>
                </a:r>
                <a:r>
                  <a:rPr lang="fr-CA" b="0" noProof="0" dirty="0"/>
                  <a:t>. </a:t>
                </a:r>
              </a:p>
              <a:p>
                <a:pPr marL="457200" lvl="1" indent="0">
                  <a:buFontTx/>
                  <a:buNone/>
                </a:pPr>
                <a:r>
                  <a:rPr lang="fr-CA" b="0" noProof="0" dirty="0"/>
                  <a:t>** terminologie de bruit « blanc » provient de la lumière blanche, qui contienne tout les fréquences </a:t>
                </a:r>
              </a:p>
              <a:p>
                <a:pPr marL="628650" lvl="1" indent="-171450">
                  <a:buFontTx/>
                  <a:buChar char="-"/>
                </a:pPr>
                <a:endParaRPr lang="fr-CA" noProof="0" dirty="0"/>
              </a:p>
            </p:txBody>
          </p:sp>
        </mc:Fallback>
      </mc:AlternateContent>
    </p:spTree>
    <p:extLst>
      <p:ext uri="{BB962C8B-B14F-4D97-AF65-F5344CB8AC3E}">
        <p14:creationId xmlns:p14="http://schemas.microsoft.com/office/powerpoint/2010/main" val="412934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54BCF-0C55-A654-12F3-8729C4ADB3C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otes Placeholder 1">
                <a:extLst>
                  <a:ext uri="{FF2B5EF4-FFF2-40B4-BE49-F238E27FC236}">
                    <a16:creationId xmlns:a16="http://schemas.microsoft.com/office/drawing/2014/main" id="{9F494188-7992-E2A5-5EEF-D9AB48D09C3A}"/>
                  </a:ext>
                </a:extLst>
              </p:cNvPr>
              <p:cNvSpPr>
                <a:spLocks noGrp="1"/>
              </p:cNvSpPr>
              <p:nvPr>
                <p:ph type="body" idx="1"/>
              </p:nvPr>
            </p:nvSpPr>
            <p:spPr/>
            <p:txBody>
              <a:bodyPr/>
              <a:lstStyle/>
              <a:p>
                <a:pPr marL="457200" lvl="1" indent="0">
                  <a:buFontTx/>
                  <a:buNone/>
                </a:pPr>
                <a:endParaRPr lang="fr-CA" noProof="0" dirty="0"/>
              </a:p>
            </p:txBody>
          </p:sp>
        </mc:Choice>
        <mc:Fallback xmlns="">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r>
                  <a:rPr lang="fr-CA" noProof="0" dirty="0"/>
                  <a:t>- Le bruit peut prendre des différentes formes.  </a:t>
                </a:r>
              </a:p>
              <a:p>
                <a:endParaRPr lang="fr-CA" noProof="0" dirty="0"/>
              </a:p>
              <a:p>
                <a:pPr marL="628650" lvl="1" indent="-171450">
                  <a:buFontTx/>
                  <a:buChar char="-"/>
                </a:pPr>
                <a:endParaRPr lang="fr-CA" noProof="0" dirty="0"/>
              </a:p>
              <a:p>
                <a:pPr marL="457200" lvl="1" indent="0">
                  <a:buFontTx/>
                  <a:buNone/>
                </a:pPr>
                <a:r>
                  <a:rPr lang="fr-CA" b="1" noProof="0" dirty="0"/>
                  <a:t>Question </a:t>
                </a:r>
                <a:r>
                  <a:rPr lang="fr-CA" b="1" noProof="0" dirty="0" err="1"/>
                  <a:t>Slido</a:t>
                </a:r>
                <a:r>
                  <a:rPr lang="fr-CA" b="1" noProof="0" dirty="0"/>
                  <a:t>: Quel aspect de la fonction autocorrélation explique le fait de que spectre du bruit blanc est uniforme?</a:t>
                </a:r>
              </a:p>
              <a:p>
                <a:pPr marL="457200" lvl="1" indent="0">
                  <a:buFontTx/>
                  <a:buNone/>
                </a:pPr>
                <a:r>
                  <a:rPr lang="fr-CA" b="0" noProof="0" dirty="0"/>
                  <a:t>** bruit blanc </a:t>
                </a:r>
                <a:r>
                  <a:rPr lang="fr-CA" b="0" noProof="0" dirty="0">
                    <a:sym typeface="Wingdings" pitchFamily="2" charset="2"/>
                  </a:rPr>
                  <a:t> </a:t>
                </a:r>
                <a:r>
                  <a:rPr lang="fr-CA" b="0" noProof="0" dirty="0" err="1">
                    <a:sym typeface="Wingdings" pitchFamily="2" charset="2"/>
                  </a:rPr>
                  <a:t>f_autocorr</a:t>
                </a:r>
                <a:r>
                  <a:rPr lang="fr-CA" b="0" noProof="0" dirty="0">
                    <a:sym typeface="Wingdings" pitchFamily="2" charset="2"/>
                  </a:rPr>
                  <a:t> = </a:t>
                </a:r>
                <a:r>
                  <a:rPr lang="fr-CA" b="0" i="0" noProof="0">
                    <a:latin typeface="Cambria Math" panose="02040503050406030204" pitchFamily="18" charset="0"/>
                    <a:ea typeface="Cambria Math" panose="02040503050406030204" pitchFamily="18" charset="0"/>
                    <a:sym typeface="Wingdings" pitchFamily="2" charset="2"/>
                  </a:rPr>
                  <a:t>𝛿_(</a:t>
                </a:r>
                <a:r>
                  <a:rPr lang="en-CA" b="0" i="0" noProof="0">
                    <a:latin typeface="Cambria Math" panose="02040503050406030204" pitchFamily="18" charset="0"/>
                    <a:sym typeface="Wingdings" pitchFamily="2" charset="2"/>
                  </a:rPr>
                  <a:t>𝑖,𝑗</a:t>
                </a:r>
                <a:r>
                  <a:rPr lang="fr-CA" b="0" i="0" noProof="0">
                    <a:latin typeface="Cambria Math" panose="02040503050406030204" pitchFamily="18" charset="0"/>
                    <a:sym typeface="Wingdings" pitchFamily="2" charset="2"/>
                  </a:rPr>
                  <a:t>)</a:t>
                </a:r>
                <a:r>
                  <a:rPr lang="fr-CA" b="0" noProof="0" dirty="0"/>
                  <a:t> ; TF(</a:t>
                </a:r>
                <a:r>
                  <a:rPr lang="fr-CA" b="0" i="0" noProof="0">
                    <a:latin typeface="Cambria Math" panose="02040503050406030204" pitchFamily="18" charset="0"/>
                    <a:ea typeface="Cambria Math" panose="02040503050406030204" pitchFamily="18" charset="0"/>
                    <a:sym typeface="Wingdings" pitchFamily="2" charset="2"/>
                  </a:rPr>
                  <a:t>𝛿_(</a:t>
                </a:r>
                <a:r>
                  <a:rPr lang="en-CA" b="0" i="0" noProof="0">
                    <a:latin typeface="Cambria Math" panose="02040503050406030204" pitchFamily="18" charset="0"/>
                    <a:sym typeface="Wingdings" pitchFamily="2" charset="2"/>
                  </a:rPr>
                  <a:t>𝑖,𝑗</a:t>
                </a:r>
                <a:r>
                  <a:rPr lang="fr-CA" b="0" i="0" noProof="0">
                    <a:latin typeface="Cambria Math" panose="02040503050406030204" pitchFamily="18" charset="0"/>
                    <a:sym typeface="Wingdings" pitchFamily="2" charset="2"/>
                  </a:rPr>
                  <a:t>)</a:t>
                </a:r>
                <a:r>
                  <a:rPr lang="fr-CA" b="0" noProof="0" dirty="0"/>
                  <a:t>) = </a:t>
                </a:r>
                <a:r>
                  <a:rPr lang="fr-CA" b="0" noProof="0" dirty="0" err="1"/>
                  <a:t>const</a:t>
                </a:r>
                <a:r>
                  <a:rPr lang="fr-CA" b="0" noProof="0" dirty="0"/>
                  <a:t>. </a:t>
                </a:r>
              </a:p>
              <a:p>
                <a:pPr marL="457200" lvl="1" indent="0">
                  <a:buFontTx/>
                  <a:buNone/>
                </a:pPr>
                <a:r>
                  <a:rPr lang="fr-CA" b="0" noProof="0" dirty="0"/>
                  <a:t>** terminologie de bruit « blanc » provient de la lumière blanche, qui contienne tout les fréquences </a:t>
                </a:r>
              </a:p>
              <a:p>
                <a:pPr marL="628650" lvl="1" indent="-171450">
                  <a:buFontTx/>
                  <a:buChar char="-"/>
                </a:pPr>
                <a:endParaRPr lang="fr-CA" noProof="0" dirty="0"/>
              </a:p>
            </p:txBody>
          </p:sp>
        </mc:Fallback>
      </mc:AlternateContent>
    </p:spTree>
    <p:extLst>
      <p:ext uri="{BB962C8B-B14F-4D97-AF65-F5344CB8AC3E}">
        <p14:creationId xmlns:p14="http://schemas.microsoft.com/office/powerpoint/2010/main" val="3439099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7DB869E-0A5D-45A7-A6A9-C9B6D23A2F6E}"/>
              </a:ext>
            </a:extLst>
          </p:cNvPr>
          <p:cNvSpPr>
            <a:spLocks noGrp="1"/>
          </p:cNvSpPr>
          <p:nvPr>
            <p:ph type="body" idx="1"/>
          </p:nvPr>
        </p:nvSpPr>
        <p:spPr/>
        <p:txBody>
          <a:bodyPr/>
          <a:lstStyle/>
          <a:p>
            <a:endParaRPr lang="fr-CA" noProof="0" dirty="0"/>
          </a:p>
        </p:txBody>
      </p:sp>
    </p:spTree>
    <p:extLst>
      <p:ext uri="{BB962C8B-B14F-4D97-AF65-F5344CB8AC3E}">
        <p14:creationId xmlns:p14="http://schemas.microsoft.com/office/powerpoint/2010/main" val="368117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2266EB-10BB-49E8-ADF2-EA52A82739D4}"/>
              </a:ext>
            </a:extLst>
          </p:cNvPr>
          <p:cNvSpPr>
            <a:spLocks noGrp="1"/>
          </p:cNvSpPr>
          <p:nvPr>
            <p:ph type="body" idx="1"/>
          </p:nvPr>
        </p:nvSpPr>
        <p:spPr/>
        <p:txBody>
          <a:bodyPr/>
          <a:lstStyle/>
          <a:p>
            <a:pPr marL="0" indent="0">
              <a:buFontTx/>
              <a:buNone/>
            </a:pPr>
            <a:endParaRPr lang="fr-CA" noProof="0" dirty="0"/>
          </a:p>
        </p:txBody>
      </p:sp>
    </p:spTree>
    <p:extLst>
      <p:ext uri="{BB962C8B-B14F-4D97-AF65-F5344CB8AC3E}">
        <p14:creationId xmlns:p14="http://schemas.microsoft.com/office/powerpoint/2010/main" val="4107373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4925F35-454D-0849-BD02-5394302C9887}" type="datetime1">
              <a:rPr lang="en-CA" smtClean="0"/>
              <a:t>2025-02-13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‹N°›</a:t>
            </a:fld>
            <a:endParaRPr lang="en-US"/>
          </a:p>
        </p:txBody>
      </p:sp>
      <p:sp>
        <p:nvSpPr>
          <p:cNvPr id="7" name="Rectangle 6">
            <a:extLst>
              <a:ext uri="{FF2B5EF4-FFF2-40B4-BE49-F238E27FC236}">
                <a16:creationId xmlns:a16="http://schemas.microsoft.com/office/drawing/2014/main" id="{71D2CE2D-E1B7-43BF-B792-FFDBD76D4C5F}"/>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D5755A1-CBC7-1142-9071-7287B67B7067}" type="datetime1">
              <a:rPr lang="en-CA" smtClean="0"/>
              <a:t>2025-02-13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F941F1DB-0928-47F7-BDE0-86B18C144CD7}"/>
              </a:ext>
            </a:extLst>
          </p:cNvPr>
          <p:cNvSpPr>
            <a:spLocks noGrp="1"/>
          </p:cNvSpPr>
          <p:nvPr>
            <p:ph type="title"/>
          </p:nvPr>
        </p:nvSpPr>
        <p:spPr/>
        <p:txBody>
          <a:bodyPr/>
          <a:lstStyle/>
          <a:p>
            <a:r>
              <a:rPr lang="en-US"/>
              <a:t>Click to edit Master title style</a:t>
            </a:r>
            <a:endParaRPr lang="en-CA"/>
          </a:p>
        </p:txBody>
      </p:sp>
      <p:sp>
        <p:nvSpPr>
          <p:cNvPr id="8" name="Rectangle 7">
            <a:extLst>
              <a:ext uri="{FF2B5EF4-FFF2-40B4-BE49-F238E27FC236}">
                <a16:creationId xmlns:a16="http://schemas.microsoft.com/office/drawing/2014/main" id="{59754CE6-2312-40E9-BD04-5968F1B22D5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4492EB1D-1263-4AD2-A028-5B92C3B3857B}"/>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0EC7D925-C68B-4EF6-8FAE-A692C7C907F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315E3B6-CC01-4147-8B46-A3AB59941677}"/>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
            <a:extLst>
              <a:ext uri="{FF2B5EF4-FFF2-40B4-BE49-F238E27FC236}">
                <a16:creationId xmlns:a16="http://schemas.microsoft.com/office/drawing/2014/main" id="{200C1B7D-9E92-4580-BC43-A12547DDE722}"/>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4904AC-8F51-4D32-9A6C-A5EDC9915E19}"/>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8FAE6B36-50C9-2A45-B223-7244D77E1750}" type="slidenum">
              <a:rPr lang="en-US" smtClean="0"/>
              <a:t>‹N°›</a:t>
            </a:fld>
            <a:endParaRPr lang="en-US"/>
          </a:p>
        </p:txBody>
      </p:sp>
      <p:sp>
        <p:nvSpPr>
          <p:cNvPr id="6" name="Rectangle 5">
            <a:extLst>
              <a:ext uri="{FF2B5EF4-FFF2-40B4-BE49-F238E27FC236}">
                <a16:creationId xmlns:a16="http://schemas.microsoft.com/office/drawing/2014/main" id="{496B2CA9-618D-4CB4-8617-1595B2610C1A}"/>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E5B7FFA-7077-4720-84C2-B7C6E467A6D5}"/>
              </a:ext>
            </a:extLst>
          </p:cNvPr>
          <p:cNvSpPr/>
          <p:nvPr userDrawn="1"/>
        </p:nvSpPr>
        <p:spPr>
          <a:xfrm>
            <a:off x="248476" y="-1"/>
            <a:ext cx="4353087" cy="248706"/>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7755591" y="6553570"/>
            <a:ext cx="1492624" cy="292388"/>
          </a:xfrm>
          <a:prstGeom prst="rect">
            <a:avLst/>
          </a:prstGeom>
          <a:noFill/>
        </p:spPr>
        <p:txBody>
          <a:bodyPr wrap="square" rtlCol="0">
            <a:spAutoFit/>
          </a:bodyPr>
          <a:lstStyle/>
          <a:p>
            <a:fld id="{DC3D5E5A-39B0-1646-9B01-BF9D79D807E3}" type="slidenum">
              <a:rPr lang="en-US" sz="1300" b="1" smtClean="0">
                <a:latin typeface="+mn-lt"/>
              </a:rPr>
              <a:t>‹N°›</a:t>
            </a:fld>
            <a:r>
              <a:rPr lang="en-US" sz="1300" b="1" dirty="0">
                <a:latin typeface="+mn-lt"/>
              </a:rPr>
              <a:t> / 41</a:t>
            </a:r>
          </a:p>
        </p:txBody>
      </p:sp>
      <p:sp>
        <p:nvSpPr>
          <p:cNvPr id="8" name="TextBox 7"/>
          <p:cNvSpPr txBox="1"/>
          <p:nvPr userDrawn="1"/>
        </p:nvSpPr>
        <p:spPr>
          <a:xfrm>
            <a:off x="3403075" y="6551467"/>
            <a:ext cx="2975953" cy="292388"/>
          </a:xfrm>
          <a:prstGeom prst="rect">
            <a:avLst/>
          </a:prstGeom>
          <a:noFill/>
        </p:spPr>
        <p:txBody>
          <a:bodyPr wrap="square" rtlCol="0">
            <a:spAutoFit/>
          </a:bodyPr>
          <a:lstStyle/>
          <a:p>
            <a:pPr algn="ctr"/>
            <a:r>
              <a:rPr lang="en-US" sz="1300" b="1" baseline="0" dirty="0">
                <a:latin typeface="+mn-lt"/>
              </a:rPr>
              <a:t>Restauration </a:t>
            </a:r>
            <a:r>
              <a:rPr lang="en-US" sz="1300" b="1" baseline="0" dirty="0" err="1">
                <a:latin typeface="+mn-lt"/>
              </a:rPr>
              <a:t>d’images</a:t>
            </a:r>
            <a:r>
              <a:rPr lang="en-US" sz="1300" b="1" baseline="0" dirty="0">
                <a:latin typeface="+mn-lt"/>
              </a:rPr>
              <a:t> </a:t>
            </a:r>
            <a:endParaRPr lang="en-US" sz="1300" b="1" dirty="0">
              <a:latin typeface="+mn-lt"/>
            </a:endParaRPr>
          </a:p>
        </p:txBody>
      </p:sp>
      <p:sp>
        <p:nvSpPr>
          <p:cNvPr id="9" name="TextBox 8"/>
          <p:cNvSpPr txBox="1"/>
          <p:nvPr userDrawn="1"/>
        </p:nvSpPr>
        <p:spPr>
          <a:xfrm>
            <a:off x="697586" y="6549363"/>
            <a:ext cx="2045613" cy="292388"/>
          </a:xfrm>
          <a:prstGeom prst="rect">
            <a:avLst/>
          </a:prstGeom>
          <a:noFill/>
        </p:spPr>
        <p:txBody>
          <a:bodyPr wrap="square" rtlCol="0">
            <a:spAutoFit/>
          </a:bodyPr>
          <a:lstStyle/>
          <a:p>
            <a:r>
              <a:rPr lang="en-US" sz="1300" b="1" dirty="0">
                <a:latin typeface="+mn-lt"/>
              </a:rPr>
              <a:t>Eva Alonso Ortiz (ELE8812)</a:t>
            </a:r>
          </a:p>
        </p:txBody>
      </p:sp>
    </p:spTree>
    <p:extLst>
      <p:ext uri="{BB962C8B-B14F-4D97-AF65-F5344CB8AC3E}">
        <p14:creationId xmlns:p14="http://schemas.microsoft.com/office/powerpoint/2010/main" val="94654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36.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5.png"/><Relationship Id="rId5" Type="http://schemas.openxmlformats.org/officeDocument/2006/relationships/tags" Target="../tags/tag6.xml"/><Relationship Id="rId10" Type="http://schemas.openxmlformats.org/officeDocument/2006/relationships/image" Target="../media/image34.svg"/><Relationship Id="rId4" Type="http://schemas.openxmlformats.org/officeDocument/2006/relationships/tags" Target="../tags/tag5.xml"/><Relationship Id="rId9" Type="http://schemas.openxmlformats.org/officeDocument/2006/relationships/image" Target="../media/image33.png"/><Relationship Id="rId1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32.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3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4.svg"/><Relationship Id="rId5" Type="http://schemas.openxmlformats.org/officeDocument/2006/relationships/tags" Target="../tags/tag13.xml"/><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tags" Target="../tags/tag12.xml"/><Relationship Id="rId9" Type="http://schemas.openxmlformats.org/officeDocument/2006/relationships/notesSlide" Target="../notesSlides/notesSlide24.xml"/><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6.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7.png"/><Relationship Id="rId5" Type="http://schemas.openxmlformats.org/officeDocument/2006/relationships/image" Target="../media/image43.png"/><Relationship Id="rId10" Type="http://schemas.openxmlformats.org/officeDocument/2006/relationships/image" Target="../media/image32.svg"/><Relationship Id="rId4" Type="http://schemas.openxmlformats.org/officeDocument/2006/relationships/image" Target="../media/image42.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10.png"/><Relationship Id="rId7" Type="http://schemas.openxmlformats.org/officeDocument/2006/relationships/image" Target="../media/image450.png"/><Relationship Id="rId12" Type="http://schemas.openxmlformats.org/officeDocument/2006/relationships/image" Target="../media/image50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0.png"/><Relationship Id="rId11" Type="http://schemas.openxmlformats.org/officeDocument/2006/relationships/image" Target="../media/image490.png"/><Relationship Id="rId5" Type="http://schemas.openxmlformats.org/officeDocument/2006/relationships/image" Target="../media/image430.png"/><Relationship Id="rId10" Type="http://schemas.openxmlformats.org/officeDocument/2006/relationships/image" Target="../media/image480.png"/><Relationship Id="rId4" Type="http://schemas.openxmlformats.org/officeDocument/2006/relationships/image" Target="../media/image420.png"/><Relationship Id="rId9" Type="http://schemas.openxmlformats.org/officeDocument/2006/relationships/image" Target="../media/image470.png"/></Relationships>
</file>

<file path=ppt/slides/_rels/slide32.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510.png"/><Relationship Id="rId7" Type="http://schemas.openxmlformats.org/officeDocument/2006/relationships/image" Target="../media/image5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70.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3.jp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82.jpg"/></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2.jpg"/></Relationships>
</file>

<file path=ppt/slides/_rels/slide4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74.jpg"/></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87.jpg"/></Relationships>
</file>

<file path=ppt/slides/_rels/slide4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2.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36.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35.png"/><Relationship Id="rId5" Type="http://schemas.openxmlformats.org/officeDocument/2006/relationships/tags" Target="../tags/tag20.xml"/><Relationship Id="rId10" Type="http://schemas.openxmlformats.org/officeDocument/2006/relationships/image" Target="../media/image34.svg"/><Relationship Id="rId4" Type="http://schemas.openxmlformats.org/officeDocument/2006/relationships/tags" Target="../tags/tag19.xml"/><Relationship Id="rId9" Type="http://schemas.openxmlformats.org/officeDocument/2006/relationships/image" Target="../media/image33.png"/><Relationship Id="rId14" Type="http://schemas.openxmlformats.org/officeDocument/2006/relationships/image" Target="../media/image93.sv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35.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34.svg"/><Relationship Id="rId5" Type="http://schemas.openxmlformats.org/officeDocument/2006/relationships/tags" Target="../tags/tag27.xml"/><Relationship Id="rId15" Type="http://schemas.openxmlformats.org/officeDocument/2006/relationships/image" Target="../media/image93.svg"/><Relationship Id="rId10" Type="http://schemas.openxmlformats.org/officeDocument/2006/relationships/image" Target="../media/image33.png"/><Relationship Id="rId4" Type="http://schemas.openxmlformats.org/officeDocument/2006/relationships/tags" Target="../tags/tag26.xml"/><Relationship Id="rId9" Type="http://schemas.openxmlformats.org/officeDocument/2006/relationships/notesSlide" Target="../notesSlides/notesSlide51.xml"/><Relationship Id="rId1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2.pn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image" Target="../media/image36.sv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35.png"/><Relationship Id="rId5" Type="http://schemas.openxmlformats.org/officeDocument/2006/relationships/tags" Target="../tags/tag34.xml"/><Relationship Id="rId10" Type="http://schemas.openxmlformats.org/officeDocument/2006/relationships/image" Target="../media/image34.svg"/><Relationship Id="rId4" Type="http://schemas.openxmlformats.org/officeDocument/2006/relationships/tags" Target="../tags/tag33.xml"/><Relationship Id="rId9" Type="http://schemas.openxmlformats.org/officeDocument/2006/relationships/image" Target="../media/image33.png"/><Relationship Id="rId14" Type="http://schemas.openxmlformats.org/officeDocument/2006/relationships/image" Target="../media/image93.sv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2.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36.sv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35.png"/><Relationship Id="rId5" Type="http://schemas.openxmlformats.org/officeDocument/2006/relationships/tags" Target="../tags/tag41.xml"/><Relationship Id="rId10" Type="http://schemas.openxmlformats.org/officeDocument/2006/relationships/image" Target="../media/image34.svg"/><Relationship Id="rId4" Type="http://schemas.openxmlformats.org/officeDocument/2006/relationships/tags" Target="../tags/tag40.xml"/><Relationship Id="rId9" Type="http://schemas.openxmlformats.org/officeDocument/2006/relationships/image" Target="../media/image33.png"/><Relationship Id="rId14" Type="http://schemas.openxmlformats.org/officeDocument/2006/relationships/image" Target="../media/image93.sv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2.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36.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35.png"/><Relationship Id="rId5" Type="http://schemas.openxmlformats.org/officeDocument/2006/relationships/tags" Target="../tags/tag48.xml"/><Relationship Id="rId10" Type="http://schemas.openxmlformats.org/officeDocument/2006/relationships/image" Target="../media/image34.svg"/><Relationship Id="rId4" Type="http://schemas.openxmlformats.org/officeDocument/2006/relationships/tags" Target="../tags/tag47.xml"/><Relationship Id="rId9" Type="http://schemas.openxmlformats.org/officeDocument/2006/relationships/image" Target="../media/image33.png"/><Relationship Id="rId14" Type="http://schemas.openxmlformats.org/officeDocument/2006/relationships/image" Target="../media/image93.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32.sv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35.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34.svg"/><Relationship Id="rId5" Type="http://schemas.openxmlformats.org/officeDocument/2006/relationships/tags" Target="../tags/tag55.xml"/><Relationship Id="rId15" Type="http://schemas.openxmlformats.org/officeDocument/2006/relationships/image" Target="../media/image93.svg"/><Relationship Id="rId10" Type="http://schemas.openxmlformats.org/officeDocument/2006/relationships/image" Target="../media/image33.png"/><Relationship Id="rId4" Type="http://schemas.openxmlformats.org/officeDocument/2006/relationships/tags" Target="../tags/tag54.xml"/><Relationship Id="rId9" Type="http://schemas.openxmlformats.org/officeDocument/2006/relationships/notesSlide" Target="../notesSlides/notesSlide56.xml"/><Relationship Id="rId1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32.sv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35.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34.svg"/><Relationship Id="rId5" Type="http://schemas.openxmlformats.org/officeDocument/2006/relationships/tags" Target="../tags/tag62.xml"/><Relationship Id="rId15" Type="http://schemas.openxmlformats.org/officeDocument/2006/relationships/image" Target="../media/image93.svg"/><Relationship Id="rId10" Type="http://schemas.openxmlformats.org/officeDocument/2006/relationships/image" Target="../media/image33.png"/><Relationship Id="rId4" Type="http://schemas.openxmlformats.org/officeDocument/2006/relationships/tags" Target="../tags/tag61.xml"/><Relationship Id="rId9" Type="http://schemas.openxmlformats.org/officeDocument/2006/relationships/notesSlide" Target="../notesSlides/notesSlide58.xml"/><Relationship Id="rId1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82118" y="0"/>
            <a:ext cx="7689618" cy="6862761"/>
            <a:chOff x="-92556" y="-24126"/>
            <a:chExt cx="10252824" cy="6858000"/>
          </a:xfrm>
          <a:blipFill>
            <a:blip r:embed="rId3"/>
            <a:stretch>
              <a:fillRect/>
            </a:stretch>
          </a:blipFill>
        </p:grpSpPr>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56" y="-24126"/>
              <a:ext cx="10252824" cy="6858000"/>
            </a:xfrm>
            <a:prstGeom prst="rect">
              <a:avLst/>
            </a:prstGeom>
            <a:grpFill/>
          </p:spPr>
        </p:pic>
        <p:sp>
          <p:nvSpPr>
            <p:cNvPr id="23" name="Rectangle 22"/>
            <p:cNvSpPr/>
            <p:nvPr/>
          </p:nvSpPr>
          <p:spPr>
            <a:xfrm rot="1080000">
              <a:off x="4270984" y="-24126"/>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4" name="Rectangle 23"/>
            <p:cNvSpPr/>
            <p:nvPr/>
          </p:nvSpPr>
          <p:spPr>
            <a:xfrm rot="1080000">
              <a:off x="3823791" y="1005269"/>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5" name="Rectangle 24"/>
            <p:cNvSpPr/>
            <p:nvPr/>
          </p:nvSpPr>
          <p:spPr>
            <a:xfrm rot="1080000">
              <a:off x="3378576" y="205443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sp>
          <p:nvSpPr>
            <p:cNvPr id="26" name="Rectangle 25"/>
            <p:cNvSpPr/>
            <p:nvPr/>
          </p:nvSpPr>
          <p:spPr>
            <a:xfrm rot="1080000">
              <a:off x="2960239" y="3052251"/>
              <a:ext cx="47284" cy="9348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lumMod val="50000"/>
                  </a:schemeClr>
                </a:solidFill>
              </a:endParaRPr>
            </a:p>
          </p:txBody>
        </p:sp>
      </p:grpSp>
      <p:pic>
        <p:nvPicPr>
          <p:cNvPr id="20" name="Picture 19"/>
          <p:cNvPicPr>
            <a:picLocks noChangeAspect="1"/>
          </p:cNvPicPr>
          <p:nvPr/>
        </p:nvPicPr>
        <p:blipFill rotWithShape="1">
          <a:blip r:embed="rId5" cstate="print">
            <a:extLst>
              <a:ext uri="{28A0092B-C50C-407E-A947-70E740481C1C}">
                <a14:useLocalDpi xmlns:a14="http://schemas.microsoft.com/office/drawing/2010/main"/>
              </a:ext>
            </a:extLst>
          </a:blip>
          <a:srcRect r="-2798"/>
          <a:stretch/>
        </p:blipFill>
        <p:spPr>
          <a:xfrm>
            <a:off x="6970319" y="-216933"/>
            <a:ext cx="2065427" cy="2009186"/>
          </a:xfrm>
          <a:prstGeom prst="rect">
            <a:avLst/>
          </a:prstGeom>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78502" y="231127"/>
            <a:ext cx="1866102" cy="1032170"/>
          </a:xfrm>
          <a:prstGeom prst="rect">
            <a:avLst/>
          </a:prstGeom>
        </p:spPr>
      </p:pic>
      <p:grpSp>
        <p:nvGrpSpPr>
          <p:cNvPr id="3" name="Group 2"/>
          <p:cNvGrpSpPr/>
          <p:nvPr/>
        </p:nvGrpSpPr>
        <p:grpSpPr>
          <a:xfrm>
            <a:off x="3815699" y="5762473"/>
            <a:ext cx="5195960" cy="235193"/>
            <a:chOff x="5087599" y="6540296"/>
            <a:chExt cx="6927946" cy="313591"/>
          </a:xfrm>
        </p:grpSpPr>
        <p:pic>
          <p:nvPicPr>
            <p:cNvPr id="2" name="Picture 1"/>
            <p:cNvPicPr>
              <a:picLocks noChangeAspect="1"/>
            </p:cNvPicPr>
            <p:nvPr/>
          </p:nvPicPr>
          <p:blipFill>
            <a:blip r:embed="rId7"/>
            <a:stretch>
              <a:fillRect/>
            </a:stretch>
          </p:blipFill>
          <p:spPr>
            <a:xfrm>
              <a:off x="5087599" y="6540296"/>
              <a:ext cx="3912966" cy="313591"/>
            </a:xfrm>
            <a:prstGeom prst="rect">
              <a:avLst/>
            </a:prstGeom>
          </p:spPr>
        </p:pic>
        <p:pic>
          <p:nvPicPr>
            <p:cNvPr id="16" name="Picture 15"/>
            <p:cNvPicPr>
              <a:picLocks noChangeAspect="1"/>
            </p:cNvPicPr>
            <p:nvPr/>
          </p:nvPicPr>
          <p:blipFill>
            <a:blip r:embed="rId7"/>
            <a:stretch>
              <a:fillRect/>
            </a:stretch>
          </p:blipFill>
          <p:spPr>
            <a:xfrm>
              <a:off x="8102579" y="6540296"/>
              <a:ext cx="3912966" cy="313591"/>
            </a:xfrm>
            <a:prstGeom prst="rect">
              <a:avLst/>
            </a:prstGeom>
          </p:spPr>
        </p:pic>
      </p:grpSp>
      <p:pic>
        <p:nvPicPr>
          <p:cNvPr id="4" name="Picture 3"/>
          <p:cNvPicPr>
            <a:picLocks noChangeAspect="1"/>
          </p:cNvPicPr>
          <p:nvPr/>
        </p:nvPicPr>
        <p:blipFill>
          <a:blip r:embed="rId8"/>
          <a:stretch>
            <a:fillRect/>
          </a:stretch>
        </p:blipFill>
        <p:spPr>
          <a:xfrm>
            <a:off x="5213684" y="6468161"/>
            <a:ext cx="3930316" cy="370396"/>
          </a:xfrm>
          <a:prstGeom prst="rect">
            <a:avLst/>
          </a:prstGeom>
        </p:spPr>
      </p:pic>
      <p:sp>
        <p:nvSpPr>
          <p:cNvPr id="21" name="Triangle 20">
            <a:extLst>
              <a:ext uri="{FF2B5EF4-FFF2-40B4-BE49-F238E27FC236}">
                <a16:creationId xmlns:a16="http://schemas.microsoft.com/office/drawing/2014/main" id="{DDC01E4B-E0A5-A94F-B33B-F18D13FEDFAC}"/>
              </a:ext>
            </a:extLst>
          </p:cNvPr>
          <p:cNvSpPr/>
          <p:nvPr/>
        </p:nvSpPr>
        <p:spPr>
          <a:xfrm>
            <a:off x="4455043" y="2931633"/>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riangle 21">
            <a:extLst>
              <a:ext uri="{FF2B5EF4-FFF2-40B4-BE49-F238E27FC236}">
                <a16:creationId xmlns:a16="http://schemas.microsoft.com/office/drawing/2014/main" id="{CE5B0471-B80E-6041-BB25-21D9270C4729}"/>
              </a:ext>
            </a:extLst>
          </p:cNvPr>
          <p:cNvSpPr/>
          <p:nvPr/>
        </p:nvSpPr>
        <p:spPr>
          <a:xfrm>
            <a:off x="4617540" y="2931633"/>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Triangle 27">
            <a:extLst>
              <a:ext uri="{FF2B5EF4-FFF2-40B4-BE49-F238E27FC236}">
                <a16:creationId xmlns:a16="http://schemas.microsoft.com/office/drawing/2014/main" id="{2CBDF479-66C6-B341-8EA0-E5A532CC34AF}"/>
              </a:ext>
            </a:extLst>
          </p:cNvPr>
          <p:cNvSpPr/>
          <p:nvPr/>
        </p:nvSpPr>
        <p:spPr>
          <a:xfrm>
            <a:off x="4780706" y="2931632"/>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riangle 29">
            <a:extLst>
              <a:ext uri="{FF2B5EF4-FFF2-40B4-BE49-F238E27FC236}">
                <a16:creationId xmlns:a16="http://schemas.microsoft.com/office/drawing/2014/main" id="{B8B71617-FCF2-C743-9359-DE0A72167BA9}"/>
              </a:ext>
            </a:extLst>
          </p:cNvPr>
          <p:cNvSpPr/>
          <p:nvPr/>
        </p:nvSpPr>
        <p:spPr>
          <a:xfrm>
            <a:off x="4942159" y="2926870"/>
            <a:ext cx="54721" cy="613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Subtitle 2">
            <a:extLst>
              <a:ext uri="{FF2B5EF4-FFF2-40B4-BE49-F238E27FC236}">
                <a16:creationId xmlns:a16="http://schemas.microsoft.com/office/drawing/2014/main" id="{9FA09E60-BE1E-734F-8B78-EE60CDADD259}"/>
              </a:ext>
            </a:extLst>
          </p:cNvPr>
          <p:cNvSpPr>
            <a:spLocks noGrp="1"/>
          </p:cNvSpPr>
          <p:nvPr>
            <p:ph type="subTitle" idx="1"/>
          </p:nvPr>
        </p:nvSpPr>
        <p:spPr>
          <a:xfrm>
            <a:off x="1139905" y="3922168"/>
            <a:ext cx="6858000" cy="2400651"/>
          </a:xfrm>
        </p:spPr>
        <p:txBody>
          <a:bodyPr>
            <a:noAutofit/>
          </a:bodyPr>
          <a:lstStyle/>
          <a:p>
            <a:pPr>
              <a:lnSpc>
                <a:spcPct val="100000"/>
              </a:lnSpc>
              <a:spcBef>
                <a:spcPts val="2400"/>
              </a:spcBef>
            </a:pPr>
            <a:r>
              <a:rPr lang="fi-FI" sz="2600" b="1" spc="-30" dirty="0">
                <a:latin typeface="+mj-lt"/>
                <a:cs typeface="Tahoma"/>
              </a:rPr>
              <a:t>Eva Alonso </a:t>
            </a:r>
            <a:r>
              <a:rPr lang="fi-FI" sz="2600" b="1" spc="-30" dirty="0" err="1">
                <a:latin typeface="+mj-lt"/>
                <a:cs typeface="Tahoma"/>
              </a:rPr>
              <a:t>Ortiz</a:t>
            </a:r>
            <a:endParaRPr lang="fi-FI" sz="2600" b="1" dirty="0">
              <a:latin typeface="+mj-lt"/>
              <a:cs typeface="Times New Roman"/>
            </a:endParaRPr>
          </a:p>
          <a:p>
            <a:pPr>
              <a:lnSpc>
                <a:spcPct val="100000"/>
              </a:lnSpc>
              <a:spcBef>
                <a:spcPts val="2400"/>
              </a:spcBef>
            </a:pPr>
            <a:r>
              <a:rPr lang="fi-FI" sz="2200" b="1" spc="-20" dirty="0">
                <a:latin typeface="+mj-lt"/>
                <a:cs typeface="Microsoft Sans Serif"/>
              </a:rPr>
              <a:t>ELE8812</a:t>
            </a:r>
            <a:endParaRPr lang="fi-FI" sz="2200" b="1" dirty="0">
              <a:latin typeface="+mj-lt"/>
              <a:cs typeface="Times New Roman"/>
            </a:endParaRPr>
          </a:p>
          <a:p>
            <a:pPr>
              <a:lnSpc>
                <a:spcPct val="100000"/>
              </a:lnSpc>
              <a:spcBef>
                <a:spcPts val="2400"/>
              </a:spcBef>
            </a:pPr>
            <a:r>
              <a:rPr lang="fi-FI" sz="2200" b="1" spc="-65" dirty="0">
                <a:latin typeface="+mj-lt"/>
                <a:cs typeface="Tahoma"/>
              </a:rPr>
              <a:t>15 </a:t>
            </a:r>
            <a:r>
              <a:rPr lang="fi-FI" sz="2200" b="1" spc="-45" dirty="0" err="1">
                <a:latin typeface="+mj-lt"/>
                <a:cs typeface="Tahoma"/>
              </a:rPr>
              <a:t>février</a:t>
            </a:r>
            <a:r>
              <a:rPr lang="fi-FI" sz="2200" b="1" spc="15" dirty="0">
                <a:latin typeface="+mj-lt"/>
                <a:cs typeface="Tahoma"/>
              </a:rPr>
              <a:t> </a:t>
            </a:r>
            <a:r>
              <a:rPr lang="fi-FI" sz="2200" b="1" spc="-65" dirty="0">
                <a:latin typeface="+mj-lt"/>
                <a:cs typeface="Tahoma"/>
              </a:rPr>
              <a:t>2024</a:t>
            </a:r>
            <a:endParaRPr lang="fi-FI" sz="2200" b="1" dirty="0">
              <a:latin typeface="+mj-lt"/>
              <a:cs typeface="Tahoma"/>
            </a:endParaRPr>
          </a:p>
          <a:p>
            <a:endParaRPr lang="en-CA" sz="2900" b="1" dirty="0">
              <a:latin typeface="+mj-lt"/>
            </a:endParaRPr>
          </a:p>
        </p:txBody>
      </p:sp>
      <p:sp>
        <p:nvSpPr>
          <p:cNvPr id="33" name="Title 1">
            <a:extLst>
              <a:ext uri="{FF2B5EF4-FFF2-40B4-BE49-F238E27FC236}">
                <a16:creationId xmlns:a16="http://schemas.microsoft.com/office/drawing/2014/main" id="{17B52043-E1C5-7840-831F-FB8E83A995A4}"/>
              </a:ext>
            </a:extLst>
          </p:cNvPr>
          <p:cNvSpPr>
            <a:spLocks noGrp="1"/>
          </p:cNvSpPr>
          <p:nvPr>
            <p:ph type="ctrTitle"/>
          </p:nvPr>
        </p:nvSpPr>
        <p:spPr>
          <a:xfrm>
            <a:off x="540244" y="1929711"/>
            <a:ext cx="8017565" cy="1309209"/>
          </a:xfrm>
        </p:spPr>
        <p:txBody>
          <a:bodyPr>
            <a:noAutofit/>
          </a:bodyPr>
          <a:lstStyle/>
          <a:p>
            <a:r>
              <a:rPr lang="en-CA" sz="3400" b="1" spc="-10" dirty="0"/>
              <a:t>Restauration </a:t>
            </a:r>
            <a:r>
              <a:rPr lang="en-CA" sz="3400" b="1" spc="-10" dirty="0" err="1"/>
              <a:t>d’images</a:t>
            </a:r>
            <a:br>
              <a:rPr lang="en-CA" sz="3400" b="1" spc="-10" dirty="0"/>
            </a:br>
            <a:endParaRPr lang="en-CA" sz="3400" b="1" dirty="0"/>
          </a:p>
        </p:txBody>
      </p:sp>
      <p:sp>
        <p:nvSpPr>
          <p:cNvPr id="34" name="Rectangle: Rounded Corners 1">
            <a:extLst>
              <a:ext uri="{FF2B5EF4-FFF2-40B4-BE49-F238E27FC236}">
                <a16:creationId xmlns:a16="http://schemas.microsoft.com/office/drawing/2014/main" id="{7079F652-9A5A-B240-B620-FB37F2645B13}"/>
              </a:ext>
            </a:extLst>
          </p:cNvPr>
          <p:cNvSpPr/>
          <p:nvPr/>
        </p:nvSpPr>
        <p:spPr>
          <a:xfrm>
            <a:off x="360903" y="1893267"/>
            <a:ext cx="8422194" cy="1541123"/>
          </a:xfrm>
          <a:prstGeom prst="roundRect">
            <a:avLst/>
          </a:prstGeom>
          <a:noFill/>
          <a:ln w="38100">
            <a:solidFill>
              <a:schemeClr val="tx2">
                <a:lumMod val="50000"/>
              </a:schemeClr>
            </a:solidFill>
          </a:ln>
          <a:effectLst>
            <a:glow rad="63500">
              <a:schemeClr val="accent3">
                <a:satMod val="175000"/>
                <a:alpha val="40000"/>
              </a:schemeClr>
            </a:glow>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dirty="0"/>
          </a:p>
        </p:txBody>
      </p:sp>
    </p:spTree>
    <p:extLst>
      <p:ext uri="{BB962C8B-B14F-4D97-AF65-F5344CB8AC3E}">
        <p14:creationId xmlns:p14="http://schemas.microsoft.com/office/powerpoint/2010/main" val="761713099"/>
      </p:ext>
    </p:extLst>
  </p:cSld>
  <p:clrMapOvr>
    <a:masterClrMapping/>
  </p:clrMapOvr>
  <mc:AlternateContent xmlns:mc="http://schemas.openxmlformats.org/markup-compatibility/2006" xmlns:p14="http://schemas.microsoft.com/office/powerpoint/2010/main">
    <mc:Choice Requires="p14">
      <p:transition spd="slow" p14:dur="2000" advTm="643"/>
    </mc:Choice>
    <mc:Fallback xmlns="">
      <p:transition spd="slow" advTm="6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1AE67C-3AC3-4DDC-A6D0-1400B22E69EA}"/>
              </a:ext>
            </a:extLst>
          </p:cNvPr>
          <p:cNvSpPr txBox="1"/>
          <p:nvPr/>
        </p:nvSpPr>
        <p:spPr>
          <a:xfrm>
            <a:off x="487948" y="619473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pic>
        <p:nvPicPr>
          <p:cNvPr id="3" name="Picture 2">
            <a:extLst>
              <a:ext uri="{FF2B5EF4-FFF2-40B4-BE49-F238E27FC236}">
                <a16:creationId xmlns:a16="http://schemas.microsoft.com/office/drawing/2014/main" id="{2AA51842-1766-43C6-ABA0-6FC561F6D3CF}"/>
              </a:ext>
            </a:extLst>
          </p:cNvPr>
          <p:cNvPicPr>
            <a:picLocks noChangeAspect="1"/>
          </p:cNvPicPr>
          <p:nvPr/>
        </p:nvPicPr>
        <p:blipFill>
          <a:blip r:embed="rId3"/>
          <a:stretch>
            <a:fillRect/>
          </a:stretch>
        </p:blipFill>
        <p:spPr>
          <a:xfrm>
            <a:off x="3000616" y="911899"/>
            <a:ext cx="2720340" cy="636674"/>
          </a:xfrm>
          <a:prstGeom prst="rect">
            <a:avLst/>
          </a:prstGeom>
        </p:spPr>
      </p:pic>
      <p:pic>
        <p:nvPicPr>
          <p:cNvPr id="4" name="Picture 3">
            <a:extLst>
              <a:ext uri="{FF2B5EF4-FFF2-40B4-BE49-F238E27FC236}">
                <a16:creationId xmlns:a16="http://schemas.microsoft.com/office/drawing/2014/main" id="{DA94BC59-BCFD-4D7F-B707-8757AB9F6A31}"/>
              </a:ext>
            </a:extLst>
          </p:cNvPr>
          <p:cNvPicPr>
            <a:picLocks noChangeAspect="1"/>
          </p:cNvPicPr>
          <p:nvPr/>
        </p:nvPicPr>
        <p:blipFill>
          <a:blip r:embed="rId4"/>
          <a:stretch>
            <a:fillRect/>
          </a:stretch>
        </p:blipFill>
        <p:spPr>
          <a:xfrm>
            <a:off x="2148840" y="1688283"/>
            <a:ext cx="2240280" cy="469030"/>
          </a:xfrm>
          <a:prstGeom prst="rect">
            <a:avLst/>
          </a:prstGeom>
        </p:spPr>
      </p:pic>
      <p:pic>
        <p:nvPicPr>
          <p:cNvPr id="5" name="Picture 4">
            <a:extLst>
              <a:ext uri="{FF2B5EF4-FFF2-40B4-BE49-F238E27FC236}">
                <a16:creationId xmlns:a16="http://schemas.microsoft.com/office/drawing/2014/main" id="{FAC6D999-DE30-470C-999B-782690B56CE4}"/>
              </a:ext>
            </a:extLst>
          </p:cNvPr>
          <p:cNvPicPr>
            <a:picLocks noChangeAspect="1"/>
          </p:cNvPicPr>
          <p:nvPr/>
        </p:nvPicPr>
        <p:blipFill>
          <a:blip r:embed="rId5"/>
          <a:stretch>
            <a:fillRect/>
          </a:stretch>
        </p:blipFill>
        <p:spPr>
          <a:xfrm>
            <a:off x="2045970" y="2336618"/>
            <a:ext cx="2084220" cy="725894"/>
          </a:xfrm>
          <a:prstGeom prst="rect">
            <a:avLst/>
          </a:prstGeom>
        </p:spPr>
      </p:pic>
      <p:grpSp>
        <p:nvGrpSpPr>
          <p:cNvPr id="17" name="Group 16">
            <a:extLst>
              <a:ext uri="{FF2B5EF4-FFF2-40B4-BE49-F238E27FC236}">
                <a16:creationId xmlns:a16="http://schemas.microsoft.com/office/drawing/2014/main" id="{6D4D1A1B-E622-44FC-9B19-D7FCCCF29CDF}"/>
              </a:ext>
            </a:extLst>
          </p:cNvPr>
          <p:cNvGrpSpPr/>
          <p:nvPr/>
        </p:nvGrpSpPr>
        <p:grpSpPr>
          <a:xfrm>
            <a:off x="487948" y="405385"/>
            <a:ext cx="8633792" cy="5789348"/>
            <a:chOff x="487948" y="405385"/>
            <a:chExt cx="8633792" cy="5789348"/>
          </a:xfrm>
        </p:grpSpPr>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405385"/>
              <a:ext cx="8633792" cy="57893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FR" sz="2600" b="1" u="sng" spc="-50" dirty="0">
                  <a:latin typeface="+mj-lt"/>
                  <a:cs typeface="Tahoma"/>
                </a:rPr>
                <a:t>Bruit de Rayleigh</a:t>
              </a:r>
            </a:p>
            <a:p>
              <a:pPr marL="252000" lvl="1" indent="0">
                <a:lnSpc>
                  <a:spcPct val="100000"/>
                </a:lnSpc>
                <a:spcBef>
                  <a:spcPts val="1800"/>
                </a:spcBef>
                <a:buSzPct val="100000"/>
                <a:buNone/>
              </a:pPr>
              <a:r>
                <a:rPr lang="en-CA" sz="2200" dirty="0" err="1">
                  <a:latin typeface="+mj-lt"/>
                  <a:ea typeface="Cambria Math" panose="02040503050406030204" pitchFamily="18" charset="0"/>
                  <a:cs typeface="Tahoma" panose="020B0604030504040204" pitchFamily="34" charset="0"/>
                </a:rPr>
                <a:t>Loi</a:t>
              </a:r>
              <a:r>
                <a:rPr lang="en-CA" sz="2200" dirty="0">
                  <a:latin typeface="+mj-lt"/>
                  <a:ea typeface="Cambria Math" panose="02040503050406030204" pitchFamily="18" charset="0"/>
                  <a:cs typeface="Tahoma" panose="020B0604030504040204" pitchFamily="34" charset="0"/>
                </a:rPr>
                <a:t> de </a:t>
              </a:r>
              <a:r>
                <a:rPr lang="en-CA" sz="2200" dirty="0" err="1">
                  <a:latin typeface="+mj-lt"/>
                  <a:ea typeface="Cambria Math" panose="02040503050406030204" pitchFamily="18" charset="0"/>
                  <a:cs typeface="Tahoma" panose="020B0604030504040204" pitchFamily="34" charset="0"/>
                </a:rPr>
                <a:t>probabilité</a:t>
              </a:r>
              <a:r>
                <a:rPr lang="en-CA" sz="2200" dirty="0">
                  <a:latin typeface="+mj-lt"/>
                  <a:ea typeface="Cambria Math" panose="02040503050406030204" pitchFamily="18" charset="0"/>
                  <a:cs typeface="Tahoma" panose="020B0604030504040204" pitchFamily="34" charset="0"/>
                </a:rPr>
                <a:t> : </a:t>
              </a:r>
            </a:p>
            <a:p>
              <a:pPr marL="252000" lvl="1" indent="0">
                <a:lnSpc>
                  <a:spcPct val="100000"/>
                </a:lnSpc>
                <a:spcBef>
                  <a:spcPts val="3000"/>
                </a:spcBef>
                <a:buSzPct val="100000"/>
                <a:buNone/>
              </a:pPr>
              <a:r>
                <a:rPr lang="en-CA" sz="2200" dirty="0" err="1">
                  <a:latin typeface="+mj-lt"/>
                  <a:ea typeface="Cambria Math" panose="02040503050406030204" pitchFamily="18" charset="0"/>
                  <a:cs typeface="Tahoma" panose="020B0604030504040204" pitchFamily="34" charset="0"/>
                </a:rPr>
                <a:t>Moyenne</a:t>
              </a:r>
              <a:r>
                <a:rPr lang="en-CA" sz="2200" dirty="0">
                  <a:latin typeface="+mj-lt"/>
                  <a:ea typeface="Cambria Math" panose="02040503050406030204" pitchFamily="18" charset="0"/>
                  <a:cs typeface="Tahoma" panose="020B0604030504040204" pitchFamily="34" charset="0"/>
                </a:rPr>
                <a:t> : </a:t>
              </a:r>
              <a:endParaRPr lang="en-CA" sz="2200" b="1" i="1" dirty="0">
                <a:latin typeface="+mj-lt"/>
                <a:ea typeface="Cambria Math" panose="02040503050406030204" pitchFamily="18" charset="0"/>
                <a:cs typeface="Tahoma" panose="020B0604030504040204" pitchFamily="34" charset="0"/>
              </a:endParaRPr>
            </a:p>
            <a:p>
              <a:pPr marL="252000" lvl="1" indent="0">
                <a:lnSpc>
                  <a:spcPct val="100000"/>
                </a:lnSpc>
                <a:spcBef>
                  <a:spcPts val="3600"/>
                </a:spcBef>
                <a:buSzPct val="100000"/>
                <a:buNone/>
              </a:pPr>
              <a:r>
                <a:rPr lang="en-CA" sz="2200" dirty="0">
                  <a:latin typeface="+mj-lt"/>
                  <a:ea typeface="Cambria Math" panose="02040503050406030204" pitchFamily="18" charset="0"/>
                  <a:cs typeface="Tahoma" panose="020B0604030504040204" pitchFamily="34" charset="0"/>
                </a:rPr>
                <a:t>Variance :</a:t>
              </a:r>
              <a:endParaRPr lang="en-CA" sz="2200" b="1" i="1" dirty="0">
                <a:latin typeface="+mj-lt"/>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20865426-5E30-439B-8C11-2D60A0E4483C}"/>
                </a:ext>
              </a:extLst>
            </p:cNvPr>
            <p:cNvGrpSpPr/>
            <p:nvPr/>
          </p:nvGrpSpPr>
          <p:grpSpPr>
            <a:xfrm>
              <a:off x="1477429" y="3257765"/>
              <a:ext cx="6261099" cy="2877383"/>
              <a:chOff x="1477429" y="3257765"/>
              <a:chExt cx="6261099" cy="2877383"/>
            </a:xfrm>
          </p:grpSpPr>
          <p:sp>
            <p:nvSpPr>
              <p:cNvPr id="15" name="object 2">
                <a:extLst>
                  <a:ext uri="{FF2B5EF4-FFF2-40B4-BE49-F238E27FC236}">
                    <a16:creationId xmlns:a16="http://schemas.microsoft.com/office/drawing/2014/main" id="{D063DB88-B870-4A07-A0CA-DC510C7EE782}"/>
                  </a:ext>
                </a:extLst>
              </p:cNvPr>
              <p:cNvSpPr/>
              <p:nvPr/>
            </p:nvSpPr>
            <p:spPr>
              <a:xfrm>
                <a:off x="1477429" y="3291636"/>
                <a:ext cx="2857500" cy="2820450"/>
              </a:xfrm>
              <a:prstGeom prst="rect">
                <a:avLst/>
              </a:prstGeom>
              <a:blipFill>
                <a:blip r:embed="rId6" cstate="print"/>
                <a:stretch>
                  <a:fillRect/>
                </a:stretch>
              </a:blipFill>
            </p:spPr>
            <p:txBody>
              <a:bodyPr wrap="square" lIns="0" tIns="0" rIns="0" bIns="0" rtlCol="0"/>
              <a:lstStyle/>
              <a:p>
                <a:endParaRPr/>
              </a:p>
            </p:txBody>
          </p:sp>
          <p:sp>
            <p:nvSpPr>
              <p:cNvPr id="16" name="object 3">
                <a:extLst>
                  <a:ext uri="{FF2B5EF4-FFF2-40B4-BE49-F238E27FC236}">
                    <a16:creationId xmlns:a16="http://schemas.microsoft.com/office/drawing/2014/main" id="{FE8EB13E-A56D-4D1F-99E2-EB60DD3FBFA1}"/>
                  </a:ext>
                </a:extLst>
              </p:cNvPr>
              <p:cNvSpPr/>
              <p:nvPr/>
            </p:nvSpPr>
            <p:spPr>
              <a:xfrm>
                <a:off x="4881029" y="3257765"/>
                <a:ext cx="2857499" cy="2877383"/>
              </a:xfrm>
              <a:prstGeom prst="rect">
                <a:avLst/>
              </a:prstGeom>
              <a:blipFill>
                <a:blip r:embed="rId7" cstate="print"/>
                <a:stretch>
                  <a:fillRect/>
                </a:stretch>
              </a:blipFill>
            </p:spPr>
            <p:txBody>
              <a:bodyPr wrap="square" lIns="0" tIns="0" rIns="0" bIns="0" rtlCol="0"/>
              <a:lstStyle/>
              <a:p>
                <a:endParaRPr/>
              </a:p>
            </p:txBody>
          </p:sp>
        </p:grpSp>
      </p:grpSp>
      <p:sp>
        <p:nvSpPr>
          <p:cNvPr id="12" name="TextBox 11">
            <a:extLst>
              <a:ext uri="{FF2B5EF4-FFF2-40B4-BE49-F238E27FC236}">
                <a16:creationId xmlns:a16="http://schemas.microsoft.com/office/drawing/2014/main" id="{44C527BE-0C1B-A34B-820E-844836577BF6}"/>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13" name="TextBox 12">
            <a:extLst>
              <a:ext uri="{FF2B5EF4-FFF2-40B4-BE49-F238E27FC236}">
                <a16:creationId xmlns:a16="http://schemas.microsoft.com/office/drawing/2014/main" id="{3C720AE9-04E1-8245-B662-6430F2B573A6}"/>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4003893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1AE67C-3AC3-4DDC-A6D0-1400B22E69EA}"/>
              </a:ext>
            </a:extLst>
          </p:cNvPr>
          <p:cNvSpPr txBox="1"/>
          <p:nvPr/>
        </p:nvSpPr>
        <p:spPr>
          <a:xfrm>
            <a:off x="487948" y="619473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3" name="object 2">
            <a:extLst>
              <a:ext uri="{FF2B5EF4-FFF2-40B4-BE49-F238E27FC236}">
                <a16:creationId xmlns:a16="http://schemas.microsoft.com/office/drawing/2014/main" id="{0C19C966-37CD-483F-946C-554D744C58BF}"/>
              </a:ext>
            </a:extLst>
          </p:cNvPr>
          <p:cNvSpPr/>
          <p:nvPr/>
        </p:nvSpPr>
        <p:spPr>
          <a:xfrm>
            <a:off x="1360170" y="674370"/>
            <a:ext cx="6481378" cy="5316196"/>
          </a:xfrm>
          <a:prstGeom prst="rect">
            <a:avLst/>
          </a:prstGeom>
          <a:blipFill>
            <a:blip r:embed="rId3"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A0E0D0FE-CFE5-A542-A1FA-2F9740C394B7}"/>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5" name="TextBox 4">
            <a:extLst>
              <a:ext uri="{FF2B5EF4-FFF2-40B4-BE49-F238E27FC236}">
                <a16:creationId xmlns:a16="http://schemas.microsoft.com/office/drawing/2014/main" id="{93AE139F-EDAF-B444-BEAD-15FCE344EB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3109488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6881" y="1154234"/>
            <a:ext cx="8633792" cy="19897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lvl="1" indent="0" algn="ctr">
              <a:lnSpc>
                <a:spcPct val="100000"/>
              </a:lnSpc>
              <a:spcBef>
                <a:spcPts val="1800"/>
              </a:spcBef>
              <a:buSzPct val="100000"/>
              <a:buNone/>
            </a:pPr>
            <a:r>
              <a:rPr lang="fr-CA" sz="2200" b="1" i="1" dirty="0">
                <a:latin typeface="+mj-lt"/>
                <a:ea typeface="Tahoma" panose="020B0604030504040204" pitchFamily="34" charset="0"/>
                <a:cs typeface="Tahoma" panose="020B0604030504040204" pitchFamily="34" charset="0"/>
              </a:rPr>
              <a:t>Comment estimer la distribution de bruit d’une image?</a:t>
            </a:r>
          </a:p>
        </p:txBody>
      </p:sp>
      <p:sp>
        <p:nvSpPr>
          <p:cNvPr id="9" name="TextBox 8">
            <a:extLst>
              <a:ext uri="{FF2B5EF4-FFF2-40B4-BE49-F238E27FC236}">
                <a16:creationId xmlns:a16="http://schemas.microsoft.com/office/drawing/2014/main" id="{2A2C7735-E5D8-CC4B-8B7D-4614C1909F3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11" name="TextBox 10">
            <a:extLst>
              <a:ext uri="{FF2B5EF4-FFF2-40B4-BE49-F238E27FC236}">
                <a16:creationId xmlns:a16="http://schemas.microsoft.com/office/drawing/2014/main" id="{85D326ED-AC11-5944-B1C0-AC77DB87A425}"/>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pic>
        <p:nvPicPr>
          <p:cNvPr id="13" name="Picture 12" descr="Icon&#10;&#10;Description automatically generated">
            <a:extLst>
              <a:ext uri="{FF2B5EF4-FFF2-40B4-BE49-F238E27FC236}">
                <a16:creationId xmlns:a16="http://schemas.microsoft.com/office/drawing/2014/main" id="{F4C97939-CC9E-0074-9B79-A87C2B9508BD}"/>
              </a:ext>
            </a:extLst>
          </p:cNvPr>
          <p:cNvPicPr>
            <a:picLocks noChangeAspect="1"/>
          </p:cNvPicPr>
          <p:nvPr/>
        </p:nvPicPr>
        <p:blipFill>
          <a:blip r:embed="rId3"/>
          <a:stretch>
            <a:fillRect/>
          </a:stretch>
        </p:blipFill>
        <p:spPr>
          <a:xfrm>
            <a:off x="2653063" y="2568501"/>
            <a:ext cx="1409700" cy="533400"/>
          </a:xfrm>
          <a:prstGeom prst="rect">
            <a:avLst/>
          </a:prstGeom>
        </p:spPr>
      </p:pic>
      <p:pic>
        <p:nvPicPr>
          <p:cNvPr id="14" name="Graphic 13" descr="Right pointing backhand index with solid fill">
            <a:extLst>
              <a:ext uri="{FF2B5EF4-FFF2-40B4-BE49-F238E27FC236}">
                <a16:creationId xmlns:a16="http://schemas.microsoft.com/office/drawing/2014/main" id="{68A9BBB4-8568-F1EC-C529-F66D2B239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2763" y="2603396"/>
            <a:ext cx="533401" cy="533401"/>
          </a:xfrm>
          <a:prstGeom prst="rect">
            <a:avLst/>
          </a:prstGeom>
        </p:spPr>
      </p:pic>
    </p:spTree>
    <p:extLst>
      <p:ext uri="{BB962C8B-B14F-4D97-AF65-F5344CB8AC3E}">
        <p14:creationId xmlns:p14="http://schemas.microsoft.com/office/powerpoint/2010/main" val="208125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dirty="0">
                <a:solidFill>
                  <a:srgbClr val="5B5B5B"/>
                </a:solidFill>
              </a:rPr>
              <a:t>Please download and install the </a:t>
            </a:r>
            <a:r>
              <a:rPr lang="en-US" sz="2000" dirty="0" err="1">
                <a:solidFill>
                  <a:srgbClr val="5B5B5B"/>
                </a:solidFill>
              </a:rPr>
              <a:t>Slido</a:t>
            </a:r>
            <a:r>
              <a:rPr lang="en-US" sz="2000" dirty="0">
                <a:solidFill>
                  <a:srgbClr val="5B5B5B"/>
                </a:solidFill>
              </a:rPr>
              <a:t> app on all computers you use</a:t>
            </a:r>
            <a:endParaRPr lang="fr-CA" sz="2000" dirty="0">
              <a:solidFill>
                <a:srgbClr val="5B5B5B"/>
              </a:solidFill>
            </a:endParaRPr>
          </a:p>
        </p:txBody>
      </p:sp>
      <p:pic>
        <p:nvPicPr>
          <p:cNvPr id="3" name="Image 2"/>
          <p:cNvPicPr>
            <a:picLocks/>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000" b="1">
                <a:solidFill>
                  <a:srgbClr val="5B5B5B"/>
                </a:solidFill>
              </a:rPr>
              <a:t>Comment estimer la distribution de bruit d'une image?</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3703918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565405"/>
            <a:ext cx="8633792" cy="55777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FR" sz="2600" b="1" u="sng" spc="-50" dirty="0">
                <a:latin typeface="+mj-lt"/>
                <a:cs typeface="Tahoma"/>
              </a:rPr>
              <a:t>Estimation des paramètres du bruit</a:t>
            </a: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r>
              <a:rPr lang="fr-FR" sz="2600" b="1" u="sng" spc="-50" dirty="0">
                <a:latin typeface="+mj-lt"/>
                <a:cs typeface="Tahoma"/>
              </a:rPr>
              <a:t>Approche</a:t>
            </a:r>
          </a:p>
          <a:p>
            <a:pPr marL="0" indent="0">
              <a:spcBef>
                <a:spcPts val="1200"/>
              </a:spcBef>
              <a:buSzPct val="135000"/>
              <a:buNone/>
            </a:pPr>
            <a:r>
              <a:rPr lang="fr-FR" sz="2200" spc="-50" dirty="0" err="1">
                <a:latin typeface="+mj-lt"/>
                <a:cs typeface="Tahoma"/>
              </a:rPr>
              <a:t>Selection</a:t>
            </a:r>
            <a:r>
              <a:rPr lang="fr-FR" sz="2200" spc="-50" dirty="0">
                <a:latin typeface="+mj-lt"/>
                <a:cs typeface="Tahoma"/>
              </a:rPr>
              <a:t> d’une image ou d’une partie d’image ne contenant que du bruit</a:t>
            </a:r>
          </a:p>
        </p:txBody>
      </p:sp>
      <p:sp>
        <p:nvSpPr>
          <p:cNvPr id="5" name="object 2">
            <a:extLst>
              <a:ext uri="{FF2B5EF4-FFF2-40B4-BE49-F238E27FC236}">
                <a16:creationId xmlns:a16="http://schemas.microsoft.com/office/drawing/2014/main" id="{6B811C08-5218-4F87-AE35-EBD9BE135097}"/>
              </a:ext>
            </a:extLst>
          </p:cNvPr>
          <p:cNvSpPr/>
          <p:nvPr/>
        </p:nvSpPr>
        <p:spPr>
          <a:xfrm>
            <a:off x="619342" y="1153650"/>
            <a:ext cx="7877960" cy="3448438"/>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118F2B4F-F64A-4488-99F1-6511995A96A6}"/>
              </a:ext>
            </a:extLst>
          </p:cNvPr>
          <p:cNvSpPr txBox="1"/>
          <p:nvPr/>
        </p:nvSpPr>
        <p:spPr>
          <a:xfrm>
            <a:off x="487948" y="619473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7" name="TextBox 6">
            <a:extLst>
              <a:ext uri="{FF2B5EF4-FFF2-40B4-BE49-F238E27FC236}">
                <a16:creationId xmlns:a16="http://schemas.microsoft.com/office/drawing/2014/main" id="{33BC1157-6B07-E945-B906-DEB2DA33A8C9}"/>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8" name="TextBox 7">
            <a:extLst>
              <a:ext uri="{FF2B5EF4-FFF2-40B4-BE49-F238E27FC236}">
                <a16:creationId xmlns:a16="http://schemas.microsoft.com/office/drawing/2014/main" id="{5299A3B2-3CE5-044E-9AE7-151A4C7464F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1784292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565405"/>
                <a:ext cx="8530322" cy="55777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CA" sz="2600" b="1" u="sng" spc="-50" dirty="0">
                    <a:latin typeface="+mj-lt"/>
                    <a:cs typeface="Tahoma"/>
                  </a:rPr>
                  <a:t>Bruit gaussien</a:t>
                </a:r>
              </a:p>
              <a:p>
                <a:pPr marL="709200" lvl="1" indent="-457200">
                  <a:lnSpc>
                    <a:spcPct val="100000"/>
                  </a:lnSpc>
                  <a:spcBef>
                    <a:spcPts val="600"/>
                  </a:spcBef>
                  <a:buClr>
                    <a:schemeClr val="tx1"/>
                  </a:buClr>
                  <a:buSzPct val="135000"/>
                </a:pPr>
                <a14:m>
                  <m:oMath xmlns:m="http://schemas.openxmlformats.org/officeDocument/2006/math">
                    <m:r>
                      <a:rPr lang="fr-CA" sz="2200" b="1" i="1" smtClean="0">
                        <a:latin typeface="Cambria Math" panose="02040503050406030204" pitchFamily="18" charset="0"/>
                        <a:ea typeface="Cambria Math" panose="02040503050406030204" pitchFamily="18" charset="0"/>
                        <a:cs typeface="Tahoma" panose="020B0604030504040204" pitchFamily="34" charset="0"/>
                      </a:rPr>
                      <m:t>𝜽</m:t>
                    </m:r>
                  </m:oMath>
                </a14:m>
                <a:r>
                  <a:rPr lang="fr-CA" sz="2200" b="1" dirty="0">
                    <a:latin typeface="+mj-lt"/>
                    <a:ea typeface="Cambria Math" panose="02040503050406030204" pitchFamily="18" charset="0"/>
                    <a:cs typeface="Tahoma" panose="020B0604030504040204" pitchFamily="34" charset="0"/>
                  </a:rPr>
                  <a:t> </a:t>
                </a:r>
                <a14:m>
                  <m:oMath xmlns:m="http://schemas.openxmlformats.org/officeDocument/2006/math">
                    <m:r>
                      <a:rPr lang="fr-CA" sz="2200" b="1" i="1" smtClean="0">
                        <a:latin typeface="Cambria Math" panose="02040503050406030204" pitchFamily="18" charset="0"/>
                        <a:ea typeface="Cambria Math" panose="02040503050406030204" pitchFamily="18" charset="0"/>
                        <a:cs typeface="Tahoma" panose="020B0604030504040204" pitchFamily="34" charset="0"/>
                      </a:rPr>
                      <m:t>=</m:t>
                    </m:r>
                  </m:oMath>
                </a14:m>
                <a:r>
                  <a:rPr lang="fr-CA" sz="2200" b="1" dirty="0">
                    <a:latin typeface="+mj-lt"/>
                    <a:ea typeface="Cambria Math" panose="02040503050406030204" pitchFamily="18" charset="0"/>
                    <a:cs typeface="Tahoma" panose="020B0604030504040204" pitchFamily="34" charset="0"/>
                  </a:rPr>
                  <a:t> </a:t>
                </a:r>
                <a14:m>
                  <m:oMath xmlns:m="http://schemas.openxmlformats.org/officeDocument/2006/math">
                    <m:d>
                      <m:dPr>
                        <m:begChr m:val="{"/>
                        <m:endChr m:val="}"/>
                        <m:ctrlPr>
                          <a:rPr lang="fr-CA" sz="2200" b="1" i="1" smtClean="0">
                            <a:latin typeface="Cambria Math" panose="02040503050406030204" pitchFamily="18" charset="0"/>
                            <a:ea typeface="Cambria Math" panose="02040503050406030204" pitchFamily="18" charset="0"/>
                            <a:cs typeface="Tahoma" panose="020B0604030504040204" pitchFamily="34" charset="0"/>
                          </a:rPr>
                        </m:ctrlPr>
                      </m:dPr>
                      <m:e>
                        <m:r>
                          <m:rPr>
                            <m:nor/>
                          </m:rPr>
                          <a:rPr lang="fr-CA" sz="2200" b="1" i="1">
                            <a:latin typeface="+mj-lt"/>
                            <a:ea typeface="Cambria Math" panose="02040503050406030204" pitchFamily="18" charset="0"/>
                            <a:cs typeface="Tahoma" panose="020B0604030504040204" pitchFamily="34" charset="0"/>
                          </a:rPr>
                          <m:t>m</m:t>
                        </m:r>
                        <m:r>
                          <m:rPr>
                            <m:nor/>
                          </m:rPr>
                          <a:rPr lang="fr-CA" sz="2200" b="1" i="1">
                            <a:latin typeface="+mj-lt"/>
                            <a:ea typeface="Cambria Math" panose="02040503050406030204" pitchFamily="18" charset="0"/>
                            <a:cs typeface="Tahoma" panose="020B0604030504040204" pitchFamily="34" charset="0"/>
                          </a:rPr>
                          <m:t> </m:t>
                        </m:r>
                        <m:r>
                          <m:rPr>
                            <m:nor/>
                          </m:rPr>
                          <a:rPr lang="fr-CA" sz="2200" b="1">
                            <a:latin typeface="+mj-lt"/>
                            <a:ea typeface="Cambria Math" panose="02040503050406030204" pitchFamily="18" charset="0"/>
                            <a:cs typeface="Tahoma" panose="020B0604030504040204" pitchFamily="34" charset="0"/>
                          </a:rPr>
                          <m:t>, </m:t>
                        </m:r>
                        <m:sSup>
                          <m:sSupPr>
                            <m:ctrlPr>
                              <a:rPr lang="fr-CA" sz="2200" b="1" i="1">
                                <a:latin typeface="Cambria Math" panose="02040503050406030204" pitchFamily="18" charset="0"/>
                                <a:ea typeface="Cambria Math" panose="02040503050406030204" pitchFamily="18" charset="0"/>
                                <a:cs typeface="Tahoma" panose="020B0604030504040204" pitchFamily="34" charset="0"/>
                              </a:rPr>
                            </m:ctrlPr>
                          </m:sSupPr>
                          <m:e>
                            <m:r>
                              <a:rPr lang="fr-CA" sz="2200" b="1" i="1">
                                <a:latin typeface="Cambria Math" panose="02040503050406030204" pitchFamily="18" charset="0"/>
                                <a:ea typeface="Cambria Math" panose="02040503050406030204" pitchFamily="18" charset="0"/>
                                <a:cs typeface="Tahoma" panose="020B0604030504040204" pitchFamily="34" charset="0"/>
                              </a:rPr>
                              <m:t>𝝈</m:t>
                            </m:r>
                          </m:e>
                          <m:sup>
                            <m:r>
                              <a:rPr lang="fr-CA" sz="2200" b="1" i="1">
                                <a:latin typeface="Cambria Math" panose="02040503050406030204" pitchFamily="18" charset="0"/>
                                <a:ea typeface="Cambria Math" panose="02040503050406030204" pitchFamily="18" charset="0"/>
                                <a:cs typeface="Tahoma" panose="020B0604030504040204" pitchFamily="34" charset="0"/>
                              </a:rPr>
                              <m:t>𝟐</m:t>
                            </m:r>
                          </m:sup>
                        </m:sSup>
                      </m:e>
                    </m:d>
                  </m:oMath>
                </a14:m>
                <a:endParaRPr lang="fr-CA" sz="2200" b="1" dirty="0">
                  <a:latin typeface="+mj-lt"/>
                  <a:ea typeface="Cambria Math" panose="02040503050406030204" pitchFamily="18" charset="0"/>
                  <a:cs typeface="Tahoma" panose="020B0604030504040204" pitchFamily="34" charset="0"/>
                </a:endParaRPr>
              </a:p>
              <a:p>
                <a:pPr marL="709200" lvl="1" indent="-457200">
                  <a:lnSpc>
                    <a:spcPct val="100000"/>
                  </a:lnSpc>
                  <a:spcBef>
                    <a:spcPts val="600"/>
                  </a:spcBef>
                  <a:buClr>
                    <a:schemeClr val="tx1"/>
                  </a:buClr>
                  <a:buSzPct val="135000"/>
                </a:pPr>
                <a:r>
                  <a:rPr lang="fr-CA" sz="2200" dirty="0">
                    <a:latin typeface="+mj-lt"/>
                    <a:ea typeface="Cambria Math" panose="02040503050406030204" pitchFamily="18" charset="0"/>
                    <a:cs typeface="Tahoma" panose="020B0604030504040204" pitchFamily="34" charset="0"/>
                  </a:rPr>
                  <a:t>Estimées au sens du maximum de vraisemblance, MAP, etc.</a:t>
                </a:r>
              </a:p>
              <a:p>
                <a:pPr marL="709200" lvl="1" indent="-457200">
                  <a:lnSpc>
                    <a:spcPct val="100000"/>
                  </a:lnSpc>
                  <a:spcBef>
                    <a:spcPts val="600"/>
                  </a:spcBef>
                  <a:buClr>
                    <a:schemeClr val="tx1"/>
                  </a:buClr>
                  <a:buSzPct val="135000"/>
                </a:pPr>
                <a:endParaRPr lang="fr-CA" sz="2600" b="1" u="sng" spc="-50" dirty="0">
                  <a:solidFill>
                    <a:srgbClr val="FF0000"/>
                  </a:solidFill>
                  <a:latin typeface="+mj-lt"/>
                  <a:cs typeface="Tahoma"/>
                </a:endParaRPr>
              </a:p>
              <a:p>
                <a:pPr marL="0" indent="0">
                  <a:spcBef>
                    <a:spcPts val="0"/>
                  </a:spcBef>
                  <a:buSzPct val="135000"/>
                  <a:buNone/>
                </a:pPr>
                <a:r>
                  <a:rPr lang="fr-CA" sz="2600" b="1" u="sng" spc="-50" dirty="0">
                    <a:latin typeface="+mj-lt"/>
                    <a:cs typeface="Tahoma"/>
                  </a:rPr>
                  <a:t>Bruit non gaussien</a:t>
                </a:r>
              </a:p>
              <a:p>
                <a:pPr marL="709200" lvl="1" indent="-457200">
                  <a:lnSpc>
                    <a:spcPct val="100000"/>
                  </a:lnSpc>
                  <a:spcBef>
                    <a:spcPts val="600"/>
                  </a:spcBef>
                  <a:buSzPct val="135000"/>
                </a:pPr>
                <a:r>
                  <a:rPr lang="fr-CA" sz="2200" dirty="0">
                    <a:latin typeface="+mj-lt"/>
                    <a:ea typeface="Cambria Math" panose="02040503050406030204" pitchFamily="18" charset="0"/>
                    <a:cs typeface="Tahoma" panose="020B0604030504040204" pitchFamily="34" charset="0"/>
                  </a:rPr>
                  <a:t>Approche rigoureuse : en général, pas de solution </a:t>
                </a:r>
                <a:r>
                  <a:rPr lang="fr-CA" sz="2200" i="1" dirty="0">
                    <a:latin typeface="+mj-lt"/>
                    <a:ea typeface="Cambria Math" panose="02040503050406030204" pitchFamily="18" charset="0"/>
                    <a:cs typeface="Tahoma" panose="020B0604030504040204" pitchFamily="34" charset="0"/>
                  </a:rPr>
                  <a:t>explicite</a:t>
                </a:r>
                <a:r>
                  <a:rPr lang="fr-CA" sz="2200" dirty="0">
                    <a:latin typeface="+mj-lt"/>
                    <a:ea typeface="Cambria Math" panose="02040503050406030204" pitchFamily="18" charset="0"/>
                    <a:cs typeface="Tahoma" panose="020B0604030504040204" pitchFamily="34" charset="0"/>
                  </a:rPr>
                  <a:t> au problème d’optimisation</a:t>
                </a:r>
              </a:p>
              <a:p>
                <a:pPr marL="709200" lvl="1" indent="-457200">
                  <a:lnSpc>
                    <a:spcPct val="100000"/>
                  </a:lnSpc>
                  <a:spcBef>
                    <a:spcPts val="1200"/>
                  </a:spcBef>
                  <a:buSzPct val="135000"/>
                </a:pPr>
                <a:r>
                  <a:rPr lang="fr-CA" sz="2200" dirty="0">
                    <a:latin typeface="+mj-lt"/>
                    <a:ea typeface="Cambria Math" panose="02040503050406030204" pitchFamily="18" charset="0"/>
                    <a:cs typeface="Tahoma" panose="020B0604030504040204" pitchFamily="34" charset="0"/>
                  </a:rPr>
                  <a:t>Résolution </a:t>
                </a:r>
                <a:r>
                  <a:rPr lang="fr-CA" sz="2200" i="1" dirty="0">
                    <a:latin typeface="+mj-lt"/>
                    <a:ea typeface="Cambria Math" panose="02040503050406030204" pitchFamily="18" charset="0"/>
                    <a:cs typeface="Tahoma" panose="020B0604030504040204" pitchFamily="34" charset="0"/>
                  </a:rPr>
                  <a:t>numérique </a:t>
                </a:r>
                <a:r>
                  <a:rPr lang="fr-CA" sz="2200" dirty="0">
                    <a:latin typeface="+mj-lt"/>
                    <a:ea typeface="Cambria Math" panose="02040503050406030204" pitchFamily="18" charset="0"/>
                    <a:cs typeface="Tahoma" panose="020B0604030504040204" pitchFamily="34" charset="0"/>
                  </a:rPr>
                  <a:t> à partir du calcul de </a:t>
                </a:r>
                <a:r>
                  <a:rPr lang="fr-CA" sz="2200" b="1" i="1" dirty="0">
                    <a:latin typeface="+mj-lt"/>
                    <a:ea typeface="Cambria Math" panose="02040503050406030204" pitchFamily="18" charset="0"/>
                    <a:cs typeface="Tahoma" panose="020B0604030504040204" pitchFamily="34" charset="0"/>
                  </a:rPr>
                  <a:t>p</a:t>
                </a:r>
                <a14:m>
                  <m:oMath xmlns:m="http://schemas.openxmlformats.org/officeDocument/2006/math">
                    <m:d>
                      <m:dPr>
                        <m:ctrlPr>
                          <a:rPr lang="fr-CA" sz="2200" b="1" i="1" spc="-45">
                            <a:latin typeface="Cambria Math" panose="02040503050406030204" pitchFamily="18" charset="0"/>
                            <a:cs typeface="Arial"/>
                          </a:rPr>
                        </m:ctrlPr>
                      </m:dPr>
                      <m:e>
                        <m:r>
                          <m:rPr>
                            <m:nor/>
                          </m:rPr>
                          <a:rPr lang="fr-CA" sz="2200" b="1" i="1" spc="-40">
                            <a:latin typeface="+mj-lt"/>
                            <a:cs typeface="Times New Roman" panose="02020603050405020304" pitchFamily="18" charset="0"/>
                          </a:rPr>
                          <m:t>η</m:t>
                        </m:r>
                        <m:r>
                          <m:rPr>
                            <m:nor/>
                          </m:rPr>
                          <a:rPr lang="fr-CA" sz="2200" b="1" i="1" spc="-40" smtClean="0">
                            <a:latin typeface="+mj-lt"/>
                            <a:cs typeface="Times New Roman" panose="02020603050405020304" pitchFamily="18" charset="0"/>
                          </a:rPr>
                          <m:t> </m:t>
                        </m:r>
                        <m:r>
                          <m:rPr>
                            <m:nor/>
                          </m:rPr>
                          <a:rPr lang="fr-CA" sz="2200" b="1" i="0" spc="-40" smtClean="0">
                            <a:latin typeface="+mj-lt"/>
                            <a:cs typeface="Times New Roman" panose="02020603050405020304" pitchFamily="18" charset="0"/>
                          </a:rPr>
                          <m:t>;</m:t>
                        </m:r>
                        <m:r>
                          <a:rPr lang="fr-CA" sz="2200" b="1" i="1" spc="-40" smtClean="0">
                            <a:latin typeface="Cambria Math" panose="02040503050406030204" pitchFamily="18" charset="0"/>
                            <a:cs typeface="Times New Roman" panose="02020603050405020304" pitchFamily="18" charset="0"/>
                          </a:rPr>
                          <m:t> </m:t>
                        </m:r>
                        <m:r>
                          <a:rPr lang="fr-CA" sz="2200" b="1" i="1">
                            <a:latin typeface="Cambria Math" panose="02040503050406030204" pitchFamily="18" charset="0"/>
                            <a:ea typeface="Cambria Math" panose="02040503050406030204" pitchFamily="18" charset="0"/>
                            <a:cs typeface="Tahoma" panose="020B0604030504040204" pitchFamily="34" charset="0"/>
                          </a:rPr>
                          <m:t>𝜽</m:t>
                        </m:r>
                      </m:e>
                    </m:d>
                  </m:oMath>
                </a14:m>
                <a:r>
                  <a:rPr lang="fr-CA" sz="2200" b="1" i="1" dirty="0">
                    <a:latin typeface="+mj-lt"/>
                    <a:ea typeface="Cambria Math" panose="02040503050406030204" pitchFamily="18" charset="0"/>
                    <a:cs typeface="Tahoma" panose="020B0604030504040204" pitchFamily="34" charset="0"/>
                  </a:rPr>
                  <a:t> </a:t>
                </a:r>
                <a:r>
                  <a:rPr lang="fr-CA" sz="2200" dirty="0">
                    <a:latin typeface="+mj-lt"/>
                    <a:ea typeface="Cambria Math" panose="02040503050406030204" pitchFamily="18" charset="0"/>
                    <a:cs typeface="Tahoma" panose="020B0604030504040204" pitchFamily="34" charset="0"/>
                  </a:rPr>
                  <a:t>et de son gradient</a:t>
                </a:r>
                <a:endParaRPr lang="fr-CA" sz="2200" b="1" dirty="0">
                  <a:latin typeface="+mj-lt"/>
                  <a:ea typeface="Cambria Math" panose="02040503050406030204" pitchFamily="18" charset="0"/>
                  <a:cs typeface="Tahoma" panose="020B0604030504040204" pitchFamily="34" charset="0"/>
                </a:endParaRPr>
              </a:p>
              <a:p>
                <a:pPr marL="0" indent="0">
                  <a:spcBef>
                    <a:spcPts val="0"/>
                  </a:spcBef>
                  <a:buSzPct val="135000"/>
                  <a:buNone/>
                </a:pPr>
                <a:endParaRPr lang="fr-CA" sz="2600" b="1" u="sng" spc="-50" dirty="0">
                  <a:latin typeface="+mj-lt"/>
                  <a:cs typeface="Tahoma"/>
                </a:endParaRPr>
              </a:p>
            </p:txBody>
          </p:sp>
        </mc:Choice>
        <mc:Fallback xmlns="">
          <p:sp>
            <p:nvSpPr>
              <p:cNvPr id="10" name="Content Placeholder 5">
                <a:extLst>
                  <a:ext uri="{FF2B5EF4-FFF2-40B4-BE49-F238E27FC236}">
                    <a16:creationId xmlns:a16="http://schemas.microsoft.com/office/drawing/2014/main" id="{8FB46B10-9D9D-4AC3-8E17-648C706BD8A9}"/>
                  </a:ext>
                </a:extLst>
              </p:cNvPr>
              <p:cNvSpPr txBox="1">
                <a:spLocks noRot="1" noChangeAspect="1" noMove="1" noResize="1" noEditPoints="1" noAdjustHandles="1" noChangeArrowheads="1" noChangeShapeType="1" noTextEdit="1"/>
              </p:cNvSpPr>
              <p:nvPr/>
            </p:nvSpPr>
            <p:spPr>
              <a:xfrm>
                <a:off x="487948" y="565405"/>
                <a:ext cx="8530322" cy="5577781"/>
              </a:xfrm>
              <a:prstGeom prst="rect">
                <a:avLst/>
              </a:prstGeom>
              <a:blipFill>
                <a:blip r:embed="rId3"/>
                <a:stretch>
                  <a:fillRect l="-1339" t="-1818"/>
                </a:stretch>
              </a:blipFill>
            </p:spPr>
            <p:txBody>
              <a:bodyPr/>
              <a:lstStyle/>
              <a:p>
                <a:r>
                  <a:rPr lang="fr-CA">
                    <a:noFill/>
                  </a:rPr>
                  <a:t> </a:t>
                </a:r>
              </a:p>
            </p:txBody>
          </p:sp>
        </mc:Fallback>
      </mc:AlternateContent>
      <p:sp>
        <p:nvSpPr>
          <p:cNvPr id="9" name="TextBox 8">
            <a:extLst>
              <a:ext uri="{FF2B5EF4-FFF2-40B4-BE49-F238E27FC236}">
                <a16:creationId xmlns:a16="http://schemas.microsoft.com/office/drawing/2014/main" id="{206EA153-3F21-4362-9AF9-E93200E3BF36}"/>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12" name="TextBox 11">
            <a:extLst>
              <a:ext uri="{FF2B5EF4-FFF2-40B4-BE49-F238E27FC236}">
                <a16:creationId xmlns:a16="http://schemas.microsoft.com/office/drawing/2014/main" id="{3437CA2E-829D-4ADA-8DEA-D6546A634F7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2814607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1AE67C-3AC3-4DDC-A6D0-1400B22E69EA}"/>
              </a:ext>
            </a:extLst>
          </p:cNvPr>
          <p:cNvSpPr txBox="1"/>
          <p:nvPr/>
        </p:nvSpPr>
        <p:spPr>
          <a:xfrm>
            <a:off x="487948" y="619473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405385"/>
            <a:ext cx="8633792" cy="57893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FR" sz="2600" b="1" u="sng" spc="-50" dirty="0">
                <a:latin typeface="+mj-lt"/>
                <a:cs typeface="Tahoma"/>
              </a:rPr>
              <a:t>Bruit périodique</a:t>
            </a:r>
          </a:p>
          <a:p>
            <a:pPr marL="0" indent="0">
              <a:spcBef>
                <a:spcPts val="0"/>
              </a:spcBef>
              <a:buSzPct val="135000"/>
              <a:buNone/>
            </a:pPr>
            <a:endParaRPr lang="fr-FR" sz="2600" b="1" u="sng" spc="-50" dirty="0">
              <a:latin typeface="+mj-lt"/>
              <a:cs typeface="Tahoma"/>
            </a:endParaRPr>
          </a:p>
          <a:p>
            <a:pPr marL="0" indent="0">
              <a:spcBef>
                <a:spcPts val="0"/>
              </a:spcBef>
              <a:buSzPct val="135000"/>
              <a:buNone/>
            </a:pPr>
            <a:r>
              <a:rPr lang="fr-FR" sz="2600" spc="-50" dirty="0">
                <a:latin typeface="+mj-lt"/>
                <a:cs typeface="Tahoma"/>
              </a:rPr>
              <a:t>Caractère aléatoire ?</a:t>
            </a:r>
          </a:p>
        </p:txBody>
      </p:sp>
      <p:sp>
        <p:nvSpPr>
          <p:cNvPr id="13" name="object 2">
            <a:extLst>
              <a:ext uri="{FF2B5EF4-FFF2-40B4-BE49-F238E27FC236}">
                <a16:creationId xmlns:a16="http://schemas.microsoft.com/office/drawing/2014/main" id="{35EEE047-9B17-47EE-A711-2E8141B6A8FE}"/>
              </a:ext>
            </a:extLst>
          </p:cNvPr>
          <p:cNvSpPr/>
          <p:nvPr/>
        </p:nvSpPr>
        <p:spPr>
          <a:xfrm>
            <a:off x="4732020" y="1177290"/>
            <a:ext cx="2913378" cy="4890750"/>
          </a:xfrm>
          <a:prstGeom prst="rect">
            <a:avLst/>
          </a:prstGeom>
          <a:blipFill>
            <a:blip r:embed="rId3"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EB3C894B-82FC-3E40-811C-88200B751378}"/>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6" name="TextBox 5">
            <a:extLst>
              <a:ext uri="{FF2B5EF4-FFF2-40B4-BE49-F238E27FC236}">
                <a16:creationId xmlns:a16="http://schemas.microsoft.com/office/drawing/2014/main" id="{2E89A8B1-EB4C-124E-9AE1-C41438C2D3A1}"/>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674575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217A1-9D37-4F6E-3130-25BB1593121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39CA8C-3381-87A8-1401-BF257C9726E9}"/>
              </a:ext>
            </a:extLst>
          </p:cNvPr>
          <p:cNvSpPr>
            <a:spLocks noGrp="1"/>
          </p:cNvSpPr>
          <p:nvPr>
            <p:ph idx="1"/>
          </p:nvPr>
        </p:nvSpPr>
        <p:spPr>
          <a:xfrm>
            <a:off x="436146" y="1103330"/>
            <a:ext cx="8570694" cy="4472280"/>
          </a:xfrm>
        </p:spPr>
        <p:txBody>
          <a:bodyPr>
            <a:no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Notion de bruit : </a:t>
            </a:r>
            <a:r>
              <a:rPr lang="fr-FR" sz="2400" b="1" spc="-45" dirty="0" err="1">
                <a:latin typeface="+mj-lt"/>
                <a:cs typeface="Tahoma"/>
              </a:rPr>
              <a:t>comp</a:t>
            </a:r>
            <a:r>
              <a:rPr lang="en-CA" sz="2400" b="1" spc="-45" dirty="0" err="1">
                <a:latin typeface="+mj-lt"/>
                <a:cs typeface="Tahoma"/>
              </a:rPr>
              <a:t>léments</a:t>
            </a:r>
            <a:endParaRPr lang="en-CA" sz="24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de bruit seulement</a:t>
            </a: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d’une dégradation linéaire et de bruit</a:t>
            </a:r>
          </a:p>
        </p:txBody>
      </p:sp>
      <p:sp>
        <p:nvSpPr>
          <p:cNvPr id="8" name="TextBox 7">
            <a:extLst>
              <a:ext uri="{FF2B5EF4-FFF2-40B4-BE49-F238E27FC236}">
                <a16:creationId xmlns:a16="http://schemas.microsoft.com/office/drawing/2014/main" id="{4C11C4BC-4CC5-345F-B36F-2A433A944D17}"/>
              </a:ext>
            </a:extLst>
          </p:cNvPr>
          <p:cNvSpPr txBox="1"/>
          <p:nvPr/>
        </p:nvSpPr>
        <p:spPr>
          <a:xfrm>
            <a:off x="355600" y="234751"/>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C9E5C75C-93C9-EA10-D0AE-7560C7E5FACE}"/>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Rounded Rectangle 4">
            <a:extLst>
              <a:ext uri="{FF2B5EF4-FFF2-40B4-BE49-F238E27FC236}">
                <a16:creationId xmlns:a16="http://schemas.microsoft.com/office/drawing/2014/main" id="{41317477-0825-030C-177F-424C41B40DA0}"/>
              </a:ext>
            </a:extLst>
          </p:cNvPr>
          <p:cNvSpPr/>
          <p:nvPr/>
        </p:nvSpPr>
        <p:spPr>
          <a:xfrm>
            <a:off x="436146" y="2936063"/>
            <a:ext cx="8390354" cy="461664"/>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descr="A black text on a white background&#10;&#10;Description automatically generated">
            <a:extLst>
              <a:ext uri="{FF2B5EF4-FFF2-40B4-BE49-F238E27FC236}">
                <a16:creationId xmlns:a16="http://schemas.microsoft.com/office/drawing/2014/main" id="{830FC37A-FD38-D841-9FE8-259C7F53399B}"/>
              </a:ext>
            </a:extLst>
          </p:cNvPr>
          <p:cNvPicPr>
            <a:picLocks noChangeAspect="1"/>
          </p:cNvPicPr>
          <p:nvPr/>
        </p:nvPicPr>
        <p:blipFill>
          <a:blip r:embed="rId3"/>
          <a:stretch>
            <a:fillRect/>
          </a:stretch>
        </p:blipFill>
        <p:spPr>
          <a:xfrm>
            <a:off x="2783357" y="3539629"/>
            <a:ext cx="3279513" cy="607841"/>
          </a:xfrm>
          <a:prstGeom prst="rect">
            <a:avLst/>
          </a:prstGeom>
        </p:spPr>
      </p:pic>
    </p:spTree>
    <p:extLst>
      <p:ext uri="{BB962C8B-B14F-4D97-AF65-F5344CB8AC3E}">
        <p14:creationId xmlns:p14="http://schemas.microsoft.com/office/powerpoint/2010/main" val="195085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849122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spatial</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2931252" cy="261610"/>
          </a:xfrm>
          <a:prstGeom prst="rect">
            <a:avLst/>
          </a:prstGeom>
          <a:noFill/>
        </p:spPr>
        <p:txBody>
          <a:bodyPr wrap="none" rtlCol="0">
            <a:spAutoFit/>
          </a:bodyPr>
          <a:lstStyle/>
          <a:p>
            <a:r>
              <a:rPr lang="es-ES" sz="1100" i="1" spc="-35" dirty="0">
                <a:latin typeface="+mj-lt"/>
                <a:cs typeface="Arial"/>
              </a:rPr>
              <a:t>©</a:t>
            </a:r>
            <a:r>
              <a:rPr lang="es-ES" sz="1100" spc="-35" dirty="0">
                <a:latin typeface="+mj-lt"/>
                <a:ea typeface="Tahoma" panose="020B0604030504040204" pitchFamily="34" charset="0"/>
                <a:cs typeface="Tahoma" panose="020B0604030504040204" pitchFamily="34" charset="0"/>
              </a:rPr>
              <a:t> </a:t>
            </a:r>
            <a:r>
              <a:rPr lang="es-ES" sz="1100" spc="45" dirty="0">
                <a:latin typeface="+mj-lt"/>
                <a:ea typeface="Tahoma" panose="020B0604030504040204" pitchFamily="34" charset="0"/>
                <a:cs typeface="Tahoma" panose="020B0604030504040204" pitchFamily="34" charset="0"/>
              </a:rPr>
              <a:t>1992-2008 </a:t>
            </a:r>
            <a:r>
              <a:rPr lang="es-ES" sz="1100" spc="85" dirty="0">
                <a:latin typeface="+mj-lt"/>
                <a:ea typeface="Tahoma" panose="020B0604030504040204" pitchFamily="34" charset="0"/>
                <a:cs typeface="Tahoma" panose="020B0604030504040204" pitchFamily="34" charset="0"/>
              </a:rPr>
              <a:t>R. C. </a:t>
            </a:r>
            <a:r>
              <a:rPr lang="es-ES" sz="1100" spc="45" dirty="0" err="1">
                <a:latin typeface="+mj-lt"/>
                <a:ea typeface="Tahoma" panose="020B0604030504040204" pitchFamily="34" charset="0"/>
                <a:cs typeface="Tahoma" panose="020B0604030504040204" pitchFamily="34" charset="0"/>
              </a:rPr>
              <a:t>Gonzalez</a:t>
            </a:r>
            <a:r>
              <a:rPr lang="es-ES" sz="1100" spc="45" dirty="0">
                <a:latin typeface="+mj-lt"/>
                <a:ea typeface="Tahoma" panose="020B0604030504040204" pitchFamily="34" charset="0"/>
                <a:cs typeface="Tahoma" panose="020B0604030504040204" pitchFamily="34" charset="0"/>
              </a:rPr>
              <a:t> </a:t>
            </a:r>
            <a:r>
              <a:rPr lang="es-ES" sz="1100" spc="120" dirty="0">
                <a:latin typeface="+mj-lt"/>
                <a:ea typeface="Tahoma" panose="020B0604030504040204" pitchFamily="34" charset="0"/>
                <a:cs typeface="Tahoma" panose="020B0604030504040204" pitchFamily="34" charset="0"/>
              </a:rPr>
              <a:t>&amp; </a:t>
            </a:r>
            <a:r>
              <a:rPr lang="es-ES" sz="1100" spc="85" dirty="0">
                <a:latin typeface="+mj-lt"/>
                <a:ea typeface="Tahoma" panose="020B0604030504040204" pitchFamily="34" charset="0"/>
                <a:cs typeface="Tahoma" panose="020B0604030504040204" pitchFamily="34" charset="0"/>
              </a:rPr>
              <a:t>R. E.</a:t>
            </a:r>
            <a:r>
              <a:rPr lang="es-ES" sz="1100" spc="170" dirty="0">
                <a:latin typeface="+mj-lt"/>
                <a:ea typeface="Tahoma" panose="020B0604030504040204" pitchFamily="34" charset="0"/>
                <a:cs typeface="Tahoma" panose="020B0604030504040204" pitchFamily="34" charset="0"/>
              </a:rPr>
              <a:t> </a:t>
            </a:r>
            <a:r>
              <a:rPr lang="es-ES" sz="1100" spc="55" dirty="0">
                <a:latin typeface="+mj-lt"/>
                <a:ea typeface="Tahoma" panose="020B0604030504040204" pitchFamily="34" charset="0"/>
                <a:cs typeface="Tahoma" panose="020B0604030504040204" pitchFamily="34" charset="0"/>
              </a:rPr>
              <a:t>Woods</a:t>
            </a:r>
            <a:endParaRPr lang="en-CA" sz="1100" dirty="0">
              <a:latin typeface="+mj-lt"/>
            </a:endParaRPr>
          </a:p>
        </p:txBody>
      </p:sp>
      <p:sp>
        <p:nvSpPr>
          <p:cNvPr id="10" name="object 2">
            <a:extLst>
              <a:ext uri="{FF2B5EF4-FFF2-40B4-BE49-F238E27FC236}">
                <a16:creationId xmlns:a16="http://schemas.microsoft.com/office/drawing/2014/main" id="{06BF691E-3AC0-4D2C-917F-B9EA6C7F3D26}"/>
              </a:ext>
            </a:extLst>
          </p:cNvPr>
          <p:cNvSpPr/>
          <p:nvPr/>
        </p:nvSpPr>
        <p:spPr>
          <a:xfrm>
            <a:off x="3183633" y="926511"/>
            <a:ext cx="5064204" cy="4899194"/>
          </a:xfrm>
          <a:prstGeom prst="rect">
            <a:avLst/>
          </a:prstGeom>
          <a:blipFill>
            <a:blip r:embed="rId3" cstate="print"/>
            <a:stretch>
              <a:fillRect/>
            </a:stretch>
          </a:blipFill>
        </p:spPr>
        <p:txBody>
          <a:bodyPr wrap="square" lIns="0" tIns="0" rIns="0" bIns="0" rtlCol="0"/>
          <a:lstStyle/>
          <a:p>
            <a:endParaRPr/>
          </a:p>
        </p:txBody>
      </p:sp>
      <p:sp>
        <p:nvSpPr>
          <p:cNvPr id="13" name="object 3">
            <a:extLst>
              <a:ext uri="{FF2B5EF4-FFF2-40B4-BE49-F238E27FC236}">
                <a16:creationId xmlns:a16="http://schemas.microsoft.com/office/drawing/2014/main" id="{EF60D9E8-B7A8-416E-A0BB-E93922C679E7}"/>
              </a:ext>
            </a:extLst>
          </p:cNvPr>
          <p:cNvSpPr/>
          <p:nvPr/>
        </p:nvSpPr>
        <p:spPr>
          <a:xfrm>
            <a:off x="851625" y="885124"/>
            <a:ext cx="1814919" cy="5215538"/>
          </a:xfrm>
          <a:prstGeom prst="rect">
            <a:avLst/>
          </a:prstGeom>
          <a:blipFill>
            <a:blip r:embed="rId4"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4989A996-BA5A-DF43-BBF4-B062DCFF833A}"/>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2" name="TextBox 11">
            <a:extLst>
              <a:ext uri="{FF2B5EF4-FFF2-40B4-BE49-F238E27FC236}">
                <a16:creationId xmlns:a16="http://schemas.microsoft.com/office/drawing/2014/main" id="{6AF27492-2233-3749-9220-09931F420841}"/>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pic>
        <p:nvPicPr>
          <p:cNvPr id="3" name="Picture 2" descr="Text&#10;&#10;Description automatically generated">
            <a:extLst>
              <a:ext uri="{FF2B5EF4-FFF2-40B4-BE49-F238E27FC236}">
                <a16:creationId xmlns:a16="http://schemas.microsoft.com/office/drawing/2014/main" id="{A07932C5-D7C1-8446-83C0-4132EFBE9234}"/>
              </a:ext>
            </a:extLst>
          </p:cNvPr>
          <p:cNvPicPr>
            <a:picLocks noChangeAspect="1"/>
          </p:cNvPicPr>
          <p:nvPr/>
        </p:nvPicPr>
        <p:blipFill>
          <a:blip r:embed="rId5"/>
          <a:stretch>
            <a:fillRect/>
          </a:stretch>
        </p:blipFill>
        <p:spPr>
          <a:xfrm>
            <a:off x="5981659" y="5858364"/>
            <a:ext cx="1988633" cy="623166"/>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09EB008F-370F-924A-848C-B66F1E57CB0D}"/>
              </a:ext>
            </a:extLst>
          </p:cNvPr>
          <p:cNvPicPr>
            <a:picLocks noChangeAspect="1"/>
          </p:cNvPicPr>
          <p:nvPr/>
        </p:nvPicPr>
        <p:blipFill>
          <a:blip r:embed="rId6"/>
          <a:stretch>
            <a:fillRect/>
          </a:stretch>
        </p:blipFill>
        <p:spPr>
          <a:xfrm>
            <a:off x="3535147" y="5858363"/>
            <a:ext cx="1951979" cy="623167"/>
          </a:xfrm>
          <a:prstGeom prst="rect">
            <a:avLst/>
          </a:prstGeom>
        </p:spPr>
      </p:pic>
      <p:cxnSp>
        <p:nvCxnSpPr>
          <p:cNvPr id="4" name="Straight Connector 3">
            <a:extLst>
              <a:ext uri="{FF2B5EF4-FFF2-40B4-BE49-F238E27FC236}">
                <a16:creationId xmlns:a16="http://schemas.microsoft.com/office/drawing/2014/main" id="{79DA80F4-3AF0-30EF-DDF2-A66B24095034}"/>
              </a:ext>
            </a:extLst>
          </p:cNvPr>
          <p:cNvCxnSpPr>
            <a:cxnSpLocks/>
          </p:cNvCxnSpPr>
          <p:nvPr/>
        </p:nvCxnSpPr>
        <p:spPr>
          <a:xfrm>
            <a:off x="808081" y="2677886"/>
            <a:ext cx="18584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353BB6-AAAF-5A74-30B6-7F3190701E5B}"/>
              </a:ext>
            </a:extLst>
          </p:cNvPr>
          <p:cNvCxnSpPr>
            <a:cxnSpLocks/>
          </p:cNvCxnSpPr>
          <p:nvPr/>
        </p:nvCxnSpPr>
        <p:spPr>
          <a:xfrm>
            <a:off x="808081" y="2917371"/>
            <a:ext cx="6354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403E67-776E-1E56-3F5A-94A7EDBFA479}"/>
              </a:ext>
            </a:extLst>
          </p:cNvPr>
          <p:cNvCxnSpPr>
            <a:cxnSpLocks/>
          </p:cNvCxnSpPr>
          <p:nvPr/>
        </p:nvCxnSpPr>
        <p:spPr>
          <a:xfrm flipV="1">
            <a:off x="1125819" y="3376108"/>
            <a:ext cx="1119713" cy="1088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1F26CF3-8F18-0671-24ED-57AA55970EBF}"/>
              </a:ext>
            </a:extLst>
          </p:cNvPr>
          <p:cNvCxnSpPr>
            <a:cxnSpLocks/>
          </p:cNvCxnSpPr>
          <p:nvPr/>
        </p:nvCxnSpPr>
        <p:spPr>
          <a:xfrm flipV="1">
            <a:off x="808081" y="3615593"/>
            <a:ext cx="1119713" cy="1088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10132609-17B3-8878-B44F-CE1F39911AC3}"/>
              </a:ext>
            </a:extLst>
          </p:cNvPr>
          <p:cNvSpPr/>
          <p:nvPr/>
        </p:nvSpPr>
        <p:spPr>
          <a:xfrm>
            <a:off x="3535147" y="5912793"/>
            <a:ext cx="1951979" cy="520666"/>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1" name="Straight Connector 20">
            <a:extLst>
              <a:ext uri="{FF2B5EF4-FFF2-40B4-BE49-F238E27FC236}">
                <a16:creationId xmlns:a16="http://schemas.microsoft.com/office/drawing/2014/main" id="{B945F09D-8D17-ECDC-E23F-0CAE0A9E62D6}"/>
              </a:ext>
            </a:extLst>
          </p:cNvPr>
          <p:cNvCxnSpPr>
            <a:cxnSpLocks/>
          </p:cNvCxnSpPr>
          <p:nvPr/>
        </p:nvCxnSpPr>
        <p:spPr>
          <a:xfrm>
            <a:off x="839540" y="4344646"/>
            <a:ext cx="157523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7860AB-69F4-E328-B17A-65DE654D77ED}"/>
              </a:ext>
            </a:extLst>
          </p:cNvPr>
          <p:cNvCxnSpPr>
            <a:cxnSpLocks/>
          </p:cNvCxnSpPr>
          <p:nvPr/>
        </p:nvCxnSpPr>
        <p:spPr>
          <a:xfrm>
            <a:off x="839540" y="4584131"/>
            <a:ext cx="515696"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12FF89C-4D2F-84B6-A92B-EAE32CE482D3}"/>
              </a:ext>
            </a:extLst>
          </p:cNvPr>
          <p:cNvSpPr/>
          <p:nvPr/>
        </p:nvSpPr>
        <p:spPr>
          <a:xfrm>
            <a:off x="6018313" y="5912793"/>
            <a:ext cx="1951979" cy="520666"/>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Rectangle 28">
            <a:extLst>
              <a:ext uri="{FF2B5EF4-FFF2-40B4-BE49-F238E27FC236}">
                <a16:creationId xmlns:a16="http://schemas.microsoft.com/office/drawing/2014/main" id="{F664BA55-8F13-5952-9DD9-AFBD1D9BDD59}"/>
              </a:ext>
            </a:extLst>
          </p:cNvPr>
          <p:cNvSpPr/>
          <p:nvPr/>
        </p:nvSpPr>
        <p:spPr>
          <a:xfrm>
            <a:off x="3183633" y="3418114"/>
            <a:ext cx="2520481" cy="2418476"/>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3F6AAF6C-FD05-A1DB-4D44-397777F40813}"/>
              </a:ext>
            </a:extLst>
          </p:cNvPr>
          <p:cNvSpPr/>
          <p:nvPr/>
        </p:nvSpPr>
        <p:spPr>
          <a:xfrm>
            <a:off x="5760273" y="3410301"/>
            <a:ext cx="2487564" cy="2434185"/>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Rectangle 30">
            <a:extLst>
              <a:ext uri="{FF2B5EF4-FFF2-40B4-BE49-F238E27FC236}">
                <a16:creationId xmlns:a16="http://schemas.microsoft.com/office/drawing/2014/main" id="{B4968225-AC49-A73D-13C6-1F904420B39A}"/>
              </a:ext>
            </a:extLst>
          </p:cNvPr>
          <p:cNvSpPr/>
          <p:nvPr/>
        </p:nvSpPr>
        <p:spPr>
          <a:xfrm>
            <a:off x="5760273" y="915782"/>
            <a:ext cx="2487564" cy="243418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7771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849122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spatial</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9" name="object 2">
            <a:extLst>
              <a:ext uri="{FF2B5EF4-FFF2-40B4-BE49-F238E27FC236}">
                <a16:creationId xmlns:a16="http://schemas.microsoft.com/office/drawing/2014/main" id="{14D54C72-565F-41BB-B5FF-F910C7525DBC}"/>
              </a:ext>
            </a:extLst>
          </p:cNvPr>
          <p:cNvSpPr/>
          <p:nvPr/>
        </p:nvSpPr>
        <p:spPr>
          <a:xfrm>
            <a:off x="1383031" y="925831"/>
            <a:ext cx="6238600" cy="5068116"/>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1792B594-7494-3747-AFD7-FA6550F69A2A}"/>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BFD7683F-F5AD-3440-817B-6A027492B92D}"/>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cxnSp>
        <p:nvCxnSpPr>
          <p:cNvPr id="2" name="Straight Connector 1">
            <a:extLst>
              <a:ext uri="{FF2B5EF4-FFF2-40B4-BE49-F238E27FC236}">
                <a16:creationId xmlns:a16="http://schemas.microsoft.com/office/drawing/2014/main" id="{BAAE32FD-BA41-2D51-6B00-581B637D91BA}"/>
              </a:ext>
            </a:extLst>
          </p:cNvPr>
          <p:cNvCxnSpPr>
            <a:cxnSpLocks/>
          </p:cNvCxnSpPr>
          <p:nvPr/>
        </p:nvCxnSpPr>
        <p:spPr>
          <a:xfrm>
            <a:off x="2198914" y="1796143"/>
            <a:ext cx="2716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389551B-61D1-8E28-3A55-4C6AEBE1CA6F}"/>
              </a:ext>
            </a:extLst>
          </p:cNvPr>
          <p:cNvCxnSpPr>
            <a:cxnSpLocks/>
          </p:cNvCxnSpPr>
          <p:nvPr/>
        </p:nvCxnSpPr>
        <p:spPr>
          <a:xfrm>
            <a:off x="1417680" y="1970314"/>
            <a:ext cx="10093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CCD0DDB-7F94-F1BF-BBC0-AEB99112F457}"/>
              </a:ext>
            </a:extLst>
          </p:cNvPr>
          <p:cNvSpPr/>
          <p:nvPr/>
        </p:nvSpPr>
        <p:spPr>
          <a:xfrm>
            <a:off x="2636073" y="922916"/>
            <a:ext cx="2487564" cy="251751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Straight Connector 12">
            <a:extLst>
              <a:ext uri="{FF2B5EF4-FFF2-40B4-BE49-F238E27FC236}">
                <a16:creationId xmlns:a16="http://schemas.microsoft.com/office/drawing/2014/main" id="{0D39CF40-A8BE-25EB-479A-787C1FD27EA1}"/>
              </a:ext>
            </a:extLst>
          </p:cNvPr>
          <p:cNvCxnSpPr>
            <a:cxnSpLocks/>
          </p:cNvCxnSpPr>
          <p:nvPr/>
        </p:nvCxnSpPr>
        <p:spPr>
          <a:xfrm>
            <a:off x="2231114" y="2432690"/>
            <a:ext cx="21858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2A523F-E732-139C-87CF-C01D59D596EE}"/>
              </a:ext>
            </a:extLst>
          </p:cNvPr>
          <p:cNvCxnSpPr>
            <a:cxnSpLocks/>
          </p:cNvCxnSpPr>
          <p:nvPr/>
        </p:nvCxnSpPr>
        <p:spPr>
          <a:xfrm>
            <a:off x="1411852" y="2584369"/>
            <a:ext cx="64374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D8A83FF-1486-6846-DB68-0913805F6BB4}"/>
              </a:ext>
            </a:extLst>
          </p:cNvPr>
          <p:cNvSpPr/>
          <p:nvPr/>
        </p:nvSpPr>
        <p:spPr>
          <a:xfrm>
            <a:off x="5194340" y="922914"/>
            <a:ext cx="2427292" cy="2517509"/>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8" name="Straight Connector 17">
            <a:extLst>
              <a:ext uri="{FF2B5EF4-FFF2-40B4-BE49-F238E27FC236}">
                <a16:creationId xmlns:a16="http://schemas.microsoft.com/office/drawing/2014/main" id="{BE5A105B-0283-4F80-C304-29D49BB36D69}"/>
              </a:ext>
            </a:extLst>
          </p:cNvPr>
          <p:cNvCxnSpPr>
            <a:cxnSpLocks/>
          </p:cNvCxnSpPr>
          <p:nvPr/>
        </p:nvCxnSpPr>
        <p:spPr>
          <a:xfrm>
            <a:off x="1411852" y="2736769"/>
            <a:ext cx="7870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459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33356"/>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a:t>
            </a:r>
            <a:r>
              <a:rPr lang="en-CA" sz="3200" b="1" spc="-10" dirty="0" err="1">
                <a:latin typeface="+mj-lt"/>
                <a:ea typeface="Century Gothic" charset="0"/>
                <a:cs typeface="Century Gothic" charset="0"/>
              </a:rPr>
              <a:t>d’images</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2405BD66-3ADB-4637-B326-34C14BD2CA8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   Introduction</a:t>
            </a:r>
          </a:p>
        </p:txBody>
      </p:sp>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1034036"/>
                <a:ext cx="8633792" cy="54010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endParaRPr lang="fr-CA" sz="2600" b="1" u="sng" spc="-50" dirty="0">
                  <a:latin typeface="+mj-lt"/>
                  <a:cs typeface="Tahoma"/>
                </a:endParaRPr>
              </a:p>
              <a:p>
                <a:pPr marL="482400" lvl="1" indent="-230400">
                  <a:lnSpc>
                    <a:spcPct val="100000"/>
                  </a:lnSpc>
                  <a:spcBef>
                    <a:spcPts val="600"/>
                  </a:spcBef>
                  <a:buSzPct val="135000"/>
                </a:pPr>
                <a:endParaRPr lang="fr-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252000" lvl="1" indent="0">
                  <a:lnSpc>
                    <a:spcPct val="100000"/>
                  </a:lnSpc>
                  <a:spcBef>
                    <a:spcPts val="600"/>
                  </a:spcBef>
                  <a:buSzPct val="135000"/>
                  <a:buNone/>
                </a:pPr>
                <a:endParaRPr lang="fr-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Objectif : trouver  </a:t>
                </a:r>
                <a14:m>
                  <m:oMath xmlns:m="http://schemas.openxmlformats.org/officeDocument/2006/math">
                    <m:acc>
                      <m:accPr>
                        <m: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accPr>
                      <m:e>
                        <m:r>
                          <m:rPr>
                            <m:nor/>
                          </m:rPr>
                          <a:rPr lang="fr-CA" sz="2200" i="1" smtClean="0">
                            <a:latin typeface="+mj-lt"/>
                            <a:ea typeface="Tahoma" panose="020B0604030504040204" pitchFamily="34" charset="0"/>
                            <a:cs typeface="Tahoma" panose="020B0604030504040204" pitchFamily="34" charset="0"/>
                          </a:rPr>
                          <m:t>f</m:t>
                        </m:r>
                      </m:e>
                    </m:acc>
                  </m:oMath>
                </a14:m>
                <a:r>
                  <a:rPr lang="fr-CA" sz="2200" dirty="0">
                    <a:latin typeface="+mj-lt"/>
                    <a:ea typeface="Tahoma" panose="020B0604030504040204" pitchFamily="34" charset="0"/>
                    <a:cs typeface="Tahoma" panose="020B0604030504040204" pitchFamily="34" charset="0"/>
                  </a:rPr>
                  <a:t> proche de </a:t>
                </a:r>
                <a:r>
                  <a:rPr lang="fr-CA" sz="2200" i="1" dirty="0">
                    <a:latin typeface="+mj-lt"/>
                    <a:ea typeface="Tahoma" panose="020B0604030504040204" pitchFamily="34" charset="0"/>
                    <a:cs typeface="Tahoma" panose="020B0604030504040204" pitchFamily="34" charset="0"/>
                  </a:rPr>
                  <a:t>f</a:t>
                </a: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Quantification de la qualité du résultat : </a:t>
                </a:r>
                <a14:m>
                  <m:oMath xmlns:m="http://schemas.openxmlformats.org/officeDocument/2006/math">
                    <m:d>
                      <m:dPr>
                        <m:begChr m:val="‖"/>
                        <m:end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dPr>
                      <m:e>
                        <m:r>
                          <a:rPr lang="fr-CA" sz="2200" i="1" smtClean="0">
                            <a:latin typeface="Cambria Math" panose="02040503050406030204" pitchFamily="18" charset="0"/>
                            <a:ea typeface="Tahoma" panose="020B0604030504040204" pitchFamily="34" charset="0"/>
                            <a:cs typeface="Tahoma" panose="020B0604030504040204" pitchFamily="34" charset="0"/>
                          </a:rPr>
                          <m:t> </m:t>
                        </m:r>
                        <m:acc>
                          <m:accPr>
                            <m:chr m:val="̂"/>
                            <m:ctrlPr>
                              <a:rPr lang="fr-CA" sz="2200" i="1" smtClean="0">
                                <a:latin typeface="Cambria Math" panose="02040503050406030204" pitchFamily="18" charset="0"/>
                                <a:ea typeface="Tahoma" panose="020B0604030504040204" pitchFamily="34" charset="0"/>
                                <a:cs typeface="Tahoma" panose="020B0604030504040204" pitchFamily="34" charset="0"/>
                              </a:rPr>
                            </m:ctrlPr>
                          </m:accPr>
                          <m:e>
                            <m:r>
                              <m:rPr>
                                <m:nor/>
                              </m:rPr>
                              <a:rPr lang="fr-CA" sz="2200" i="1" smtClean="0">
                                <a:latin typeface="+mj-lt"/>
                                <a:ea typeface="Tahoma" panose="020B0604030504040204" pitchFamily="34" charset="0"/>
                                <a:cs typeface="Tahoma" panose="020B0604030504040204" pitchFamily="34" charset="0"/>
                              </a:rPr>
                              <m:t>f</m:t>
                            </m:r>
                          </m:e>
                        </m:acc>
                        <m:r>
                          <m:rPr>
                            <m:nor/>
                          </m:rPr>
                          <a:rPr lang="fr-CA" sz="2200" smtClean="0">
                            <a:latin typeface="+mj-lt"/>
                            <a:ea typeface="Tahoma" panose="020B0604030504040204" pitchFamily="34" charset="0"/>
                            <a:cs typeface="Tahoma" panose="020B0604030504040204" pitchFamily="34" charset="0"/>
                          </a:rPr>
                          <m:t> </m:t>
                        </m:r>
                        <m:r>
                          <a:rPr lang="fr-CA" sz="2200" i="1" smtClean="0">
                            <a:latin typeface="Cambria Math" panose="02040503050406030204" pitchFamily="18" charset="0"/>
                            <a:ea typeface="Cambria Math" panose="02040503050406030204" pitchFamily="18" charset="0"/>
                            <a:cs typeface="Tahoma" panose="020B0604030504040204" pitchFamily="34" charset="0"/>
                          </a:rPr>
                          <m:t>−</m:t>
                        </m:r>
                        <m:r>
                          <m:rPr>
                            <m:nor/>
                          </m:rPr>
                          <a:rPr lang="fr-CA" sz="2200" smtClean="0">
                            <a:latin typeface="+mj-lt"/>
                            <a:ea typeface="Tahoma" panose="020B0604030504040204" pitchFamily="34" charset="0"/>
                            <a:cs typeface="Tahoma" panose="020B0604030504040204" pitchFamily="34" charset="0"/>
                          </a:rPr>
                          <m:t> </m:t>
                        </m:r>
                        <m:r>
                          <m:rPr>
                            <m:nor/>
                          </m:rPr>
                          <a:rPr lang="fr-CA" sz="2200" i="1" smtClean="0">
                            <a:latin typeface="+mj-lt"/>
                            <a:ea typeface="Tahoma" panose="020B0604030504040204" pitchFamily="34" charset="0"/>
                            <a:cs typeface="Tahoma" panose="020B0604030504040204" pitchFamily="34" charset="0"/>
                          </a:rPr>
                          <m:t>f</m:t>
                        </m:r>
                        <m:r>
                          <m:rPr>
                            <m:nor/>
                          </m:rPr>
                          <a:rPr lang="fr-CA" sz="2200" i="1" smtClean="0">
                            <a:latin typeface="+mj-lt"/>
                            <a:ea typeface="Tahoma" panose="020B0604030504040204" pitchFamily="34" charset="0"/>
                            <a:cs typeface="Tahoma" panose="020B0604030504040204" pitchFamily="34" charset="0"/>
                          </a:rPr>
                          <m:t> </m:t>
                        </m:r>
                      </m:e>
                    </m:d>
                  </m:oMath>
                </a14:m>
                <a:endParaRPr lang="fr-CA" sz="2200" dirty="0">
                  <a:latin typeface="+mj-lt"/>
                  <a:ea typeface="Tahoma" panose="020B0604030504040204" pitchFamily="34" charset="0"/>
                  <a:cs typeface="Tahoma" panose="020B0604030504040204" pitchFamily="34" charset="0"/>
                </a:endParaRPr>
              </a:p>
            </p:txBody>
          </p:sp>
        </mc:Choice>
        <mc:Fallback xmlns="">
          <p:sp>
            <p:nvSpPr>
              <p:cNvPr id="10" name="Content Placeholder 5">
                <a:extLst>
                  <a:ext uri="{FF2B5EF4-FFF2-40B4-BE49-F238E27FC236}">
                    <a16:creationId xmlns:a16="http://schemas.microsoft.com/office/drawing/2014/main" id="{8FB46B10-9D9D-4AC3-8E17-648C706BD8A9}"/>
                  </a:ext>
                </a:extLst>
              </p:cNvPr>
              <p:cNvSpPr txBox="1">
                <a:spLocks noRot="1" noChangeAspect="1" noMove="1" noResize="1" noEditPoints="1" noAdjustHandles="1" noChangeArrowheads="1" noChangeShapeType="1" noTextEdit="1"/>
              </p:cNvSpPr>
              <p:nvPr/>
            </p:nvSpPr>
            <p:spPr>
              <a:xfrm>
                <a:off x="487948" y="1034036"/>
                <a:ext cx="8633792" cy="5401054"/>
              </a:xfrm>
              <a:prstGeom prst="rect">
                <a:avLst/>
              </a:prstGeom>
              <a:blipFill>
                <a:blip r:embed="rId3"/>
                <a:stretch>
                  <a:fillRect/>
                </a:stretch>
              </a:blipFill>
            </p:spPr>
            <p:txBody>
              <a:bodyPr/>
              <a:lstStyle/>
              <a:p>
                <a:r>
                  <a:rPr lang="fr-CA">
                    <a:noFill/>
                  </a:rPr>
                  <a:t> </a:t>
                </a:r>
              </a:p>
            </p:txBody>
          </p:sp>
        </mc:Fallback>
      </mc:AlternateContent>
      <p:pic>
        <p:nvPicPr>
          <p:cNvPr id="7" name="Picture 6" descr="A diagram of a function&#10;&#10;Description automatically generated">
            <a:extLst>
              <a:ext uri="{FF2B5EF4-FFF2-40B4-BE49-F238E27FC236}">
                <a16:creationId xmlns:a16="http://schemas.microsoft.com/office/drawing/2014/main" id="{0F915275-51A0-B025-CAFD-3588BFBDD190}"/>
              </a:ext>
            </a:extLst>
          </p:cNvPr>
          <p:cNvPicPr>
            <a:picLocks noChangeAspect="1"/>
          </p:cNvPicPr>
          <p:nvPr/>
        </p:nvPicPr>
        <p:blipFill>
          <a:blip r:embed="rId4"/>
          <a:stretch>
            <a:fillRect/>
          </a:stretch>
        </p:blipFill>
        <p:spPr>
          <a:xfrm>
            <a:off x="1295479" y="2021447"/>
            <a:ext cx="6227954" cy="2022754"/>
          </a:xfrm>
          <a:prstGeom prst="rect">
            <a:avLst/>
          </a:prstGeom>
        </p:spPr>
      </p:pic>
      <p:cxnSp>
        <p:nvCxnSpPr>
          <p:cNvPr id="30" name="Curved Connector 29">
            <a:extLst>
              <a:ext uri="{FF2B5EF4-FFF2-40B4-BE49-F238E27FC236}">
                <a16:creationId xmlns:a16="http://schemas.microsoft.com/office/drawing/2014/main" id="{BC34E6A4-437E-39C6-35CB-B3D8A860B946}"/>
              </a:ext>
            </a:extLst>
          </p:cNvPr>
          <p:cNvCxnSpPr>
            <a:cxnSpLocks/>
          </p:cNvCxnSpPr>
          <p:nvPr/>
        </p:nvCxnSpPr>
        <p:spPr>
          <a:xfrm rot="10800000" flipV="1">
            <a:off x="2916236" y="1805541"/>
            <a:ext cx="680224" cy="444787"/>
          </a:xfrm>
          <a:prstGeom prst="curvedConnector3">
            <a:avLst>
              <a:gd name="adj1" fmla="val 99180"/>
            </a:avLst>
          </a:prstGeom>
          <a:ln w="127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41FC7F6-AAC7-18A0-564E-ADDA265AB78C}"/>
                  </a:ext>
                </a:extLst>
              </p:cNvPr>
              <p:cNvSpPr txBox="1"/>
              <p:nvPr/>
            </p:nvSpPr>
            <p:spPr>
              <a:xfrm>
                <a:off x="3596460" y="1517689"/>
                <a:ext cx="2460587" cy="523220"/>
              </a:xfrm>
              <a:prstGeom prst="rect">
                <a:avLst/>
              </a:prstGeom>
              <a:noFill/>
            </p:spPr>
            <p:txBody>
              <a:bodyPr wrap="square" rtlCol="0">
                <a:spAutoFit/>
              </a:bodyPr>
              <a:lstStyle/>
              <a:p>
                <a:r>
                  <a:rPr lang="fr-CA" sz="1400" dirty="0">
                    <a:latin typeface="+mj-lt"/>
                    <a:ea typeface="Cambria Math" panose="02040503050406030204" pitchFamily="18" charset="0"/>
                  </a:rPr>
                  <a:t>Operateur</a:t>
                </a:r>
                <a:r>
                  <a:rPr lang="fr-CA" sz="1400" dirty="0">
                    <a:ea typeface="Cambria Math" panose="02040503050406030204" pitchFamily="18" charset="0"/>
                  </a:rPr>
                  <a:t> « </a:t>
                </a:r>
                <a14:m>
                  <m:oMath xmlns:m="http://schemas.openxmlformats.org/officeDocument/2006/math">
                    <m:r>
                      <a:rPr lang="fr-CA" sz="1400" i="1" smtClean="0">
                        <a:latin typeface="Cambria Math" panose="02040503050406030204" pitchFamily="18" charset="0"/>
                        <a:ea typeface="Cambria Math" panose="02040503050406030204" pitchFamily="18" charset="0"/>
                      </a:rPr>
                      <m:t>ℋ</m:t>
                    </m:r>
                  </m:oMath>
                </a14:m>
                <a:r>
                  <a:rPr lang="fr-CA" sz="1400" dirty="0">
                    <a:latin typeface="+mj-lt"/>
                  </a:rPr>
                  <a:t> » : dégradation linéaire, invariante par positon </a:t>
                </a:r>
              </a:p>
            </p:txBody>
          </p:sp>
        </mc:Choice>
        <mc:Fallback xmlns="">
          <p:sp>
            <p:nvSpPr>
              <p:cNvPr id="31" name="TextBox 30">
                <a:extLst>
                  <a:ext uri="{FF2B5EF4-FFF2-40B4-BE49-F238E27FC236}">
                    <a16:creationId xmlns:a16="http://schemas.microsoft.com/office/drawing/2014/main" id="{041FC7F6-AAC7-18A0-564E-ADDA265AB78C}"/>
                  </a:ext>
                </a:extLst>
              </p:cNvPr>
              <p:cNvSpPr txBox="1">
                <a:spLocks noRot="1" noChangeAspect="1" noMove="1" noResize="1" noEditPoints="1" noAdjustHandles="1" noChangeArrowheads="1" noChangeShapeType="1" noTextEdit="1"/>
              </p:cNvSpPr>
              <p:nvPr/>
            </p:nvSpPr>
            <p:spPr>
              <a:xfrm>
                <a:off x="3596460" y="1517689"/>
                <a:ext cx="2460587" cy="523220"/>
              </a:xfrm>
              <a:prstGeom prst="rect">
                <a:avLst/>
              </a:prstGeom>
              <a:blipFill>
                <a:blip r:embed="rId5"/>
                <a:stretch>
                  <a:fillRect l="-1026" t="-2381" b="-14286"/>
                </a:stretch>
              </a:blipFill>
            </p:spPr>
            <p:txBody>
              <a:bodyPr/>
              <a:lstStyle/>
              <a:p>
                <a:r>
                  <a:rPr lang="fr-CA">
                    <a:noFill/>
                  </a:rPr>
                  <a:t> </a:t>
                </a:r>
              </a:p>
            </p:txBody>
          </p:sp>
        </mc:Fallback>
      </mc:AlternateContent>
      <p:sp>
        <p:nvSpPr>
          <p:cNvPr id="2" name="TextBox 1">
            <a:extLst>
              <a:ext uri="{FF2B5EF4-FFF2-40B4-BE49-F238E27FC236}">
                <a16:creationId xmlns:a16="http://schemas.microsoft.com/office/drawing/2014/main" id="{E8888465-17BF-DB3E-3985-6F21E8CB08BA}"/>
              </a:ext>
            </a:extLst>
          </p:cNvPr>
          <p:cNvSpPr txBox="1"/>
          <p:nvPr/>
        </p:nvSpPr>
        <p:spPr>
          <a:xfrm>
            <a:off x="5189571" y="2807346"/>
            <a:ext cx="1215397" cy="307777"/>
          </a:xfrm>
          <a:prstGeom prst="rect">
            <a:avLst/>
          </a:prstGeom>
          <a:noFill/>
        </p:spPr>
        <p:txBody>
          <a:bodyPr wrap="none" rtlCol="0">
            <a:spAutoFit/>
          </a:bodyPr>
          <a:lstStyle/>
          <a:p>
            <a:r>
              <a:rPr lang="fr-CA" sz="1400" dirty="0">
                <a:solidFill>
                  <a:srgbClr val="FF0000"/>
                </a:solidFill>
                <a:latin typeface="+mj-lt"/>
              </a:rPr>
              <a:t>Ou estimateur</a:t>
            </a:r>
          </a:p>
        </p:txBody>
      </p:sp>
    </p:spTree>
    <p:extLst>
      <p:ext uri="{BB962C8B-B14F-4D97-AF65-F5344CB8AC3E}">
        <p14:creationId xmlns:p14="http://schemas.microsoft.com/office/powerpoint/2010/main" val="1130809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849122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spatial</a:t>
            </a:r>
            <a:endParaRPr lang="en-US" sz="3200" b="1" dirty="0">
              <a:latin typeface="+mj-lt"/>
              <a:ea typeface="Century Gothic" charset="0"/>
              <a:cs typeface="Century Gothic" charset="0"/>
            </a:endParaRPr>
          </a:p>
        </p:txBody>
      </p: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1792B594-7494-3747-AFD7-FA6550F69A2A}"/>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BFD7683F-F5AD-3440-817B-6A027492B92D}"/>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grpSp>
        <p:nvGrpSpPr>
          <p:cNvPr id="12" name="Groupe 11"/>
          <p:cNvGrpSpPr/>
          <p:nvPr/>
        </p:nvGrpSpPr>
        <p:grpSpPr>
          <a:xfrm>
            <a:off x="2338086" y="836788"/>
            <a:ext cx="6508734" cy="4745527"/>
            <a:chOff x="1722145" y="836788"/>
            <a:chExt cx="7124675" cy="5160076"/>
          </a:xfrm>
        </p:grpSpPr>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1722145" y="836788"/>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9" name="object 2">
              <a:extLst>
                <a:ext uri="{FF2B5EF4-FFF2-40B4-BE49-F238E27FC236}">
                  <a16:creationId xmlns:a16="http://schemas.microsoft.com/office/drawing/2014/main" id="{14D54C72-565F-41BB-B5FF-F910C7525DBC}"/>
                </a:ext>
              </a:extLst>
            </p:cNvPr>
            <p:cNvSpPr/>
            <p:nvPr/>
          </p:nvSpPr>
          <p:spPr>
            <a:xfrm>
              <a:off x="2608219" y="928748"/>
              <a:ext cx="6238600" cy="5068116"/>
            </a:xfrm>
            <a:prstGeom prst="rect">
              <a:avLst/>
            </a:prstGeom>
            <a:blipFill>
              <a:blip r:embed="rId3" cstate="print"/>
              <a:stretch>
                <a:fillRect/>
              </a:stretch>
            </a:blipFill>
          </p:spPr>
          <p:txBody>
            <a:bodyPr wrap="square" lIns="0" tIns="0" rIns="0" bIns="0" rtlCol="0"/>
            <a:lstStyle/>
            <a:p>
              <a:endParaRPr/>
            </a:p>
          </p:txBody>
        </p:sp>
        <p:cxnSp>
          <p:nvCxnSpPr>
            <p:cNvPr id="2" name="Straight Connector 1">
              <a:extLst>
                <a:ext uri="{FF2B5EF4-FFF2-40B4-BE49-F238E27FC236}">
                  <a16:creationId xmlns:a16="http://schemas.microsoft.com/office/drawing/2014/main" id="{BAAE32FD-BA41-2D51-6B00-581B637D91BA}"/>
                </a:ext>
              </a:extLst>
            </p:cNvPr>
            <p:cNvCxnSpPr>
              <a:cxnSpLocks/>
            </p:cNvCxnSpPr>
            <p:nvPr/>
          </p:nvCxnSpPr>
          <p:spPr>
            <a:xfrm>
              <a:off x="3424102" y="1799060"/>
              <a:ext cx="2716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389551B-61D1-8E28-3A55-4C6AEBE1CA6F}"/>
                </a:ext>
              </a:extLst>
            </p:cNvPr>
            <p:cNvCxnSpPr>
              <a:cxnSpLocks/>
            </p:cNvCxnSpPr>
            <p:nvPr/>
          </p:nvCxnSpPr>
          <p:spPr>
            <a:xfrm>
              <a:off x="2642868" y="1973231"/>
              <a:ext cx="100937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CCD0DDB-7F94-F1BF-BBC0-AEB99112F457}"/>
                </a:ext>
              </a:extLst>
            </p:cNvPr>
            <p:cNvSpPr/>
            <p:nvPr/>
          </p:nvSpPr>
          <p:spPr>
            <a:xfrm>
              <a:off x="3861261" y="925833"/>
              <a:ext cx="2487564" cy="251751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Straight Connector 12">
              <a:extLst>
                <a:ext uri="{FF2B5EF4-FFF2-40B4-BE49-F238E27FC236}">
                  <a16:creationId xmlns:a16="http://schemas.microsoft.com/office/drawing/2014/main" id="{0D39CF40-A8BE-25EB-479A-787C1FD27EA1}"/>
                </a:ext>
              </a:extLst>
            </p:cNvPr>
            <p:cNvCxnSpPr>
              <a:cxnSpLocks/>
            </p:cNvCxnSpPr>
            <p:nvPr/>
          </p:nvCxnSpPr>
          <p:spPr>
            <a:xfrm>
              <a:off x="3456302" y="2435607"/>
              <a:ext cx="21858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2A523F-E732-139C-87CF-C01D59D596EE}"/>
                </a:ext>
              </a:extLst>
            </p:cNvPr>
            <p:cNvCxnSpPr>
              <a:cxnSpLocks/>
            </p:cNvCxnSpPr>
            <p:nvPr/>
          </p:nvCxnSpPr>
          <p:spPr>
            <a:xfrm>
              <a:off x="2637040" y="2587286"/>
              <a:ext cx="64374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D8A83FF-1486-6846-DB68-0913805F6BB4}"/>
                </a:ext>
              </a:extLst>
            </p:cNvPr>
            <p:cNvSpPr/>
            <p:nvPr/>
          </p:nvSpPr>
          <p:spPr>
            <a:xfrm>
              <a:off x="6419528" y="925831"/>
              <a:ext cx="2427292" cy="2517509"/>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8" name="Straight Connector 17">
              <a:extLst>
                <a:ext uri="{FF2B5EF4-FFF2-40B4-BE49-F238E27FC236}">
                  <a16:creationId xmlns:a16="http://schemas.microsoft.com/office/drawing/2014/main" id="{BE5A105B-0283-4F80-C304-29D49BB36D69}"/>
                </a:ext>
              </a:extLst>
            </p:cNvPr>
            <p:cNvCxnSpPr>
              <a:cxnSpLocks/>
            </p:cNvCxnSpPr>
            <p:nvPr/>
          </p:nvCxnSpPr>
          <p:spPr>
            <a:xfrm>
              <a:off x="2637040" y="2739686"/>
              <a:ext cx="78706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 name="ZoneTexte 4"/>
          <p:cNvSpPr txBox="1"/>
          <p:nvPr/>
        </p:nvSpPr>
        <p:spPr>
          <a:xfrm>
            <a:off x="156491" y="2041125"/>
            <a:ext cx="3022720" cy="923330"/>
          </a:xfrm>
          <a:prstGeom prst="rect">
            <a:avLst/>
          </a:prstGeom>
          <a:noFill/>
        </p:spPr>
        <p:txBody>
          <a:bodyPr wrap="square" rtlCol="0">
            <a:spAutoFit/>
          </a:bodyPr>
          <a:lstStyle/>
          <a:p>
            <a:r>
              <a:rPr lang="fr-CA" dirty="0"/>
              <a:t>Pourquoi la moyenne arithmétique ne fonctionne pas ici ?</a:t>
            </a:r>
          </a:p>
        </p:txBody>
      </p:sp>
    </p:spTree>
    <p:extLst>
      <p:ext uri="{BB962C8B-B14F-4D97-AF65-F5344CB8AC3E}">
        <p14:creationId xmlns:p14="http://schemas.microsoft.com/office/powerpoint/2010/main" val="1884170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849122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spatial</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object 2">
            <a:extLst>
              <a:ext uri="{FF2B5EF4-FFF2-40B4-BE49-F238E27FC236}">
                <a16:creationId xmlns:a16="http://schemas.microsoft.com/office/drawing/2014/main" id="{B7F13DB7-38D1-4C5A-82A1-924300C300AE}"/>
              </a:ext>
            </a:extLst>
          </p:cNvPr>
          <p:cNvSpPr/>
          <p:nvPr/>
        </p:nvSpPr>
        <p:spPr>
          <a:xfrm>
            <a:off x="1565910" y="3620887"/>
            <a:ext cx="6327684" cy="2537286"/>
          </a:xfrm>
          <a:prstGeom prst="rect">
            <a:avLst/>
          </a:prstGeom>
          <a:blipFill>
            <a:blip r:embed="rId3" cstate="print"/>
            <a:stretch>
              <a:fillRect/>
            </a:stretch>
          </a:blipFill>
        </p:spPr>
        <p:txBody>
          <a:bodyPr wrap="square" lIns="0" tIns="0" rIns="0" bIns="0" rtlCol="0"/>
          <a:lstStyle/>
          <a:p>
            <a:endParaRPr/>
          </a:p>
        </p:txBody>
      </p:sp>
      <p:sp>
        <p:nvSpPr>
          <p:cNvPr id="10" name="object 5">
            <a:extLst>
              <a:ext uri="{FF2B5EF4-FFF2-40B4-BE49-F238E27FC236}">
                <a16:creationId xmlns:a16="http://schemas.microsoft.com/office/drawing/2014/main" id="{F566B49D-BE26-4867-A347-35891CBB9513}"/>
              </a:ext>
            </a:extLst>
          </p:cNvPr>
          <p:cNvSpPr/>
          <p:nvPr/>
        </p:nvSpPr>
        <p:spPr>
          <a:xfrm>
            <a:off x="2846070" y="1223010"/>
            <a:ext cx="5047524" cy="2336032"/>
          </a:xfrm>
          <a:prstGeom prst="rect">
            <a:avLst/>
          </a:prstGeom>
          <a:blipFill>
            <a:blip r:embed="rId4"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2DEDB5B3-E1AF-9342-8EF7-012B9BE29412}"/>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2" name="TextBox 11">
            <a:extLst>
              <a:ext uri="{FF2B5EF4-FFF2-40B4-BE49-F238E27FC236}">
                <a16:creationId xmlns:a16="http://schemas.microsoft.com/office/drawing/2014/main" id="{4C062C21-058A-6046-AF46-3B1815F5009D}"/>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sp>
        <p:nvSpPr>
          <p:cNvPr id="2" name="TextBox 1">
            <a:extLst>
              <a:ext uri="{FF2B5EF4-FFF2-40B4-BE49-F238E27FC236}">
                <a16:creationId xmlns:a16="http://schemas.microsoft.com/office/drawing/2014/main" id="{E1BCDC21-9BA4-2934-91F2-0F3267F02C53}"/>
              </a:ext>
            </a:extLst>
          </p:cNvPr>
          <p:cNvSpPr txBox="1"/>
          <p:nvPr/>
        </p:nvSpPr>
        <p:spPr>
          <a:xfrm>
            <a:off x="3505890" y="850762"/>
            <a:ext cx="1287725" cy="369332"/>
          </a:xfrm>
          <a:prstGeom prst="rect">
            <a:avLst/>
          </a:prstGeom>
          <a:noFill/>
        </p:spPr>
        <p:txBody>
          <a:bodyPr wrap="none" rtlCol="0">
            <a:spAutoFit/>
          </a:bodyPr>
          <a:lstStyle/>
          <a:p>
            <a:r>
              <a:rPr lang="fr-CA" dirty="0">
                <a:latin typeface="+mj-lt"/>
              </a:rPr>
              <a:t>Bruit poivre</a:t>
            </a:r>
          </a:p>
        </p:txBody>
      </p:sp>
      <p:sp>
        <p:nvSpPr>
          <p:cNvPr id="3" name="TextBox 2">
            <a:extLst>
              <a:ext uri="{FF2B5EF4-FFF2-40B4-BE49-F238E27FC236}">
                <a16:creationId xmlns:a16="http://schemas.microsoft.com/office/drawing/2014/main" id="{7EBDB24E-92DB-4EB4-B032-319C2A1D3A31}"/>
              </a:ext>
            </a:extLst>
          </p:cNvPr>
          <p:cNvSpPr txBox="1"/>
          <p:nvPr/>
        </p:nvSpPr>
        <p:spPr>
          <a:xfrm>
            <a:off x="6149956" y="892801"/>
            <a:ext cx="942887" cy="369332"/>
          </a:xfrm>
          <a:prstGeom prst="rect">
            <a:avLst/>
          </a:prstGeom>
          <a:noFill/>
        </p:spPr>
        <p:txBody>
          <a:bodyPr wrap="none" rtlCol="0">
            <a:spAutoFit/>
          </a:bodyPr>
          <a:lstStyle/>
          <a:p>
            <a:r>
              <a:rPr lang="fr-CA" dirty="0">
                <a:latin typeface="+mj-lt"/>
              </a:rPr>
              <a:t>Bruit sel</a:t>
            </a:r>
          </a:p>
        </p:txBody>
      </p:sp>
      <p:cxnSp>
        <p:nvCxnSpPr>
          <p:cNvPr id="5" name="Straight Connector 4">
            <a:extLst>
              <a:ext uri="{FF2B5EF4-FFF2-40B4-BE49-F238E27FC236}">
                <a16:creationId xmlns:a16="http://schemas.microsoft.com/office/drawing/2014/main" id="{DB438997-9DD5-DC1B-0F34-1FB2502E26CB}"/>
              </a:ext>
            </a:extLst>
          </p:cNvPr>
          <p:cNvCxnSpPr>
            <a:cxnSpLocks/>
          </p:cNvCxnSpPr>
          <p:nvPr/>
        </p:nvCxnSpPr>
        <p:spPr>
          <a:xfrm>
            <a:off x="1565910" y="4648199"/>
            <a:ext cx="545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CC8D4E-A019-C2F8-9694-4E4090111519}"/>
              </a:ext>
            </a:extLst>
          </p:cNvPr>
          <p:cNvSpPr/>
          <p:nvPr/>
        </p:nvSpPr>
        <p:spPr>
          <a:xfrm>
            <a:off x="2846070" y="3640727"/>
            <a:ext cx="2487564" cy="251751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5" name="Straight Connector 14">
            <a:extLst>
              <a:ext uri="{FF2B5EF4-FFF2-40B4-BE49-F238E27FC236}">
                <a16:creationId xmlns:a16="http://schemas.microsoft.com/office/drawing/2014/main" id="{FE215C3D-24AC-3EF0-3165-A9DCDB316822}"/>
              </a:ext>
            </a:extLst>
          </p:cNvPr>
          <p:cNvCxnSpPr>
            <a:cxnSpLocks/>
          </p:cNvCxnSpPr>
          <p:nvPr/>
        </p:nvCxnSpPr>
        <p:spPr>
          <a:xfrm>
            <a:off x="1972572" y="5127170"/>
            <a:ext cx="545919"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0CD3CA-CE48-58CA-BC5F-5E4FC31DEB47}"/>
              </a:ext>
            </a:extLst>
          </p:cNvPr>
          <p:cNvSpPr/>
          <p:nvPr/>
        </p:nvSpPr>
        <p:spPr>
          <a:xfrm>
            <a:off x="5406030" y="3640727"/>
            <a:ext cx="2487564" cy="2517516"/>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TextBox 16">
            <a:extLst>
              <a:ext uri="{FF2B5EF4-FFF2-40B4-BE49-F238E27FC236}">
                <a16:creationId xmlns:a16="http://schemas.microsoft.com/office/drawing/2014/main" id="{6C09A5E9-0548-8D9F-8634-5F4B3C01E5EF}"/>
              </a:ext>
            </a:extLst>
          </p:cNvPr>
          <p:cNvSpPr txBox="1"/>
          <p:nvPr/>
        </p:nvSpPr>
        <p:spPr>
          <a:xfrm>
            <a:off x="254363" y="2354629"/>
            <a:ext cx="1992085" cy="738664"/>
          </a:xfrm>
          <a:prstGeom prst="rect">
            <a:avLst/>
          </a:prstGeom>
          <a:noFill/>
        </p:spPr>
        <p:txBody>
          <a:bodyPr wrap="square" rtlCol="0">
            <a:spAutoFit/>
          </a:bodyPr>
          <a:lstStyle/>
          <a:p>
            <a:r>
              <a:rPr lang="fr-CA" sz="1400" dirty="0">
                <a:latin typeface="+mj-lt"/>
              </a:rPr>
              <a:t>Remplace chaque pixel par le maximum de son voisinage</a:t>
            </a:r>
          </a:p>
        </p:txBody>
      </p:sp>
      <p:cxnSp>
        <p:nvCxnSpPr>
          <p:cNvPr id="19" name="Curved Connector 18">
            <a:extLst>
              <a:ext uri="{FF2B5EF4-FFF2-40B4-BE49-F238E27FC236}">
                <a16:creationId xmlns:a16="http://schemas.microsoft.com/office/drawing/2014/main" id="{957B7D74-6447-FB57-842B-114DF9D4CA72}"/>
              </a:ext>
            </a:extLst>
          </p:cNvPr>
          <p:cNvCxnSpPr/>
          <p:nvPr/>
        </p:nvCxnSpPr>
        <p:spPr>
          <a:xfrm rot="16200000" flipH="1">
            <a:off x="230123" y="3333333"/>
            <a:ext cx="1506283" cy="972614"/>
          </a:xfrm>
          <a:prstGeom prst="curvedConnector3">
            <a:avLst>
              <a:gd name="adj1" fmla="val 9986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AE028DE-A2E8-23C5-1EE6-357A061C0B3E}"/>
              </a:ext>
            </a:extLst>
          </p:cNvPr>
          <p:cNvSpPr/>
          <p:nvPr/>
        </p:nvSpPr>
        <p:spPr>
          <a:xfrm>
            <a:off x="4497946" y="5497286"/>
            <a:ext cx="596568" cy="37011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Oval 21">
            <a:extLst>
              <a:ext uri="{FF2B5EF4-FFF2-40B4-BE49-F238E27FC236}">
                <a16:creationId xmlns:a16="http://schemas.microsoft.com/office/drawing/2014/main" id="{FCDB0E0B-C7BD-F295-C931-E2931E66E1E9}"/>
              </a:ext>
            </a:extLst>
          </p:cNvPr>
          <p:cNvSpPr/>
          <p:nvPr/>
        </p:nvSpPr>
        <p:spPr>
          <a:xfrm>
            <a:off x="5675999" y="4202668"/>
            <a:ext cx="596568" cy="173389"/>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242244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730250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spectral</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9" name="object 2">
            <a:extLst>
              <a:ext uri="{FF2B5EF4-FFF2-40B4-BE49-F238E27FC236}">
                <a16:creationId xmlns:a16="http://schemas.microsoft.com/office/drawing/2014/main" id="{E7703186-9B97-47E9-8AE0-784B11BF74AC}"/>
              </a:ext>
            </a:extLst>
          </p:cNvPr>
          <p:cNvSpPr/>
          <p:nvPr/>
        </p:nvSpPr>
        <p:spPr>
          <a:xfrm>
            <a:off x="72006" y="2252291"/>
            <a:ext cx="8955686" cy="2612590"/>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EDF565C-38E1-7E4C-8BDB-1F2ACD85163D}"/>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3A8CBBCD-95C8-314F-9792-65BB995F1AB0}"/>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spTree>
    <p:extLst>
      <p:ext uri="{BB962C8B-B14F-4D97-AF65-F5344CB8AC3E}">
        <p14:creationId xmlns:p14="http://schemas.microsoft.com/office/powerpoint/2010/main" val="547889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730250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spectral</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object 2">
            <a:extLst>
              <a:ext uri="{FF2B5EF4-FFF2-40B4-BE49-F238E27FC236}">
                <a16:creationId xmlns:a16="http://schemas.microsoft.com/office/drawing/2014/main" id="{4E6242BC-A9DB-444C-B1A8-74FE0A201893}"/>
              </a:ext>
            </a:extLst>
          </p:cNvPr>
          <p:cNvSpPr/>
          <p:nvPr/>
        </p:nvSpPr>
        <p:spPr>
          <a:xfrm>
            <a:off x="837291" y="1236395"/>
            <a:ext cx="7617275" cy="4599525"/>
          </a:xfrm>
          <a:prstGeom prst="rect">
            <a:avLst/>
          </a:prstGeom>
          <a:blipFill>
            <a:blip r:embed="rId3"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6390B9A5-3DBC-FB45-A23A-839C55276801}"/>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C0A341E3-949B-6D43-B919-2CF662346BB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spTree>
    <p:extLst>
      <p:ext uri="{BB962C8B-B14F-4D97-AF65-F5344CB8AC3E}">
        <p14:creationId xmlns:p14="http://schemas.microsoft.com/office/powerpoint/2010/main" val="2690682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7302500" cy="584775"/>
          </a:xfrm>
          <a:prstGeom prst="rect">
            <a:avLst/>
          </a:prstGeom>
          <a:noFill/>
        </p:spPr>
        <p:txBody>
          <a:bodyPr wrap="square" rtlCol="0">
            <a:spAutoFit/>
          </a:bodyPr>
          <a:lstStyle/>
          <a:p>
            <a:r>
              <a:rPr lang="en-CA" sz="3200" b="1" spc="-10" dirty="0">
                <a:latin typeface="+mj-lt"/>
                <a:ea typeface="Century Gothic" charset="0"/>
                <a:cs typeface="Century Gothic" charset="0"/>
              </a:rPr>
              <a:t>Restauration dans le </a:t>
            </a:r>
            <a:r>
              <a:rPr lang="en-CA" sz="3200" b="1" spc="-10" dirty="0" err="1">
                <a:latin typeface="+mj-lt"/>
                <a:ea typeface="Century Gothic" charset="0"/>
                <a:cs typeface="Century Gothic" charset="0"/>
              </a:rPr>
              <a:t>domaine</a:t>
            </a:r>
            <a:r>
              <a:rPr lang="en-CA" sz="3200" b="1" spc="-10" dirty="0">
                <a:latin typeface="+mj-lt"/>
                <a:ea typeface="Century Gothic" charset="0"/>
                <a:cs typeface="Century Gothic" charset="0"/>
              </a:rPr>
              <a:t> spectral</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847331" y="4883875"/>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9" name="object 2">
            <a:extLst>
              <a:ext uri="{FF2B5EF4-FFF2-40B4-BE49-F238E27FC236}">
                <a16:creationId xmlns:a16="http://schemas.microsoft.com/office/drawing/2014/main" id="{B988EC1D-EB06-41A1-9380-D368C9CEB81C}"/>
              </a:ext>
            </a:extLst>
          </p:cNvPr>
          <p:cNvSpPr/>
          <p:nvPr/>
        </p:nvSpPr>
        <p:spPr>
          <a:xfrm>
            <a:off x="855866" y="1125154"/>
            <a:ext cx="4975790" cy="3744438"/>
          </a:xfrm>
          <a:prstGeom prst="rect">
            <a:avLst/>
          </a:prstGeom>
          <a:blipFill>
            <a:blip r:embed="rId3" cstate="print"/>
            <a:stretch>
              <a:fillRect/>
            </a:stretch>
          </a:blipFill>
        </p:spPr>
        <p:txBody>
          <a:bodyPr wrap="square" lIns="0" tIns="0" rIns="0" bIns="0" rtlCol="0"/>
          <a:lstStyle/>
          <a:p>
            <a:endParaRPr/>
          </a:p>
        </p:txBody>
      </p:sp>
      <p:sp>
        <p:nvSpPr>
          <p:cNvPr id="10" name="object 3">
            <a:extLst>
              <a:ext uri="{FF2B5EF4-FFF2-40B4-BE49-F238E27FC236}">
                <a16:creationId xmlns:a16="http://schemas.microsoft.com/office/drawing/2014/main" id="{9877AD44-F4A6-4AC4-BC61-A2DBAF02E95E}"/>
              </a:ext>
            </a:extLst>
          </p:cNvPr>
          <p:cNvSpPr/>
          <p:nvPr/>
        </p:nvSpPr>
        <p:spPr>
          <a:xfrm>
            <a:off x="6062870" y="1658699"/>
            <a:ext cx="1774844" cy="1651848"/>
          </a:xfrm>
          <a:prstGeom prst="rect">
            <a:avLst/>
          </a:prstGeom>
          <a:blipFill>
            <a:blip r:embed="rId4"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A885F6C8-322F-A749-A781-F6A042B3B2E2}"/>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58CB8D91-92A5-4147-A570-9F9A2346DAAE}"/>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sp>
        <p:nvSpPr>
          <p:cNvPr id="2" name="Content Placeholder 5">
            <a:extLst>
              <a:ext uri="{FF2B5EF4-FFF2-40B4-BE49-F238E27FC236}">
                <a16:creationId xmlns:a16="http://schemas.microsoft.com/office/drawing/2014/main" id="{4F4BD619-BE5D-B1A6-077D-3D4F3F95528E}"/>
              </a:ext>
            </a:extLst>
          </p:cNvPr>
          <p:cNvSpPr txBox="1">
            <a:spLocks/>
          </p:cNvSpPr>
          <p:nvPr/>
        </p:nvSpPr>
        <p:spPr>
          <a:xfrm>
            <a:off x="130629" y="5448637"/>
            <a:ext cx="5237017" cy="6790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lvl="1" indent="0" algn="ctr">
              <a:lnSpc>
                <a:spcPct val="100000"/>
              </a:lnSpc>
              <a:spcBef>
                <a:spcPts val="1800"/>
              </a:spcBef>
              <a:buSzPct val="100000"/>
              <a:buNone/>
            </a:pPr>
            <a:r>
              <a:rPr lang="fr-CA" sz="2200" b="1" i="1" dirty="0">
                <a:latin typeface="+mj-lt"/>
                <a:ea typeface="Tahoma" panose="020B0604030504040204" pitchFamily="34" charset="0"/>
                <a:cs typeface="Tahoma" panose="020B0604030504040204" pitchFamily="34" charset="0"/>
              </a:rPr>
              <a:t>Est-ce que le bruit ici est blanc ou coloré?</a:t>
            </a:r>
          </a:p>
        </p:txBody>
      </p:sp>
      <p:pic>
        <p:nvPicPr>
          <p:cNvPr id="3" name="Picture 2" descr="Icon&#10;&#10;Description automatically generated">
            <a:extLst>
              <a:ext uri="{FF2B5EF4-FFF2-40B4-BE49-F238E27FC236}">
                <a16:creationId xmlns:a16="http://schemas.microsoft.com/office/drawing/2014/main" id="{CE5D6F53-65CB-0C96-57E3-BEC119D90EB5}"/>
              </a:ext>
            </a:extLst>
          </p:cNvPr>
          <p:cNvPicPr>
            <a:picLocks noChangeAspect="1"/>
          </p:cNvPicPr>
          <p:nvPr/>
        </p:nvPicPr>
        <p:blipFill>
          <a:blip r:embed="rId5"/>
          <a:stretch>
            <a:fillRect/>
          </a:stretch>
        </p:blipFill>
        <p:spPr>
          <a:xfrm>
            <a:off x="5367646" y="5406837"/>
            <a:ext cx="1409700" cy="533400"/>
          </a:xfrm>
          <a:prstGeom prst="rect">
            <a:avLst/>
          </a:prstGeom>
        </p:spPr>
      </p:pic>
      <p:pic>
        <p:nvPicPr>
          <p:cNvPr id="4" name="Graphic 3" descr="Right pointing backhand index with solid fill">
            <a:extLst>
              <a:ext uri="{FF2B5EF4-FFF2-40B4-BE49-F238E27FC236}">
                <a16:creationId xmlns:a16="http://schemas.microsoft.com/office/drawing/2014/main" id="{36BD8E02-1BD2-3EBB-7CA8-CE53E3D396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7346" y="5441732"/>
            <a:ext cx="533401" cy="533401"/>
          </a:xfrm>
          <a:prstGeom prst="rect">
            <a:avLst/>
          </a:prstGeom>
        </p:spPr>
      </p:pic>
    </p:spTree>
    <p:extLst>
      <p:ext uri="{BB962C8B-B14F-4D97-AF65-F5344CB8AC3E}">
        <p14:creationId xmlns:p14="http://schemas.microsoft.com/office/powerpoint/2010/main" val="2291228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4000" b="1">
                <a:solidFill>
                  <a:srgbClr val="5B5B5B"/>
                </a:solidFill>
              </a:rPr>
              <a:t>Est-ce que le bruit ici est blanc ou coloré?
</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3923141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46181"/>
            <a:ext cx="7302500" cy="584775"/>
          </a:xfrm>
          <a:prstGeom prst="rect">
            <a:avLst/>
          </a:prstGeom>
          <a:noFill/>
        </p:spPr>
        <p:txBody>
          <a:bodyPr wrap="square" rtlCol="0">
            <a:spAutoFit/>
          </a:bodyPr>
          <a:lstStyle/>
          <a:p>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coupe-</a:t>
            </a:r>
            <a:r>
              <a:rPr lang="en-CA" sz="3200" b="1" spc="-10" dirty="0" err="1">
                <a:latin typeface="+mj-lt"/>
                <a:ea typeface="Century Gothic" charset="0"/>
                <a:cs typeface="Century Gothic" charset="0"/>
              </a:rPr>
              <a:t>bande</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object 2">
            <a:extLst>
              <a:ext uri="{FF2B5EF4-FFF2-40B4-BE49-F238E27FC236}">
                <a16:creationId xmlns:a16="http://schemas.microsoft.com/office/drawing/2014/main" id="{C1A425AD-C979-47E5-A000-D36BE532B4BE}"/>
              </a:ext>
            </a:extLst>
          </p:cNvPr>
          <p:cNvSpPr/>
          <p:nvPr/>
        </p:nvSpPr>
        <p:spPr>
          <a:xfrm>
            <a:off x="252807" y="1274159"/>
            <a:ext cx="8541273" cy="4562122"/>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7D1EEE21-F590-FC4A-925D-ADEA56AC9214}"/>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9" name="TextBox 8">
            <a:extLst>
              <a:ext uri="{FF2B5EF4-FFF2-40B4-BE49-F238E27FC236}">
                <a16:creationId xmlns:a16="http://schemas.microsoft.com/office/drawing/2014/main" id="{D1F298D1-B6F7-304B-B760-8731FC9001E4}"/>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spTree>
    <p:extLst>
      <p:ext uri="{BB962C8B-B14F-4D97-AF65-F5344CB8AC3E}">
        <p14:creationId xmlns:p14="http://schemas.microsoft.com/office/powerpoint/2010/main" val="1097759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5" name="TextBox 4">
            <a:extLst>
              <a:ext uri="{FF2B5EF4-FFF2-40B4-BE49-F238E27FC236}">
                <a16:creationId xmlns:a16="http://schemas.microsoft.com/office/drawing/2014/main" id="{F9207AE5-E148-1A45-97D8-96743B7C1120}"/>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8" name="TextBox 7">
            <a:extLst>
              <a:ext uri="{FF2B5EF4-FFF2-40B4-BE49-F238E27FC236}">
                <a16:creationId xmlns:a16="http://schemas.microsoft.com/office/drawing/2014/main" id="{BF519966-A2B3-5843-9883-008E91CFA750}"/>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pic>
        <p:nvPicPr>
          <p:cNvPr id="3" name="Picture 2" descr="A picture containing calendar&#10;&#10;Description automatically generated">
            <a:extLst>
              <a:ext uri="{FF2B5EF4-FFF2-40B4-BE49-F238E27FC236}">
                <a16:creationId xmlns:a16="http://schemas.microsoft.com/office/drawing/2014/main" id="{D90B9F72-DD68-473C-EE4B-1DB04999C71C}"/>
              </a:ext>
            </a:extLst>
          </p:cNvPr>
          <p:cNvPicPr>
            <a:picLocks noChangeAspect="1"/>
          </p:cNvPicPr>
          <p:nvPr/>
        </p:nvPicPr>
        <p:blipFill>
          <a:blip r:embed="rId3"/>
          <a:stretch>
            <a:fillRect/>
          </a:stretch>
        </p:blipFill>
        <p:spPr>
          <a:xfrm>
            <a:off x="975344" y="787941"/>
            <a:ext cx="7045203" cy="5282117"/>
          </a:xfrm>
          <a:prstGeom prst="rect">
            <a:avLst/>
          </a:prstGeom>
        </p:spPr>
      </p:pic>
    </p:spTree>
    <p:extLst>
      <p:ext uri="{BB962C8B-B14F-4D97-AF65-F5344CB8AC3E}">
        <p14:creationId xmlns:p14="http://schemas.microsoft.com/office/powerpoint/2010/main" val="2490626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5" name="object 2">
            <a:extLst>
              <a:ext uri="{FF2B5EF4-FFF2-40B4-BE49-F238E27FC236}">
                <a16:creationId xmlns:a16="http://schemas.microsoft.com/office/drawing/2014/main" id="{E9E5DFB0-F1BB-434E-86EB-BE0A31021502}"/>
              </a:ext>
            </a:extLst>
          </p:cNvPr>
          <p:cNvSpPr/>
          <p:nvPr/>
        </p:nvSpPr>
        <p:spPr>
          <a:xfrm>
            <a:off x="48035" y="1444487"/>
            <a:ext cx="9095965" cy="3587978"/>
          </a:xfrm>
          <a:prstGeom prst="rect">
            <a:avLst/>
          </a:prstGeom>
          <a:blipFill>
            <a:blip r:embed="rId3"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427E2723-D803-5D4D-BD8F-466A598A60FC}"/>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6" name="TextBox 5">
            <a:extLst>
              <a:ext uri="{FF2B5EF4-FFF2-40B4-BE49-F238E27FC236}">
                <a16:creationId xmlns:a16="http://schemas.microsoft.com/office/drawing/2014/main" id="{5CCA1FB4-6C84-E04C-9BE6-2453771D78F6}"/>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de bruit</a:t>
            </a:r>
          </a:p>
        </p:txBody>
      </p:sp>
    </p:spTree>
    <p:extLst>
      <p:ext uri="{BB962C8B-B14F-4D97-AF65-F5344CB8AC3E}">
        <p14:creationId xmlns:p14="http://schemas.microsoft.com/office/powerpoint/2010/main" val="3339756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fr-CA" sz="3200" b="1" spc="-10" dirty="0">
                <a:latin typeface="+mj-lt"/>
                <a:ea typeface="Century Gothic" charset="0"/>
                <a:cs typeface="Century Gothic" charset="0"/>
              </a:rPr>
              <a:t>Exercice</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extBox 1">
            <a:extLst>
              <a:ext uri="{FF2B5EF4-FFF2-40B4-BE49-F238E27FC236}">
                <a16:creationId xmlns:a16="http://schemas.microsoft.com/office/drawing/2014/main" id="{2474C244-C78C-BC24-FB33-329EF914FF22}"/>
              </a:ext>
            </a:extLst>
          </p:cNvPr>
          <p:cNvSpPr txBox="1"/>
          <p:nvPr/>
        </p:nvSpPr>
        <p:spPr>
          <a:xfrm>
            <a:off x="417662" y="5104373"/>
            <a:ext cx="8308675" cy="1347805"/>
          </a:xfrm>
          <a:prstGeom prst="rect">
            <a:avLst/>
          </a:prstGeom>
          <a:noFill/>
        </p:spPr>
        <p:txBody>
          <a:bodyPr wrap="square" rtlCol="0">
            <a:spAutoFit/>
          </a:bodyPr>
          <a:lstStyle/>
          <a:p>
            <a:pPr algn="just">
              <a:lnSpc>
                <a:spcPct val="115000"/>
              </a:lnSpc>
            </a:pPr>
            <a:r>
              <a:rPr lang="fr-CA" dirty="0">
                <a:latin typeface="+mj-lt"/>
              </a:rPr>
              <a:t>(a) Expliquez pourquoi la sous-image obtenue avec le filtre à moyenne géométrique est moins floue. (Indice : commencez votre analyse en examinant une transition d'intensité par paliers 1-D).</a:t>
            </a:r>
          </a:p>
          <a:p>
            <a:pPr algn="just">
              <a:lnSpc>
                <a:spcPct val="115000"/>
              </a:lnSpc>
            </a:pPr>
            <a:r>
              <a:rPr lang="fr-CA" dirty="0">
                <a:latin typeface="+mj-lt"/>
              </a:rPr>
              <a:t>(b) Expliquez pourquoi les composantes noires de l'image de droite sont plus épaisses.</a:t>
            </a:r>
          </a:p>
        </p:txBody>
      </p:sp>
      <p:pic>
        <p:nvPicPr>
          <p:cNvPr id="4" name="Picture 3">
            <a:extLst>
              <a:ext uri="{FF2B5EF4-FFF2-40B4-BE49-F238E27FC236}">
                <a16:creationId xmlns:a16="http://schemas.microsoft.com/office/drawing/2014/main" id="{91C0D0B4-3F5D-7A42-7C9B-F6536894FF5D}"/>
              </a:ext>
            </a:extLst>
          </p:cNvPr>
          <p:cNvPicPr>
            <a:picLocks noChangeAspect="1"/>
          </p:cNvPicPr>
          <p:nvPr/>
        </p:nvPicPr>
        <p:blipFill rotWithShape="1">
          <a:blip r:embed="rId3"/>
          <a:srcRect r="539" b="4947"/>
          <a:stretch/>
        </p:blipFill>
        <p:spPr>
          <a:xfrm>
            <a:off x="5459979" y="1808368"/>
            <a:ext cx="3328421" cy="1744402"/>
          </a:xfrm>
          <a:prstGeom prst="rect">
            <a:avLst/>
          </a:prstGeom>
        </p:spPr>
      </p:pic>
      <p:sp>
        <p:nvSpPr>
          <p:cNvPr id="12" name="object 2">
            <a:extLst>
              <a:ext uri="{FF2B5EF4-FFF2-40B4-BE49-F238E27FC236}">
                <a16:creationId xmlns:a16="http://schemas.microsoft.com/office/drawing/2014/main" id="{6EB1009C-47B3-E9A7-F20C-0C1E89E086D9}"/>
              </a:ext>
            </a:extLst>
          </p:cNvPr>
          <p:cNvSpPr/>
          <p:nvPr/>
        </p:nvSpPr>
        <p:spPr>
          <a:xfrm>
            <a:off x="1623192" y="1078915"/>
            <a:ext cx="3483385" cy="3504660"/>
          </a:xfrm>
          <a:prstGeom prst="rect">
            <a:avLst/>
          </a:prstGeom>
          <a:blipFill>
            <a:blip r:embed="rId4" cstate="print"/>
            <a:stretch>
              <a:fillRect/>
            </a:stretch>
          </a:blipFill>
        </p:spPr>
        <p:txBody>
          <a:bodyPr wrap="square" lIns="0" tIns="0" rIns="0" bIns="0" rtlCol="0"/>
          <a:lstStyle/>
          <a:p>
            <a:endParaRPr/>
          </a:p>
        </p:txBody>
      </p:sp>
      <p:sp>
        <p:nvSpPr>
          <p:cNvPr id="13" name="object 3">
            <a:extLst>
              <a:ext uri="{FF2B5EF4-FFF2-40B4-BE49-F238E27FC236}">
                <a16:creationId xmlns:a16="http://schemas.microsoft.com/office/drawing/2014/main" id="{F92836F3-F731-4453-C069-AA8B57074308}"/>
              </a:ext>
            </a:extLst>
          </p:cNvPr>
          <p:cNvSpPr/>
          <p:nvPr/>
        </p:nvSpPr>
        <p:spPr>
          <a:xfrm>
            <a:off x="355600" y="1078915"/>
            <a:ext cx="1248382" cy="3730958"/>
          </a:xfrm>
          <a:prstGeom prst="rect">
            <a:avLst/>
          </a:prstGeom>
          <a:blipFill>
            <a:blip r:embed="rId5" cstate="print"/>
            <a:stretch>
              <a:fillRect/>
            </a:stretch>
          </a:blipFill>
        </p:spPr>
        <p:txBody>
          <a:bodyPr wrap="square" lIns="0" tIns="0" rIns="0" bIns="0" rtlCol="0"/>
          <a:lstStyle/>
          <a:p>
            <a:endParaRPr/>
          </a:p>
        </p:txBody>
      </p:sp>
      <p:pic>
        <p:nvPicPr>
          <p:cNvPr id="14" name="Picture 13" descr="Text&#10;&#10;Description automatically generated">
            <a:extLst>
              <a:ext uri="{FF2B5EF4-FFF2-40B4-BE49-F238E27FC236}">
                <a16:creationId xmlns:a16="http://schemas.microsoft.com/office/drawing/2014/main" id="{349C50F1-13EE-60CC-EBB0-FB4A1DD4CAC9}"/>
              </a:ext>
            </a:extLst>
          </p:cNvPr>
          <p:cNvPicPr>
            <a:picLocks noChangeAspect="1"/>
          </p:cNvPicPr>
          <p:nvPr/>
        </p:nvPicPr>
        <p:blipFill>
          <a:blip r:embed="rId6"/>
          <a:stretch>
            <a:fillRect/>
          </a:stretch>
        </p:blipFill>
        <p:spPr>
          <a:xfrm>
            <a:off x="3446197" y="4658203"/>
            <a:ext cx="1359318" cy="425961"/>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65EBB1D3-185A-13BD-CB8D-B79F388C4C08}"/>
              </a:ext>
            </a:extLst>
          </p:cNvPr>
          <p:cNvPicPr>
            <a:picLocks noChangeAspect="1"/>
          </p:cNvPicPr>
          <p:nvPr/>
        </p:nvPicPr>
        <p:blipFill>
          <a:blip r:embed="rId7"/>
          <a:stretch>
            <a:fillRect/>
          </a:stretch>
        </p:blipFill>
        <p:spPr>
          <a:xfrm>
            <a:off x="1758825" y="4658203"/>
            <a:ext cx="1453857" cy="464142"/>
          </a:xfrm>
          <a:prstGeom prst="rect">
            <a:avLst/>
          </a:prstGeom>
        </p:spPr>
      </p:pic>
      <p:sp>
        <p:nvSpPr>
          <p:cNvPr id="20" name="TextBox 19">
            <a:extLst>
              <a:ext uri="{FF2B5EF4-FFF2-40B4-BE49-F238E27FC236}">
                <a16:creationId xmlns:a16="http://schemas.microsoft.com/office/drawing/2014/main" id="{23262C99-C1A4-839C-6A06-BED6A7A0A631}"/>
              </a:ext>
            </a:extLst>
          </p:cNvPr>
          <p:cNvSpPr txBox="1"/>
          <p:nvPr/>
        </p:nvSpPr>
        <p:spPr>
          <a:xfrm>
            <a:off x="5538265" y="1028924"/>
            <a:ext cx="3250135" cy="779444"/>
          </a:xfrm>
          <a:prstGeom prst="rect">
            <a:avLst/>
          </a:prstGeom>
          <a:noFill/>
        </p:spPr>
        <p:txBody>
          <a:bodyPr wrap="square" rtlCol="0">
            <a:spAutoFit/>
          </a:bodyPr>
          <a:lstStyle/>
          <a:p>
            <a:pPr algn="just">
              <a:lnSpc>
                <a:spcPct val="115000"/>
              </a:lnSpc>
            </a:pPr>
            <a:r>
              <a:rPr lang="fr-CA" sz="2000" dirty="0">
                <a:latin typeface="+mj-lt"/>
              </a:rPr>
              <a:t>Coins supérieurs droits des figures 5.7(c) et (d):  </a:t>
            </a:r>
          </a:p>
        </p:txBody>
      </p:sp>
      <p:pic>
        <p:nvPicPr>
          <p:cNvPr id="21" name="Picture 20" descr="Icon&#10;&#10;Description automatically generated">
            <a:extLst>
              <a:ext uri="{FF2B5EF4-FFF2-40B4-BE49-F238E27FC236}">
                <a16:creationId xmlns:a16="http://schemas.microsoft.com/office/drawing/2014/main" id="{783E236E-5503-A7A2-5B71-991D038A8683}"/>
              </a:ext>
            </a:extLst>
          </p:cNvPr>
          <p:cNvPicPr>
            <a:picLocks noChangeAspect="1"/>
          </p:cNvPicPr>
          <p:nvPr/>
        </p:nvPicPr>
        <p:blipFill>
          <a:blip r:embed="rId8"/>
          <a:stretch>
            <a:fillRect/>
          </a:stretch>
        </p:blipFill>
        <p:spPr>
          <a:xfrm>
            <a:off x="5333010" y="4020789"/>
            <a:ext cx="1409700" cy="533400"/>
          </a:xfrm>
          <a:prstGeom prst="rect">
            <a:avLst/>
          </a:prstGeom>
        </p:spPr>
      </p:pic>
      <p:pic>
        <p:nvPicPr>
          <p:cNvPr id="22" name="Graphic 21" descr="Right pointing backhand index with solid fill">
            <a:extLst>
              <a:ext uri="{FF2B5EF4-FFF2-40B4-BE49-F238E27FC236}">
                <a16:creationId xmlns:a16="http://schemas.microsoft.com/office/drawing/2014/main" id="{88362AD4-6679-0A2C-7870-2FA3C9F35C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2710" y="4055684"/>
            <a:ext cx="533401" cy="533401"/>
          </a:xfrm>
          <a:prstGeom prst="rect">
            <a:avLst/>
          </a:prstGeom>
        </p:spPr>
      </p:pic>
      <p:pic>
        <p:nvPicPr>
          <p:cNvPr id="23" name="Picture 22" descr="Qr code&#10;&#10;Description automatically generated">
            <a:extLst>
              <a:ext uri="{FF2B5EF4-FFF2-40B4-BE49-F238E27FC236}">
                <a16:creationId xmlns:a16="http://schemas.microsoft.com/office/drawing/2014/main" id="{D991B707-59C1-A7F7-8CD0-7BC357C63423}"/>
              </a:ext>
            </a:extLst>
          </p:cNvPr>
          <p:cNvPicPr>
            <a:picLocks noChangeAspect="1"/>
          </p:cNvPicPr>
          <p:nvPr/>
        </p:nvPicPr>
        <p:blipFill>
          <a:blip r:embed="rId11"/>
          <a:stretch>
            <a:fillRect/>
          </a:stretch>
        </p:blipFill>
        <p:spPr>
          <a:xfrm>
            <a:off x="7319119" y="3713660"/>
            <a:ext cx="1167628" cy="1167628"/>
          </a:xfrm>
          <a:prstGeom prst="rect">
            <a:avLst/>
          </a:prstGeom>
        </p:spPr>
      </p:pic>
    </p:spTree>
    <p:extLst>
      <p:ext uri="{BB962C8B-B14F-4D97-AF65-F5344CB8AC3E}">
        <p14:creationId xmlns:p14="http://schemas.microsoft.com/office/powerpoint/2010/main" val="415809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49A3A-923F-8FBA-BFA0-47CD2B5D43B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684503-97CD-7587-839C-87A8F8E2F4BE}"/>
              </a:ext>
            </a:extLst>
          </p:cNvPr>
          <p:cNvSpPr>
            <a:spLocks noGrp="1"/>
          </p:cNvSpPr>
          <p:nvPr>
            <p:ph idx="1"/>
          </p:nvPr>
        </p:nvSpPr>
        <p:spPr>
          <a:xfrm>
            <a:off x="436146" y="1103330"/>
            <a:ext cx="8570694" cy="4472280"/>
          </a:xfrm>
        </p:spPr>
        <p:txBody>
          <a:bodyPr>
            <a:no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Notion de bruit : </a:t>
            </a:r>
            <a:r>
              <a:rPr lang="fr-FR" sz="2400" b="1" spc="-45" dirty="0" err="1">
                <a:latin typeface="+mj-lt"/>
                <a:cs typeface="Tahoma"/>
              </a:rPr>
              <a:t>comp</a:t>
            </a:r>
            <a:r>
              <a:rPr lang="en-CA" sz="2400" b="1" spc="-45" dirty="0" err="1">
                <a:latin typeface="+mj-lt"/>
                <a:cs typeface="Tahoma"/>
              </a:rPr>
              <a:t>léments</a:t>
            </a:r>
            <a:endParaRPr lang="en-CA" sz="24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de bruit seulement</a:t>
            </a: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d’une dégradation linéaire et de bruit</a:t>
            </a:r>
          </a:p>
        </p:txBody>
      </p:sp>
      <p:sp>
        <p:nvSpPr>
          <p:cNvPr id="8" name="TextBox 7">
            <a:extLst>
              <a:ext uri="{FF2B5EF4-FFF2-40B4-BE49-F238E27FC236}">
                <a16:creationId xmlns:a16="http://schemas.microsoft.com/office/drawing/2014/main" id="{31146476-7B5B-2081-795A-19B5AD76D30B}"/>
              </a:ext>
            </a:extLst>
          </p:cNvPr>
          <p:cNvSpPr txBox="1"/>
          <p:nvPr/>
        </p:nvSpPr>
        <p:spPr>
          <a:xfrm>
            <a:off x="355600" y="234751"/>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B24EE9CF-1232-4848-9C65-A9502E7EC25A}"/>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95091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3B8085-85D7-4069-BD18-BCA4BA2C62C9}"/>
              </a:ext>
            </a:extLst>
          </p:cNvPr>
          <p:cNvSpPr>
            <a:spLocks noGrp="1"/>
          </p:cNvSpPr>
          <p:nvPr>
            <p:ph idx="1"/>
          </p:nvPr>
        </p:nvSpPr>
        <p:spPr>
          <a:xfrm>
            <a:off x="436146" y="1103330"/>
            <a:ext cx="8570694" cy="4472280"/>
          </a:xfrm>
        </p:spPr>
        <p:txBody>
          <a:bodyPr>
            <a:no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Notion de bruit : </a:t>
            </a:r>
            <a:r>
              <a:rPr lang="fr-FR" sz="2400" b="1" spc="-45" dirty="0" err="1">
                <a:latin typeface="+mj-lt"/>
                <a:cs typeface="Tahoma"/>
              </a:rPr>
              <a:t>comp</a:t>
            </a:r>
            <a:r>
              <a:rPr lang="en-CA" sz="2400" b="1" spc="-45" dirty="0" err="1">
                <a:latin typeface="+mj-lt"/>
                <a:cs typeface="Tahoma"/>
              </a:rPr>
              <a:t>léments</a:t>
            </a:r>
            <a:endParaRPr lang="en-CA" sz="24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de bruit seulement</a:t>
            </a: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d’une dégradation linéaire et de bruit</a:t>
            </a:r>
          </a:p>
        </p:txBody>
      </p:sp>
      <p:sp>
        <p:nvSpPr>
          <p:cNvPr id="8" name="TextBox 7">
            <a:extLst>
              <a:ext uri="{FF2B5EF4-FFF2-40B4-BE49-F238E27FC236}">
                <a16:creationId xmlns:a16="http://schemas.microsoft.com/office/drawing/2014/main" id="{B7690BFE-6991-4211-81F1-F00AC55FE66A}"/>
              </a:ext>
            </a:extLst>
          </p:cNvPr>
          <p:cNvSpPr txBox="1"/>
          <p:nvPr/>
        </p:nvSpPr>
        <p:spPr>
          <a:xfrm>
            <a:off x="355600" y="234751"/>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Rounded Rectangle 4">
            <a:extLst>
              <a:ext uri="{FF2B5EF4-FFF2-40B4-BE49-F238E27FC236}">
                <a16:creationId xmlns:a16="http://schemas.microsoft.com/office/drawing/2014/main" id="{1DE8C0BE-F29B-CD46-9FAF-E724367F5ECE}"/>
              </a:ext>
            </a:extLst>
          </p:cNvPr>
          <p:cNvSpPr/>
          <p:nvPr/>
        </p:nvSpPr>
        <p:spPr>
          <a:xfrm>
            <a:off x="448846" y="4709573"/>
            <a:ext cx="8390354" cy="461664"/>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B944D5E-9D50-9A09-C08E-F4A61DD6097D}"/>
                  </a:ext>
                </a:extLst>
              </p:cNvPr>
              <p:cNvSpPr txBox="1"/>
              <p:nvPr/>
            </p:nvSpPr>
            <p:spPr>
              <a:xfrm>
                <a:off x="2386580" y="5316131"/>
                <a:ext cx="451488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𝑔</m:t>
                      </m:r>
                      <m:d>
                        <m:dPr>
                          <m:ctrlPr>
                            <a:rPr lang="en-CA" sz="2400" b="0" i="1" smtClean="0">
                              <a:latin typeface="Cambria Math" panose="02040503050406030204" pitchFamily="18" charset="0"/>
                            </a:rPr>
                          </m:ctrlPr>
                        </m:dPr>
                        <m:e>
                          <m:r>
                            <a:rPr lang="en-CA" sz="2400" b="0" i="1" smtClean="0">
                              <a:latin typeface="Cambria Math" panose="02040503050406030204" pitchFamily="18" charset="0"/>
                            </a:rPr>
                            <m:t>𝑥</m:t>
                          </m:r>
                          <m:r>
                            <a:rPr lang="en-CA" sz="2400" b="0" i="1" smtClean="0">
                              <a:latin typeface="Cambria Math" panose="02040503050406030204" pitchFamily="18" charset="0"/>
                            </a:rPr>
                            <m:t>,</m:t>
                          </m:r>
                          <m:r>
                            <a:rPr lang="en-CA" sz="2400" b="0" i="1" smtClean="0">
                              <a:latin typeface="Cambria Math" panose="02040503050406030204" pitchFamily="18" charset="0"/>
                            </a:rPr>
                            <m:t>𝑦</m:t>
                          </m:r>
                        </m:e>
                      </m:d>
                      <m:r>
                        <a:rPr lang="en-CA" sz="2400" b="0" i="1" smtClean="0">
                          <a:latin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ℋ</m:t>
                      </m:r>
                      <m:d>
                        <m:dPr>
                          <m:begChr m:val="["/>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𝑓</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𝜂</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m:t>
                      </m:r>
                    </m:oMath>
                  </m:oMathPara>
                </a14:m>
                <a:endParaRPr lang="fr-CA" sz="2400" dirty="0"/>
              </a:p>
            </p:txBody>
          </p:sp>
        </mc:Choice>
        <mc:Fallback xmlns="">
          <p:sp>
            <p:nvSpPr>
              <p:cNvPr id="2" name="TextBox 1">
                <a:extLst>
                  <a:ext uri="{FF2B5EF4-FFF2-40B4-BE49-F238E27FC236}">
                    <a16:creationId xmlns:a16="http://schemas.microsoft.com/office/drawing/2014/main" id="{6B944D5E-9D50-9A09-C08E-F4A61DD6097D}"/>
                  </a:ext>
                </a:extLst>
              </p:cNvPr>
              <p:cNvSpPr txBox="1">
                <a:spLocks noRot="1" noChangeAspect="1" noMove="1" noResize="1" noEditPoints="1" noAdjustHandles="1" noChangeArrowheads="1" noChangeShapeType="1" noTextEdit="1"/>
              </p:cNvSpPr>
              <p:nvPr/>
            </p:nvSpPr>
            <p:spPr>
              <a:xfrm>
                <a:off x="2386580" y="5316131"/>
                <a:ext cx="4514886" cy="461665"/>
              </a:xfrm>
              <a:prstGeom prst="rect">
                <a:avLst/>
              </a:prstGeom>
              <a:blipFill>
                <a:blip r:embed="rId3"/>
                <a:stretch>
                  <a:fillRect b="-15789"/>
                </a:stretch>
              </a:blipFill>
            </p:spPr>
            <p:txBody>
              <a:bodyPr/>
              <a:lstStyle/>
              <a:p>
                <a:r>
                  <a:rPr lang="fr-CA">
                    <a:noFill/>
                  </a:rPr>
                  <a:t> </a:t>
                </a:r>
              </a:p>
            </p:txBody>
          </p:sp>
        </mc:Fallback>
      </mc:AlternateContent>
    </p:spTree>
    <p:extLst>
      <p:ext uri="{BB962C8B-B14F-4D97-AF65-F5344CB8AC3E}">
        <p14:creationId xmlns:p14="http://schemas.microsoft.com/office/powerpoint/2010/main" val="98549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r>
              <a:rPr lang="en-CA" sz="3200" b="1" spc="-10" dirty="0" err="1">
                <a:latin typeface="+mj-lt"/>
                <a:ea typeface="Century Gothic" charset="0"/>
                <a:cs typeface="Century Gothic" charset="0"/>
              </a:rPr>
              <a:t>Dégradation</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linéaire</a:t>
            </a:r>
            <a:r>
              <a:rPr lang="en-CA" sz="3200" b="1" spc="-10" dirty="0">
                <a:latin typeface="+mj-lt"/>
                <a:ea typeface="Century Gothic" charset="0"/>
                <a:cs typeface="Century Gothic" charset="0"/>
              </a:rPr>
              <a:t> et </a:t>
            </a:r>
            <a:r>
              <a:rPr lang="en-CA" sz="3200" b="1" spc="-10" dirty="0" err="1">
                <a:latin typeface="+mj-lt"/>
                <a:ea typeface="Century Gothic" charset="0"/>
                <a:cs typeface="Century Gothic" charset="0"/>
              </a:rPr>
              <a:t>invariante</a:t>
            </a:r>
            <a:r>
              <a:rPr lang="en-CA" sz="3200" b="1" spc="-10" dirty="0">
                <a:latin typeface="+mj-lt"/>
                <a:ea typeface="Century Gothic" charset="0"/>
                <a:cs typeface="Century Gothic" charset="0"/>
              </a:rPr>
              <a:t> par position</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E0A725B9-70E3-4E47-AD07-D1925909E9E2}"/>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B799724D-E0C3-E042-AD6B-EB91D37C3CF0}"/>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49C1DCA-1B68-DE40-B48E-921981FD85AD}"/>
                  </a:ext>
                </a:extLst>
              </p:cNvPr>
              <p:cNvSpPr txBox="1"/>
              <p:nvPr/>
            </p:nvSpPr>
            <p:spPr>
              <a:xfrm>
                <a:off x="496957" y="2439687"/>
                <a:ext cx="1148904" cy="369332"/>
              </a:xfrm>
              <a:prstGeom prst="rect">
                <a:avLst/>
              </a:prstGeom>
              <a:noFill/>
            </p:spPr>
            <p:txBody>
              <a:bodyPr wrap="none" rtlCol="0">
                <a:spAutoFit/>
              </a:bodyPr>
              <a:lstStyle/>
              <a:p>
                <a14:m>
                  <m:oMath xmlns:m="http://schemas.openxmlformats.org/officeDocument/2006/math">
                    <m:r>
                      <a:rPr lang="fr-CA" i="1" u="sng">
                        <a:latin typeface="Cambria Math" panose="02040503050406030204" pitchFamily="18" charset="0"/>
                        <a:ea typeface="Cambria Math" panose="02040503050406030204" pitchFamily="18" charset="0"/>
                      </a:rPr>
                      <m:t>ℋ</m:t>
                    </m:r>
                  </m:oMath>
                </a14:m>
                <a:r>
                  <a:rPr lang="fr-CA" u="sng" dirty="0">
                    <a:latin typeface="+mj-lt"/>
                  </a:rPr>
                  <a:t> linéaire</a:t>
                </a:r>
              </a:p>
            </p:txBody>
          </p:sp>
        </mc:Choice>
        <mc:Fallback xmlns="">
          <p:sp>
            <p:nvSpPr>
              <p:cNvPr id="4" name="TextBox 3">
                <a:extLst>
                  <a:ext uri="{FF2B5EF4-FFF2-40B4-BE49-F238E27FC236}">
                    <a16:creationId xmlns:a16="http://schemas.microsoft.com/office/drawing/2014/main" id="{D49C1DCA-1B68-DE40-B48E-921981FD85AD}"/>
                  </a:ext>
                </a:extLst>
              </p:cNvPr>
              <p:cNvSpPr txBox="1">
                <a:spLocks noRot="1" noChangeAspect="1" noMove="1" noResize="1" noEditPoints="1" noAdjustHandles="1" noChangeArrowheads="1" noChangeShapeType="1" noTextEdit="1"/>
              </p:cNvSpPr>
              <p:nvPr/>
            </p:nvSpPr>
            <p:spPr>
              <a:xfrm>
                <a:off x="496957" y="2439687"/>
                <a:ext cx="1148904" cy="369332"/>
              </a:xfrm>
              <a:prstGeom prst="rect">
                <a:avLst/>
              </a:prstGeom>
              <a:blipFill>
                <a:blip r:embed="rId3"/>
                <a:stretch>
                  <a:fillRect t="-6667" r="-3297" b="-2333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1D6BF4C-2FB9-2C4E-B66B-99A54585B14E}"/>
                  </a:ext>
                </a:extLst>
              </p:cNvPr>
              <p:cNvSpPr txBox="1"/>
              <p:nvPr/>
            </p:nvSpPr>
            <p:spPr>
              <a:xfrm>
                <a:off x="504181" y="2996071"/>
                <a:ext cx="2544671" cy="369332"/>
              </a:xfrm>
              <a:prstGeom prst="rect">
                <a:avLst/>
              </a:prstGeom>
              <a:noFill/>
            </p:spPr>
            <p:txBody>
              <a:bodyPr wrap="none" rtlCol="0">
                <a:spAutoFit/>
              </a:bodyPr>
              <a:lstStyle/>
              <a:p>
                <a14:m>
                  <m:oMath xmlns:m="http://schemas.openxmlformats.org/officeDocument/2006/math">
                    <m:r>
                      <a:rPr lang="fr-CA" i="1" u="sng">
                        <a:latin typeface="Cambria Math" panose="02040503050406030204" pitchFamily="18" charset="0"/>
                        <a:ea typeface="Cambria Math" panose="02040503050406030204" pitchFamily="18" charset="0"/>
                      </a:rPr>
                      <m:t>ℋ</m:t>
                    </m:r>
                  </m:oMath>
                </a14:m>
                <a:r>
                  <a:rPr lang="fr-CA" u="sng" dirty="0">
                    <a:latin typeface="+mj-lt"/>
                  </a:rPr>
                  <a:t> invariante par position</a:t>
                </a:r>
              </a:p>
            </p:txBody>
          </p:sp>
        </mc:Choice>
        <mc:Fallback xmlns="">
          <p:sp>
            <p:nvSpPr>
              <p:cNvPr id="17" name="TextBox 16">
                <a:extLst>
                  <a:ext uri="{FF2B5EF4-FFF2-40B4-BE49-F238E27FC236}">
                    <a16:creationId xmlns:a16="http://schemas.microsoft.com/office/drawing/2014/main" id="{01D6BF4C-2FB9-2C4E-B66B-99A54585B14E}"/>
                  </a:ext>
                </a:extLst>
              </p:cNvPr>
              <p:cNvSpPr txBox="1">
                <a:spLocks noRot="1" noChangeAspect="1" noMove="1" noResize="1" noEditPoints="1" noAdjustHandles="1" noChangeArrowheads="1" noChangeShapeType="1" noTextEdit="1"/>
              </p:cNvSpPr>
              <p:nvPr/>
            </p:nvSpPr>
            <p:spPr>
              <a:xfrm>
                <a:off x="504181" y="2996071"/>
                <a:ext cx="2544671" cy="369332"/>
              </a:xfrm>
              <a:prstGeom prst="rect">
                <a:avLst/>
              </a:prstGeom>
              <a:blipFill>
                <a:blip r:embed="rId4"/>
                <a:stretch>
                  <a:fillRect t="-6667" r="-990" b="-26667"/>
                </a:stretch>
              </a:blipFill>
            </p:spPr>
            <p:txBody>
              <a:bodyPr/>
              <a:lstStyle/>
              <a:p>
                <a:r>
                  <a:rPr lang="fr-CA">
                    <a:noFill/>
                  </a:rPr>
                  <a:t> </a:t>
                </a:r>
              </a:p>
            </p:txBody>
          </p:sp>
        </mc:Fallback>
      </mc:AlternateContent>
      <p:sp>
        <p:nvSpPr>
          <p:cNvPr id="22" name="TextBox 21">
            <a:extLst>
              <a:ext uri="{FF2B5EF4-FFF2-40B4-BE49-F238E27FC236}">
                <a16:creationId xmlns:a16="http://schemas.microsoft.com/office/drawing/2014/main" id="{EB0B3197-8A89-C64F-801D-3F136A374075}"/>
              </a:ext>
            </a:extLst>
          </p:cNvPr>
          <p:cNvSpPr txBox="1"/>
          <p:nvPr/>
        </p:nvSpPr>
        <p:spPr>
          <a:xfrm>
            <a:off x="496957" y="3704220"/>
            <a:ext cx="3698898" cy="369332"/>
          </a:xfrm>
          <a:prstGeom prst="rect">
            <a:avLst/>
          </a:prstGeom>
          <a:noFill/>
        </p:spPr>
        <p:txBody>
          <a:bodyPr wrap="none" rtlCol="0">
            <a:spAutoFit/>
          </a:bodyPr>
          <a:lstStyle/>
          <a:p>
            <a:r>
              <a:rPr lang="fr-CA" u="sng" dirty="0">
                <a:latin typeface="+mj-lt"/>
              </a:rPr>
              <a:t>Propriété « </a:t>
            </a:r>
            <a:r>
              <a:rPr lang="fr-CA" u="sng" dirty="0" err="1">
                <a:latin typeface="+mj-lt"/>
              </a:rPr>
              <a:t>sifting</a:t>
            </a:r>
            <a:r>
              <a:rPr lang="fr-CA" u="sng" dirty="0">
                <a:latin typeface="+mj-lt"/>
              </a:rPr>
              <a:t> » de l’impulse delta</a:t>
            </a:r>
          </a:p>
        </p:txBody>
      </p:sp>
      <p:sp>
        <p:nvSpPr>
          <p:cNvPr id="30" name="TextBox 29">
            <a:extLst>
              <a:ext uri="{FF2B5EF4-FFF2-40B4-BE49-F238E27FC236}">
                <a16:creationId xmlns:a16="http://schemas.microsoft.com/office/drawing/2014/main" id="{EA5C33B1-C064-8D45-9B9F-E69D355030B6}"/>
              </a:ext>
            </a:extLst>
          </p:cNvPr>
          <p:cNvSpPr txBox="1"/>
          <p:nvPr/>
        </p:nvSpPr>
        <p:spPr>
          <a:xfrm>
            <a:off x="4895866" y="5248326"/>
            <a:ext cx="3002681" cy="369332"/>
          </a:xfrm>
          <a:prstGeom prst="rect">
            <a:avLst/>
          </a:prstGeom>
          <a:noFill/>
        </p:spPr>
        <p:txBody>
          <a:bodyPr wrap="none" rtlCol="0">
            <a:spAutoFit/>
          </a:bodyPr>
          <a:lstStyle/>
          <a:p>
            <a:r>
              <a:rPr lang="fr-CA" dirty="0">
                <a:latin typeface="+mj-lt"/>
              </a:rPr>
              <a:t>Fonction d’étalement du point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58AD54E-3E13-BA41-B704-DA0377A0EE57}"/>
                  </a:ext>
                </a:extLst>
              </p:cNvPr>
              <p:cNvSpPr txBox="1"/>
              <p:nvPr/>
            </p:nvSpPr>
            <p:spPr>
              <a:xfrm>
                <a:off x="2317750" y="1263111"/>
                <a:ext cx="35651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𝑔</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e>
                      </m:d>
                      <m:r>
                        <a:rPr lang="en-CA" sz="2000" b="0" i="1" smtClean="0">
                          <a:latin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ℋ</m:t>
                      </m:r>
                      <m:d>
                        <m:dPr>
                          <m:begChr m:val="["/>
                          <m:endChr m:val="]"/>
                          <m:ctrlPr>
                            <a:rPr lang="en-CA" sz="2000" b="0" i="1" smtClean="0">
                              <a:latin typeface="Cambria Math" panose="02040503050406030204" pitchFamily="18" charset="0"/>
                              <a:ea typeface="Cambria Math" panose="02040503050406030204" pitchFamily="18" charset="0"/>
                            </a:rPr>
                          </m:ctrlPr>
                        </m:dPr>
                        <m:e>
                          <m:r>
                            <a:rPr lang="en-CA" sz="2000" b="0" i="1" smtClean="0">
                              <a:latin typeface="Cambria Math" panose="02040503050406030204" pitchFamily="18" charset="0"/>
                              <a:ea typeface="Cambria Math" panose="02040503050406030204" pitchFamily="18" charset="0"/>
                            </a:rPr>
                            <m:t>𝑓</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𝑥</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𝑦</m:t>
                          </m:r>
                          <m:r>
                            <a:rPr lang="en-CA" sz="2000" b="0" i="1" smtClean="0">
                              <a:latin typeface="Cambria Math" panose="02040503050406030204" pitchFamily="18" charset="0"/>
                              <a:ea typeface="Cambria Math" panose="02040503050406030204" pitchFamily="18" charset="0"/>
                            </a:rPr>
                            <m:t>)</m:t>
                          </m:r>
                        </m:e>
                      </m:d>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𝜂</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𝑥</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𝑦</m:t>
                      </m:r>
                      <m:r>
                        <a:rPr lang="en-CA" sz="2000" b="0" i="1" smtClean="0">
                          <a:latin typeface="Cambria Math" panose="02040503050406030204" pitchFamily="18" charset="0"/>
                          <a:ea typeface="Cambria Math" panose="02040503050406030204" pitchFamily="18" charset="0"/>
                        </a:rPr>
                        <m:t>)</m:t>
                      </m:r>
                    </m:oMath>
                  </m:oMathPara>
                </a14:m>
                <a:endParaRPr lang="fr-CA" sz="2000" dirty="0"/>
              </a:p>
            </p:txBody>
          </p:sp>
        </mc:Choice>
        <mc:Fallback xmlns="">
          <p:sp>
            <p:nvSpPr>
              <p:cNvPr id="2" name="TextBox 1">
                <a:extLst>
                  <a:ext uri="{FF2B5EF4-FFF2-40B4-BE49-F238E27FC236}">
                    <a16:creationId xmlns:a16="http://schemas.microsoft.com/office/drawing/2014/main" id="{D58AD54E-3E13-BA41-B704-DA0377A0EE57}"/>
                  </a:ext>
                </a:extLst>
              </p:cNvPr>
              <p:cNvSpPr txBox="1">
                <a:spLocks noRot="1" noChangeAspect="1" noMove="1" noResize="1" noEditPoints="1" noAdjustHandles="1" noChangeArrowheads="1" noChangeShapeType="1" noTextEdit="1"/>
              </p:cNvSpPr>
              <p:nvPr/>
            </p:nvSpPr>
            <p:spPr>
              <a:xfrm>
                <a:off x="2317750" y="1263111"/>
                <a:ext cx="3565142" cy="400110"/>
              </a:xfrm>
              <a:prstGeom prst="rect">
                <a:avLst/>
              </a:prstGeom>
              <a:blipFill>
                <a:blip r:embed="rId5"/>
                <a:stretch>
                  <a:fillRect b="-1212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AB93593-7FFC-F84E-A451-E0DD48F5F10A}"/>
                  </a:ext>
                </a:extLst>
              </p:cNvPr>
              <p:cNvSpPr txBox="1"/>
              <p:nvPr/>
            </p:nvSpPr>
            <p:spPr>
              <a:xfrm>
                <a:off x="1696358" y="2459865"/>
                <a:ext cx="508709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ℋ</m:t>
                      </m:r>
                      <m:d>
                        <m:dPr>
                          <m:begChr m:val="["/>
                          <m:endChr m:val="]"/>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𝑎</m:t>
                          </m:r>
                          <m:sSub>
                            <m:sSubPr>
                              <m:ctrlPr>
                                <a:rPr lang="en-CA" sz="1600" b="0" i="1" smtClean="0">
                                  <a:latin typeface="Cambria Math" panose="02040503050406030204" pitchFamily="18" charset="0"/>
                                  <a:ea typeface="Cambria Math" panose="02040503050406030204" pitchFamily="18" charset="0"/>
                                </a:rPr>
                              </m:ctrlPr>
                            </m:sSubPr>
                            <m:e>
                              <m:r>
                                <a:rPr lang="en-CA" sz="1600" b="0" i="1" smtClean="0">
                                  <a:latin typeface="Cambria Math" panose="02040503050406030204" pitchFamily="18" charset="0"/>
                                  <a:ea typeface="Cambria Math" panose="02040503050406030204" pitchFamily="18" charset="0"/>
                                </a:rPr>
                                <m:t>𝑓</m:t>
                              </m:r>
                            </m:e>
                            <m:sub>
                              <m:r>
                                <a:rPr lang="en-CA" sz="1600" b="0" i="1" smtClean="0">
                                  <a:latin typeface="Cambria Math" panose="02040503050406030204" pitchFamily="18" charset="0"/>
                                  <a:ea typeface="Cambria Math" panose="02040503050406030204" pitchFamily="18" charset="0"/>
                                </a:rPr>
                                <m:t>1</m:t>
                              </m:r>
                            </m:sub>
                          </m:sSub>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e>
                          </m:d>
                          <m:r>
                            <a:rPr lang="en-CA" sz="1600" b="0" i="1" smtClean="0">
                              <a:latin typeface="Cambria Math" panose="02040503050406030204" pitchFamily="18" charset="0"/>
                              <a:ea typeface="Cambria Math" panose="02040503050406030204" pitchFamily="18" charset="0"/>
                            </a:rPr>
                            <m:t>+</m:t>
                          </m:r>
                          <m:r>
                            <a:rPr lang="en-CA" sz="1600" i="1" smtClean="0">
                              <a:latin typeface="Cambria Math" panose="02040503050406030204" pitchFamily="18" charset="0"/>
                              <a:ea typeface="Cambria Math" panose="02040503050406030204" pitchFamily="18" charset="0"/>
                            </a:rPr>
                            <m:t>𝑏</m:t>
                          </m:r>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𝑓</m:t>
                              </m:r>
                            </m:e>
                            <m:sub>
                              <m:r>
                                <a:rPr lang="en-CA" sz="1600" b="0" i="1" smtClean="0">
                                  <a:latin typeface="Cambria Math" panose="02040503050406030204" pitchFamily="18" charset="0"/>
                                  <a:ea typeface="Cambria Math" panose="02040503050406030204" pitchFamily="18" charset="0"/>
                                </a:rPr>
                                <m:t>2</m:t>
                              </m:r>
                            </m:sub>
                          </m:sSub>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e>
                      </m:d>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𝑎</m:t>
                      </m:r>
                      <m:r>
                        <a:rPr lang="en-CA" sz="1600" i="1">
                          <a:latin typeface="Cambria Math" panose="02040503050406030204" pitchFamily="18" charset="0"/>
                          <a:ea typeface="Cambria Math" panose="02040503050406030204" pitchFamily="18" charset="0"/>
                        </a:rPr>
                        <m:t>ℋ</m:t>
                      </m:r>
                      <m:d>
                        <m:dPr>
                          <m:begChr m:val="["/>
                          <m:endChr m:val="]"/>
                          <m:ctrlPr>
                            <a:rPr lang="en-CA" sz="1600" i="1">
                              <a:latin typeface="Cambria Math" panose="02040503050406030204" pitchFamily="18" charset="0"/>
                              <a:ea typeface="Cambria Math" panose="02040503050406030204" pitchFamily="18" charset="0"/>
                            </a:rPr>
                          </m:ctrlPr>
                        </m:dPr>
                        <m:e>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𝑓</m:t>
                              </m:r>
                            </m:e>
                            <m:sub>
                              <m:r>
                                <a:rPr lang="en-CA" sz="1600" i="1">
                                  <a:latin typeface="Cambria Math" panose="02040503050406030204" pitchFamily="18" charset="0"/>
                                  <a:ea typeface="Cambria Math" panose="02040503050406030204" pitchFamily="18" charset="0"/>
                                </a:rPr>
                                <m:t>1</m:t>
                              </m:r>
                            </m:sub>
                          </m:sSub>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e>
                          </m:d>
                        </m:e>
                      </m:d>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𝑏</m:t>
                      </m:r>
                      <m:r>
                        <a:rPr lang="en-CA" sz="1600" i="1">
                          <a:latin typeface="Cambria Math" panose="02040503050406030204" pitchFamily="18" charset="0"/>
                          <a:ea typeface="Cambria Math" panose="02040503050406030204" pitchFamily="18" charset="0"/>
                        </a:rPr>
                        <m:t>ℋ</m:t>
                      </m:r>
                      <m:d>
                        <m:dPr>
                          <m:begChr m:val="["/>
                          <m:endChr m:val="]"/>
                          <m:ctrlPr>
                            <a:rPr lang="en-CA" sz="1600" i="1">
                              <a:latin typeface="Cambria Math" panose="02040503050406030204" pitchFamily="18" charset="0"/>
                              <a:ea typeface="Cambria Math" panose="02040503050406030204" pitchFamily="18" charset="0"/>
                            </a:rPr>
                          </m:ctrlPr>
                        </m:dPr>
                        <m:e>
                          <m:sSub>
                            <m:sSubPr>
                              <m:ctrlPr>
                                <a:rPr lang="en-CA"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𝑓</m:t>
                              </m:r>
                            </m:e>
                            <m:sub>
                              <m:r>
                                <a:rPr lang="en-CA" sz="1600" b="0" i="1" smtClean="0">
                                  <a:latin typeface="Cambria Math" panose="02040503050406030204" pitchFamily="18" charset="0"/>
                                  <a:ea typeface="Cambria Math" panose="02040503050406030204" pitchFamily="18" charset="0"/>
                                </a:rPr>
                                <m:t>2</m:t>
                              </m:r>
                            </m:sub>
                          </m:sSub>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e>
                          </m:d>
                        </m:e>
                      </m:d>
                    </m:oMath>
                  </m:oMathPara>
                </a14:m>
                <a:endParaRPr lang="fr-CA" sz="1600" dirty="0"/>
              </a:p>
            </p:txBody>
          </p:sp>
        </mc:Choice>
        <mc:Fallback xmlns="">
          <p:sp>
            <p:nvSpPr>
              <p:cNvPr id="23" name="TextBox 22">
                <a:extLst>
                  <a:ext uri="{FF2B5EF4-FFF2-40B4-BE49-F238E27FC236}">
                    <a16:creationId xmlns:a16="http://schemas.microsoft.com/office/drawing/2014/main" id="{CAB93593-7FFC-F84E-A451-E0DD48F5F10A}"/>
                  </a:ext>
                </a:extLst>
              </p:cNvPr>
              <p:cNvSpPr txBox="1">
                <a:spLocks noRot="1" noChangeAspect="1" noMove="1" noResize="1" noEditPoints="1" noAdjustHandles="1" noChangeArrowheads="1" noChangeShapeType="1" noTextEdit="1"/>
              </p:cNvSpPr>
              <p:nvPr/>
            </p:nvSpPr>
            <p:spPr>
              <a:xfrm>
                <a:off x="1696358" y="2459865"/>
                <a:ext cx="5087098" cy="338554"/>
              </a:xfrm>
              <a:prstGeom prst="rect">
                <a:avLst/>
              </a:prstGeom>
              <a:blipFill>
                <a:blip r:embed="rId6"/>
                <a:stretch>
                  <a:fillRect b="-14286"/>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09FC699-7E30-B949-BEC4-E022525B88F8}"/>
                  </a:ext>
                </a:extLst>
              </p:cNvPr>
              <p:cNvSpPr txBox="1"/>
              <p:nvPr/>
            </p:nvSpPr>
            <p:spPr>
              <a:xfrm>
                <a:off x="2967676" y="3024587"/>
                <a:ext cx="35509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ℋ</m:t>
                      </m:r>
                      <m:d>
                        <m:dPr>
                          <m:begChr m:val="["/>
                          <m:endChr m:val="]"/>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𝑓</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𝛽</m:t>
                              </m:r>
                            </m:e>
                          </m:d>
                        </m:e>
                      </m:d>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𝑔</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oMath>
                  </m:oMathPara>
                </a14:m>
                <a:endParaRPr lang="fr-CA" sz="1600" dirty="0"/>
              </a:p>
            </p:txBody>
          </p:sp>
        </mc:Choice>
        <mc:Fallback xmlns="">
          <p:sp>
            <p:nvSpPr>
              <p:cNvPr id="25" name="TextBox 24">
                <a:extLst>
                  <a:ext uri="{FF2B5EF4-FFF2-40B4-BE49-F238E27FC236}">
                    <a16:creationId xmlns:a16="http://schemas.microsoft.com/office/drawing/2014/main" id="{309FC699-7E30-B949-BEC4-E022525B88F8}"/>
                  </a:ext>
                </a:extLst>
              </p:cNvPr>
              <p:cNvSpPr txBox="1">
                <a:spLocks noRot="1" noChangeAspect="1" noMove="1" noResize="1" noEditPoints="1" noAdjustHandles="1" noChangeArrowheads="1" noChangeShapeType="1" noTextEdit="1"/>
              </p:cNvSpPr>
              <p:nvPr/>
            </p:nvSpPr>
            <p:spPr>
              <a:xfrm>
                <a:off x="2967676" y="3024587"/>
                <a:ext cx="3550972" cy="338554"/>
              </a:xfrm>
              <a:prstGeom prst="rect">
                <a:avLst/>
              </a:prstGeom>
              <a:blipFill>
                <a:blip r:embed="rId7"/>
                <a:stretch>
                  <a:fillRect b="-740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11E6CC8-DCFA-8546-B888-58ED6E881F38}"/>
                  </a:ext>
                </a:extLst>
              </p:cNvPr>
              <p:cNvSpPr txBox="1"/>
              <p:nvPr/>
            </p:nvSpPr>
            <p:spPr>
              <a:xfrm>
                <a:off x="489746" y="1930594"/>
                <a:ext cx="120661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𝜂</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e>
                      </m:d>
                      <m:r>
                        <a:rPr lang="en-CA" sz="1600" b="0" i="1" smtClean="0">
                          <a:latin typeface="Cambria Math" panose="02040503050406030204" pitchFamily="18" charset="0"/>
                          <a:ea typeface="Cambria Math" panose="02040503050406030204" pitchFamily="18" charset="0"/>
                        </a:rPr>
                        <m:t>=0</m:t>
                      </m:r>
                    </m:oMath>
                  </m:oMathPara>
                </a14:m>
                <a:endParaRPr lang="fr-CA" sz="1600" dirty="0"/>
              </a:p>
            </p:txBody>
          </p:sp>
        </mc:Choice>
        <mc:Fallback xmlns="">
          <p:sp>
            <p:nvSpPr>
              <p:cNvPr id="27" name="TextBox 26">
                <a:extLst>
                  <a:ext uri="{FF2B5EF4-FFF2-40B4-BE49-F238E27FC236}">
                    <a16:creationId xmlns:a16="http://schemas.microsoft.com/office/drawing/2014/main" id="{911E6CC8-DCFA-8546-B888-58ED6E881F38}"/>
                  </a:ext>
                </a:extLst>
              </p:cNvPr>
              <p:cNvSpPr txBox="1">
                <a:spLocks noRot="1" noChangeAspect="1" noMove="1" noResize="1" noEditPoints="1" noAdjustHandles="1" noChangeArrowheads="1" noChangeShapeType="1" noTextEdit="1"/>
              </p:cNvSpPr>
              <p:nvPr/>
            </p:nvSpPr>
            <p:spPr>
              <a:xfrm>
                <a:off x="489746" y="1930594"/>
                <a:ext cx="1206612" cy="338554"/>
              </a:xfrm>
              <a:prstGeom prst="rect">
                <a:avLst/>
              </a:prstGeom>
              <a:blipFill>
                <a:blip r:embed="rId8"/>
                <a:stretch>
                  <a:fillRect b="-3704"/>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F6E7E04-FE3E-1B40-A278-EB74563BE8CE}"/>
                  </a:ext>
                </a:extLst>
              </p:cNvPr>
              <p:cNvSpPr txBox="1"/>
              <p:nvPr/>
            </p:nvSpPr>
            <p:spPr>
              <a:xfrm>
                <a:off x="4195855" y="3530297"/>
                <a:ext cx="4058740" cy="636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𝑓</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e>
                      </m:d>
                      <m:r>
                        <a:rPr lang="en-CA" sz="1600" b="0" i="1" smtClean="0">
                          <a:latin typeface="Cambria Math" panose="02040503050406030204" pitchFamily="18" charset="0"/>
                          <a:ea typeface="Cambria Math" panose="02040503050406030204" pitchFamily="18" charset="0"/>
                        </a:rPr>
                        <m:t>=</m:t>
                      </m:r>
                      <m:nary>
                        <m:naryPr>
                          <m:chr m:val="∬"/>
                          <m:ctrlPr>
                            <a:rPr lang="en-CA" sz="1600" b="0" i="1" smtClean="0">
                              <a:latin typeface="Cambria Math" panose="02040503050406030204" pitchFamily="18" charset="0"/>
                              <a:ea typeface="Cambria Math" panose="02040503050406030204" pitchFamily="18" charset="0"/>
                            </a:rPr>
                          </m:ctrlPr>
                        </m:naryPr>
                        <m:sub>
                          <m:r>
                            <m:rPr>
                              <m:brk m:alnAt="23"/>
                            </m:rP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m:t>
                          </m:r>
                        </m:sub>
                        <m:sup>
                          <m:r>
                            <a:rPr lang="en-CA" sz="1600" b="0" i="1" smtClean="0">
                              <a:latin typeface="Cambria Math" panose="02040503050406030204" pitchFamily="18" charset="0"/>
                              <a:ea typeface="Cambria Math" panose="02040503050406030204" pitchFamily="18" charset="0"/>
                            </a:rPr>
                            <m:t>+∞</m:t>
                          </m:r>
                        </m:sup>
                        <m:e>
                          <m:r>
                            <a:rPr lang="en-CA" sz="1600" b="0" i="1" smtClean="0">
                              <a:latin typeface="Cambria Math" panose="02040503050406030204" pitchFamily="18" charset="0"/>
                              <a:ea typeface="Cambria Math" panose="02040503050406030204" pitchFamily="18" charset="0"/>
                            </a:rPr>
                            <m:t>𝑓</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𝛽</m:t>
                              </m:r>
                            </m:e>
                          </m:d>
                          <m:r>
                            <a:rPr lang="en-CA" sz="1600" b="0" i="1" smtClean="0">
                              <a:latin typeface="Cambria Math" panose="02040503050406030204" pitchFamily="18" charset="0"/>
                              <a:ea typeface="Cambria Math" panose="02040503050406030204" pitchFamily="18" charset="0"/>
                            </a:rPr>
                            <m:t>𝛿</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𝛽</m:t>
                              </m:r>
                            </m:e>
                          </m:d>
                          <m:r>
                            <a:rPr lang="en-CA" sz="1600" b="0" i="1" smtClean="0">
                              <a:latin typeface="Cambria Math" panose="02040503050406030204" pitchFamily="18" charset="0"/>
                              <a:ea typeface="Cambria Math" panose="02040503050406030204" pitchFamily="18" charset="0"/>
                            </a:rPr>
                            <m:t>𝑑</m:t>
                          </m:r>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𝑑</m:t>
                          </m:r>
                          <m:r>
                            <a:rPr lang="en-CA" sz="1600" b="0" i="1" smtClean="0">
                              <a:latin typeface="Cambria Math" panose="02040503050406030204" pitchFamily="18" charset="0"/>
                              <a:ea typeface="Cambria Math" panose="02040503050406030204" pitchFamily="18" charset="0"/>
                            </a:rPr>
                            <m:t>𝛽</m:t>
                          </m:r>
                        </m:e>
                      </m:nary>
                    </m:oMath>
                  </m:oMathPara>
                </a14:m>
                <a:endParaRPr lang="fr-CA" sz="1600" dirty="0"/>
              </a:p>
            </p:txBody>
          </p:sp>
        </mc:Choice>
        <mc:Fallback xmlns="">
          <p:sp>
            <p:nvSpPr>
              <p:cNvPr id="31" name="TextBox 30">
                <a:extLst>
                  <a:ext uri="{FF2B5EF4-FFF2-40B4-BE49-F238E27FC236}">
                    <a16:creationId xmlns:a16="http://schemas.microsoft.com/office/drawing/2014/main" id="{7F6E7E04-FE3E-1B40-A278-EB74563BE8CE}"/>
                  </a:ext>
                </a:extLst>
              </p:cNvPr>
              <p:cNvSpPr txBox="1">
                <a:spLocks noRot="1" noChangeAspect="1" noMove="1" noResize="1" noEditPoints="1" noAdjustHandles="1" noChangeArrowheads="1" noChangeShapeType="1" noTextEdit="1"/>
              </p:cNvSpPr>
              <p:nvPr/>
            </p:nvSpPr>
            <p:spPr>
              <a:xfrm>
                <a:off x="4195855" y="3530297"/>
                <a:ext cx="4058740" cy="636585"/>
              </a:xfrm>
              <a:prstGeom prst="rect">
                <a:avLst/>
              </a:prstGeom>
              <a:blipFill>
                <a:blip r:embed="rId9"/>
                <a:stretch>
                  <a:fillRect t="-146154" b="-213462"/>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51F4F04-0AEE-6241-A021-FC4A76925808}"/>
                  </a:ext>
                </a:extLst>
              </p:cNvPr>
              <p:cNvSpPr txBox="1"/>
              <p:nvPr/>
            </p:nvSpPr>
            <p:spPr>
              <a:xfrm>
                <a:off x="375477" y="4334262"/>
                <a:ext cx="5749266" cy="6428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𝑔</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e>
                      </m:d>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ℋ</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𝑓</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ℋ</m:t>
                      </m:r>
                      <m:d>
                        <m:dPr>
                          <m:begChr m:val="["/>
                          <m:endChr m:val="]"/>
                          <m:ctrlPr>
                            <a:rPr lang="en-CA" sz="1600" b="0" i="1" smtClean="0">
                              <a:latin typeface="Cambria Math" panose="02040503050406030204" pitchFamily="18" charset="0"/>
                              <a:ea typeface="Cambria Math" panose="02040503050406030204" pitchFamily="18" charset="0"/>
                            </a:rPr>
                          </m:ctrlPr>
                        </m:dPr>
                        <m:e>
                          <m:nary>
                            <m:naryPr>
                              <m:chr m:val="∬"/>
                              <m:ctrlPr>
                                <a:rPr lang="en-CA" sz="1600" i="1">
                                  <a:latin typeface="Cambria Math" panose="02040503050406030204" pitchFamily="18" charset="0"/>
                                  <a:ea typeface="Cambria Math" panose="02040503050406030204" pitchFamily="18" charset="0"/>
                                </a:rPr>
                              </m:ctrlPr>
                            </m:naryPr>
                            <m:sub>
                              <m:r>
                                <m:rPr>
                                  <m:brk m:alnAt="23"/>
                                </m:rP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m:t>
                              </m:r>
                            </m:sub>
                            <m:sup>
                              <m:r>
                                <a:rPr lang="en-CA" sz="1600" i="1">
                                  <a:latin typeface="Cambria Math" panose="02040503050406030204" pitchFamily="18" charset="0"/>
                                  <a:ea typeface="Cambria Math" panose="02040503050406030204" pitchFamily="18" charset="0"/>
                                </a:rPr>
                                <m:t>+∞</m:t>
                              </m:r>
                            </m:sup>
                            <m:e>
                              <m:r>
                                <a:rPr lang="en-CA" sz="1600" i="1">
                                  <a:latin typeface="Cambria Math" panose="02040503050406030204" pitchFamily="18" charset="0"/>
                                  <a:ea typeface="Cambria Math" panose="02040503050406030204" pitchFamily="18" charset="0"/>
                                </a:rPr>
                                <m:t>𝑓</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r>
                                <a:rPr lang="en-CA" sz="1600" i="1">
                                  <a:latin typeface="Cambria Math" panose="02040503050406030204" pitchFamily="18" charset="0"/>
                                  <a:ea typeface="Cambria Math" panose="02040503050406030204" pitchFamily="18" charset="0"/>
                                </a:rPr>
                                <m:t>𝛿</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r>
                                <a:rPr lang="en-CA" sz="1600" i="1">
                                  <a:latin typeface="Cambria Math" panose="02040503050406030204" pitchFamily="18" charset="0"/>
                                  <a:ea typeface="Cambria Math" panose="02040503050406030204" pitchFamily="18" charset="0"/>
                                </a:rPr>
                                <m:t>𝑑</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𝑑</m:t>
                              </m:r>
                              <m:r>
                                <a:rPr lang="en-CA" sz="1600" i="1">
                                  <a:latin typeface="Cambria Math" panose="02040503050406030204" pitchFamily="18" charset="0"/>
                                  <a:ea typeface="Cambria Math" panose="02040503050406030204" pitchFamily="18" charset="0"/>
                                </a:rPr>
                                <m:t>𝛽</m:t>
                              </m:r>
                            </m:e>
                          </m:nary>
                          <m:r>
                            <m:rPr>
                              <m:nor/>
                            </m:rPr>
                            <a:rPr lang="fr-CA" sz="1600" dirty="0"/>
                            <m:t> </m:t>
                          </m:r>
                        </m:e>
                      </m:d>
                    </m:oMath>
                  </m:oMathPara>
                </a14:m>
                <a:endParaRPr lang="fr-CA" sz="1600" dirty="0"/>
              </a:p>
            </p:txBody>
          </p:sp>
        </mc:Choice>
        <mc:Fallback xmlns="">
          <p:sp>
            <p:nvSpPr>
              <p:cNvPr id="32" name="TextBox 31">
                <a:extLst>
                  <a:ext uri="{FF2B5EF4-FFF2-40B4-BE49-F238E27FC236}">
                    <a16:creationId xmlns:a16="http://schemas.microsoft.com/office/drawing/2014/main" id="{151F4F04-0AEE-6241-A021-FC4A76925808}"/>
                  </a:ext>
                </a:extLst>
              </p:cNvPr>
              <p:cNvSpPr txBox="1">
                <a:spLocks noRot="1" noChangeAspect="1" noMove="1" noResize="1" noEditPoints="1" noAdjustHandles="1" noChangeArrowheads="1" noChangeShapeType="1" noTextEdit="1"/>
              </p:cNvSpPr>
              <p:nvPr/>
            </p:nvSpPr>
            <p:spPr>
              <a:xfrm>
                <a:off x="375477" y="4334262"/>
                <a:ext cx="5749266" cy="642805"/>
              </a:xfrm>
              <a:prstGeom prst="rect">
                <a:avLst/>
              </a:prstGeom>
              <a:blipFill>
                <a:blip r:embed="rId10"/>
                <a:stretch>
                  <a:fillRect t="-150980" b="-21960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F7D8EF0-43CE-C94F-B75E-82C02FEAC67A}"/>
                  </a:ext>
                </a:extLst>
              </p:cNvPr>
              <p:cNvSpPr txBox="1"/>
              <p:nvPr/>
            </p:nvSpPr>
            <p:spPr>
              <a:xfrm>
                <a:off x="375477" y="5106020"/>
                <a:ext cx="4411464" cy="636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𝑔</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e>
                      </m:d>
                      <m:r>
                        <a:rPr lang="en-CA" sz="1600" b="0" i="1" smtClean="0">
                          <a:latin typeface="Cambria Math" panose="02040503050406030204" pitchFamily="18" charset="0"/>
                          <a:ea typeface="Cambria Math" panose="02040503050406030204" pitchFamily="18" charset="0"/>
                        </a:rPr>
                        <m:t>=</m:t>
                      </m:r>
                      <m:nary>
                        <m:naryPr>
                          <m:chr m:val="∬"/>
                          <m:ctrlPr>
                            <a:rPr lang="en-CA" sz="1600" i="1">
                              <a:latin typeface="Cambria Math" panose="02040503050406030204" pitchFamily="18" charset="0"/>
                              <a:ea typeface="Cambria Math" panose="02040503050406030204" pitchFamily="18" charset="0"/>
                            </a:rPr>
                          </m:ctrlPr>
                        </m:naryPr>
                        <m:sub>
                          <m:r>
                            <m:rPr>
                              <m:brk m:alnAt="23"/>
                            </m:rP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m:t>
                          </m:r>
                        </m:sub>
                        <m:sup>
                          <m:r>
                            <a:rPr lang="en-CA" sz="1600" i="1">
                              <a:latin typeface="Cambria Math" panose="02040503050406030204" pitchFamily="18" charset="0"/>
                              <a:ea typeface="Cambria Math" panose="02040503050406030204" pitchFamily="18" charset="0"/>
                            </a:rPr>
                            <m:t>+∞</m:t>
                          </m:r>
                        </m:sup>
                        <m:e>
                          <m:r>
                            <a:rPr lang="en-CA" sz="1600" i="1">
                              <a:latin typeface="Cambria Math" panose="02040503050406030204" pitchFamily="18" charset="0"/>
                              <a:ea typeface="Cambria Math" panose="02040503050406030204" pitchFamily="18" charset="0"/>
                            </a:rPr>
                            <m:t>𝑓</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r>
                            <a:rPr lang="en-CA" sz="1600" i="1" smtClean="0">
                              <a:latin typeface="Cambria Math" panose="02040503050406030204" pitchFamily="18" charset="0"/>
                              <a:ea typeface="Cambria Math" panose="02040503050406030204" pitchFamily="18" charset="0"/>
                            </a:rPr>
                            <m:t>ℋ</m:t>
                          </m:r>
                          <m:d>
                            <m:dPr>
                              <m:begChr m:val="["/>
                              <m:endChr m:val="]"/>
                              <m:ctrlPr>
                                <a:rPr lang="en-CA" sz="1600" i="1" smtClean="0">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𝛿</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e>
                          </m:d>
                          <m:r>
                            <a:rPr lang="en-CA" sz="1600" i="1">
                              <a:latin typeface="Cambria Math" panose="02040503050406030204" pitchFamily="18" charset="0"/>
                              <a:ea typeface="Cambria Math" panose="02040503050406030204" pitchFamily="18" charset="0"/>
                            </a:rPr>
                            <m:t>𝑑</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𝑑</m:t>
                          </m:r>
                          <m:r>
                            <a:rPr lang="en-CA" sz="1600" i="1">
                              <a:latin typeface="Cambria Math" panose="02040503050406030204" pitchFamily="18" charset="0"/>
                              <a:ea typeface="Cambria Math" panose="02040503050406030204" pitchFamily="18" charset="0"/>
                            </a:rPr>
                            <m:t>𝛽</m:t>
                          </m:r>
                        </m:e>
                      </m:nary>
                    </m:oMath>
                  </m:oMathPara>
                </a14:m>
                <a:endParaRPr lang="fr-CA" sz="1600" dirty="0"/>
              </a:p>
            </p:txBody>
          </p:sp>
        </mc:Choice>
        <mc:Fallback xmlns="">
          <p:sp>
            <p:nvSpPr>
              <p:cNvPr id="33" name="TextBox 32">
                <a:extLst>
                  <a:ext uri="{FF2B5EF4-FFF2-40B4-BE49-F238E27FC236}">
                    <a16:creationId xmlns:a16="http://schemas.microsoft.com/office/drawing/2014/main" id="{2F7D8EF0-43CE-C94F-B75E-82C02FEAC67A}"/>
                  </a:ext>
                </a:extLst>
              </p:cNvPr>
              <p:cNvSpPr txBox="1">
                <a:spLocks noRot="1" noChangeAspect="1" noMove="1" noResize="1" noEditPoints="1" noAdjustHandles="1" noChangeArrowheads="1" noChangeShapeType="1" noTextEdit="1"/>
              </p:cNvSpPr>
              <p:nvPr/>
            </p:nvSpPr>
            <p:spPr>
              <a:xfrm>
                <a:off x="375477" y="5106020"/>
                <a:ext cx="4411464" cy="636585"/>
              </a:xfrm>
              <a:prstGeom prst="rect">
                <a:avLst/>
              </a:prstGeom>
              <a:blipFill>
                <a:blip r:embed="rId11"/>
                <a:stretch>
                  <a:fillRect t="-150980" b="-21764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9B69558-5825-AF48-B7E6-EE6FE204F4A1}"/>
                  </a:ext>
                </a:extLst>
              </p:cNvPr>
              <p:cNvSpPr txBox="1"/>
              <p:nvPr/>
            </p:nvSpPr>
            <p:spPr>
              <a:xfrm>
                <a:off x="4203341" y="5573328"/>
                <a:ext cx="46306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h</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𝛽</m:t>
                          </m:r>
                        </m:e>
                      </m:d>
                      <m:r>
                        <a:rPr lang="en-CA" sz="1600" b="0" i="1" smtClean="0">
                          <a:latin typeface="Cambria Math" panose="02040503050406030204" pitchFamily="18" charset="0"/>
                          <a:ea typeface="Cambria Math" panose="02040503050406030204" pitchFamily="18" charset="0"/>
                        </a:rPr>
                        <m:t>=</m:t>
                      </m:r>
                      <m:r>
                        <a:rPr lang="en-CA" sz="1600" i="1" smtClean="0">
                          <a:latin typeface="Cambria Math" panose="02040503050406030204" pitchFamily="18" charset="0"/>
                          <a:ea typeface="Cambria Math" panose="02040503050406030204" pitchFamily="18" charset="0"/>
                        </a:rPr>
                        <m:t>ℋ</m:t>
                      </m:r>
                      <m:d>
                        <m:dPr>
                          <m:begChr m:val="["/>
                          <m:endChr m:val="]"/>
                          <m:ctrlPr>
                            <a:rPr lang="en-CA" sz="1600" i="1" smtClean="0">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𝛿</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e>
                      </m:d>
                    </m:oMath>
                  </m:oMathPara>
                </a14:m>
                <a:endParaRPr lang="fr-CA" sz="1600" dirty="0"/>
              </a:p>
            </p:txBody>
          </p:sp>
        </mc:Choice>
        <mc:Fallback xmlns="">
          <p:sp>
            <p:nvSpPr>
              <p:cNvPr id="34" name="TextBox 33">
                <a:extLst>
                  <a:ext uri="{FF2B5EF4-FFF2-40B4-BE49-F238E27FC236}">
                    <a16:creationId xmlns:a16="http://schemas.microsoft.com/office/drawing/2014/main" id="{39B69558-5825-AF48-B7E6-EE6FE204F4A1}"/>
                  </a:ext>
                </a:extLst>
              </p:cNvPr>
              <p:cNvSpPr txBox="1">
                <a:spLocks noRot="1" noChangeAspect="1" noMove="1" noResize="1" noEditPoints="1" noAdjustHandles="1" noChangeArrowheads="1" noChangeShapeType="1" noTextEdit="1"/>
              </p:cNvSpPr>
              <p:nvPr/>
            </p:nvSpPr>
            <p:spPr>
              <a:xfrm>
                <a:off x="4203341" y="5573328"/>
                <a:ext cx="4630614" cy="338554"/>
              </a:xfrm>
              <a:prstGeom prst="rect">
                <a:avLst/>
              </a:prstGeom>
              <a:blipFill>
                <a:blip r:embed="rId12"/>
                <a:stretch>
                  <a:fillRect b="-7143"/>
                </a:stretch>
              </a:blipFill>
            </p:spPr>
            <p:txBody>
              <a:bodyPr/>
              <a:lstStyle/>
              <a:p>
                <a:r>
                  <a:rPr lang="fr-CA">
                    <a:noFill/>
                  </a:rPr>
                  <a:t> </a:t>
                </a:r>
              </a:p>
            </p:txBody>
          </p:sp>
        </mc:Fallback>
      </mc:AlternateContent>
    </p:spTree>
    <p:extLst>
      <p:ext uri="{BB962C8B-B14F-4D97-AF65-F5344CB8AC3E}">
        <p14:creationId xmlns:p14="http://schemas.microsoft.com/office/powerpoint/2010/main" val="2655998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r>
              <a:rPr lang="en-CA" sz="3200" b="1" spc="-10" dirty="0" err="1">
                <a:latin typeface="+mj-lt"/>
                <a:ea typeface="Century Gothic" charset="0"/>
                <a:cs typeface="Century Gothic" charset="0"/>
              </a:rPr>
              <a:t>Dégradation</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linéaire</a:t>
            </a:r>
            <a:r>
              <a:rPr lang="en-CA" sz="3200" b="1" spc="-10" dirty="0">
                <a:latin typeface="+mj-lt"/>
                <a:ea typeface="Century Gothic" charset="0"/>
                <a:cs typeface="Century Gothic" charset="0"/>
              </a:rPr>
              <a:t> et </a:t>
            </a:r>
            <a:r>
              <a:rPr lang="en-CA" sz="3200" b="1" spc="-10" dirty="0" err="1">
                <a:latin typeface="+mj-lt"/>
                <a:ea typeface="Century Gothic" charset="0"/>
                <a:cs typeface="Century Gothic" charset="0"/>
              </a:rPr>
              <a:t>invariante</a:t>
            </a:r>
            <a:r>
              <a:rPr lang="en-CA" sz="3200" b="1" spc="-10" dirty="0">
                <a:latin typeface="+mj-lt"/>
                <a:ea typeface="Century Gothic" charset="0"/>
                <a:cs typeface="Century Gothic" charset="0"/>
              </a:rPr>
              <a:t> par position</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extBox 7">
            <a:extLst>
              <a:ext uri="{FF2B5EF4-FFF2-40B4-BE49-F238E27FC236}">
                <a16:creationId xmlns:a16="http://schemas.microsoft.com/office/drawing/2014/main" id="{E0A725B9-70E3-4E47-AD07-D1925909E9E2}"/>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B799724D-E0C3-E042-AD6B-EB91D37C3CF0}"/>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
        <p:nvSpPr>
          <p:cNvPr id="30" name="TextBox 29">
            <a:extLst>
              <a:ext uri="{FF2B5EF4-FFF2-40B4-BE49-F238E27FC236}">
                <a16:creationId xmlns:a16="http://schemas.microsoft.com/office/drawing/2014/main" id="{EA5C33B1-C064-8D45-9B9F-E69D355030B6}"/>
              </a:ext>
            </a:extLst>
          </p:cNvPr>
          <p:cNvSpPr txBox="1"/>
          <p:nvPr/>
        </p:nvSpPr>
        <p:spPr>
          <a:xfrm>
            <a:off x="5230032" y="1310468"/>
            <a:ext cx="3002681" cy="369332"/>
          </a:xfrm>
          <a:prstGeom prst="rect">
            <a:avLst/>
          </a:prstGeom>
          <a:noFill/>
        </p:spPr>
        <p:txBody>
          <a:bodyPr wrap="none" rtlCol="0">
            <a:spAutoFit/>
          </a:bodyPr>
          <a:lstStyle/>
          <a:p>
            <a:r>
              <a:rPr lang="fr-CA" dirty="0">
                <a:latin typeface="+mj-lt"/>
              </a:rPr>
              <a:t>Fonction d’étalement du point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0C035EF-D913-A14E-BDD6-E8251AE05219}"/>
                  </a:ext>
                </a:extLst>
              </p:cNvPr>
              <p:cNvSpPr txBox="1"/>
              <p:nvPr/>
            </p:nvSpPr>
            <p:spPr>
              <a:xfrm>
                <a:off x="757136" y="2393589"/>
                <a:ext cx="2544671" cy="369332"/>
              </a:xfrm>
              <a:prstGeom prst="rect">
                <a:avLst/>
              </a:prstGeom>
              <a:noFill/>
            </p:spPr>
            <p:txBody>
              <a:bodyPr wrap="none" rtlCol="0">
                <a:spAutoFit/>
              </a:bodyPr>
              <a:lstStyle/>
              <a:p>
                <a14:m>
                  <m:oMath xmlns:m="http://schemas.openxmlformats.org/officeDocument/2006/math">
                    <m:r>
                      <a:rPr lang="fr-CA" i="1" u="sng" smtClean="0">
                        <a:latin typeface="Cambria Math" panose="02040503050406030204" pitchFamily="18" charset="0"/>
                        <a:ea typeface="Cambria Math" panose="02040503050406030204" pitchFamily="18" charset="0"/>
                      </a:rPr>
                      <m:t>ℋ</m:t>
                    </m:r>
                  </m:oMath>
                </a14:m>
                <a:r>
                  <a:rPr lang="fr-CA" u="sng" dirty="0">
                    <a:latin typeface="+mj-lt"/>
                  </a:rPr>
                  <a:t> invariante par position</a:t>
                </a:r>
              </a:p>
            </p:txBody>
          </p:sp>
        </mc:Choice>
        <mc:Fallback xmlns="">
          <p:sp>
            <p:nvSpPr>
              <p:cNvPr id="20" name="TextBox 19">
                <a:extLst>
                  <a:ext uri="{FF2B5EF4-FFF2-40B4-BE49-F238E27FC236}">
                    <a16:creationId xmlns:a16="http://schemas.microsoft.com/office/drawing/2014/main" id="{A0C035EF-D913-A14E-BDD6-E8251AE05219}"/>
                  </a:ext>
                </a:extLst>
              </p:cNvPr>
              <p:cNvSpPr txBox="1">
                <a:spLocks noRot="1" noChangeAspect="1" noMove="1" noResize="1" noEditPoints="1" noAdjustHandles="1" noChangeArrowheads="1" noChangeShapeType="1" noTextEdit="1"/>
              </p:cNvSpPr>
              <p:nvPr/>
            </p:nvSpPr>
            <p:spPr>
              <a:xfrm>
                <a:off x="757136" y="2393589"/>
                <a:ext cx="2544671" cy="369332"/>
              </a:xfrm>
              <a:prstGeom prst="rect">
                <a:avLst/>
              </a:prstGeom>
              <a:blipFill>
                <a:blip r:embed="rId3"/>
                <a:stretch>
                  <a:fillRect t="-6667" r="-990" b="-26667"/>
                </a:stretch>
              </a:blipFill>
            </p:spPr>
            <p:txBody>
              <a:bodyPr/>
              <a:lstStyle/>
              <a:p>
                <a:r>
                  <a:rPr lang="fr-CA">
                    <a:noFill/>
                  </a:rPr>
                  <a:t> </a:t>
                </a:r>
              </a:p>
            </p:txBody>
          </p:sp>
        </mc:Fallback>
      </mc:AlternateContent>
      <p:pic>
        <p:nvPicPr>
          <p:cNvPr id="12" name="Picture 11" descr="Text, letter&#10;&#10;Description automatically generated">
            <a:extLst>
              <a:ext uri="{FF2B5EF4-FFF2-40B4-BE49-F238E27FC236}">
                <a16:creationId xmlns:a16="http://schemas.microsoft.com/office/drawing/2014/main" id="{A997BDEE-FAA7-2741-877A-771F9100E194}"/>
              </a:ext>
            </a:extLst>
          </p:cNvPr>
          <p:cNvPicPr>
            <a:picLocks noChangeAspect="1"/>
          </p:cNvPicPr>
          <p:nvPr/>
        </p:nvPicPr>
        <p:blipFill>
          <a:blip r:embed="rId4"/>
          <a:stretch>
            <a:fillRect/>
          </a:stretch>
        </p:blipFill>
        <p:spPr>
          <a:xfrm>
            <a:off x="841937" y="3061078"/>
            <a:ext cx="4425840" cy="746977"/>
          </a:xfrm>
          <a:prstGeom prst="rect">
            <a:avLst/>
          </a:prstGeom>
        </p:spPr>
      </p:pic>
      <p:sp>
        <p:nvSpPr>
          <p:cNvPr id="25" name="TextBox 24">
            <a:extLst>
              <a:ext uri="{FF2B5EF4-FFF2-40B4-BE49-F238E27FC236}">
                <a16:creationId xmlns:a16="http://schemas.microsoft.com/office/drawing/2014/main" id="{F8545CAB-842C-514F-811E-98BDCD1D23A9}"/>
              </a:ext>
            </a:extLst>
          </p:cNvPr>
          <p:cNvSpPr txBox="1"/>
          <p:nvPr/>
        </p:nvSpPr>
        <p:spPr>
          <a:xfrm>
            <a:off x="5644193" y="3227097"/>
            <a:ext cx="2494786" cy="369332"/>
          </a:xfrm>
          <a:prstGeom prst="rect">
            <a:avLst/>
          </a:prstGeom>
          <a:noFill/>
        </p:spPr>
        <p:txBody>
          <a:bodyPr wrap="none" rtlCol="0">
            <a:spAutoFit/>
          </a:bodyPr>
          <a:lstStyle/>
          <a:p>
            <a:r>
              <a:rPr lang="fr-CA" dirty="0">
                <a:latin typeface="+mj-lt"/>
              </a:rPr>
              <a:t>Intégrale de convolution</a:t>
            </a:r>
          </a:p>
        </p:txBody>
      </p:sp>
      <p:pic>
        <p:nvPicPr>
          <p:cNvPr id="23" name="Picture 22" descr="A picture containing diagram&#10;&#10;Description automatically generated">
            <a:extLst>
              <a:ext uri="{FF2B5EF4-FFF2-40B4-BE49-F238E27FC236}">
                <a16:creationId xmlns:a16="http://schemas.microsoft.com/office/drawing/2014/main" id="{5AC660E1-4E6B-4940-9775-4B21BBCCF9BF}"/>
              </a:ext>
            </a:extLst>
          </p:cNvPr>
          <p:cNvPicPr>
            <a:picLocks noChangeAspect="1"/>
          </p:cNvPicPr>
          <p:nvPr/>
        </p:nvPicPr>
        <p:blipFill>
          <a:blip r:embed="rId5"/>
          <a:stretch>
            <a:fillRect/>
          </a:stretch>
        </p:blipFill>
        <p:spPr>
          <a:xfrm>
            <a:off x="2678436" y="4307300"/>
            <a:ext cx="3787127" cy="508557"/>
          </a:xfrm>
          <a:prstGeom prst="rect">
            <a:avLst/>
          </a:prstGeom>
        </p:spPr>
      </p:pic>
      <p:pic>
        <p:nvPicPr>
          <p:cNvPr id="31" name="Picture 30" descr="Text&#10;&#10;Description automatically generated">
            <a:extLst>
              <a:ext uri="{FF2B5EF4-FFF2-40B4-BE49-F238E27FC236}">
                <a16:creationId xmlns:a16="http://schemas.microsoft.com/office/drawing/2014/main" id="{8BF374BA-CEB3-4E41-B5B4-C9AA925DEA5D}"/>
              </a:ext>
            </a:extLst>
          </p:cNvPr>
          <p:cNvPicPr>
            <a:picLocks noChangeAspect="1"/>
          </p:cNvPicPr>
          <p:nvPr/>
        </p:nvPicPr>
        <p:blipFill>
          <a:blip r:embed="rId6"/>
          <a:stretch>
            <a:fillRect/>
          </a:stretch>
        </p:blipFill>
        <p:spPr>
          <a:xfrm>
            <a:off x="2678436" y="4973311"/>
            <a:ext cx="3514587" cy="454132"/>
          </a:xfrm>
          <a:prstGeom prst="rect">
            <a:avLst/>
          </a:prstGeom>
        </p:spPr>
      </p:pic>
      <p:sp>
        <p:nvSpPr>
          <p:cNvPr id="32" name="Rectangle 31">
            <a:extLst>
              <a:ext uri="{FF2B5EF4-FFF2-40B4-BE49-F238E27FC236}">
                <a16:creationId xmlns:a16="http://schemas.microsoft.com/office/drawing/2014/main" id="{E9461721-EC91-2342-8E67-F7385BE27179}"/>
              </a:ext>
            </a:extLst>
          </p:cNvPr>
          <p:cNvSpPr/>
          <p:nvPr/>
        </p:nvSpPr>
        <p:spPr>
          <a:xfrm>
            <a:off x="2678436" y="4307300"/>
            <a:ext cx="3787126" cy="11201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8E39F3-3B75-2045-B743-D6960CBFB701}"/>
                  </a:ext>
                </a:extLst>
              </p:cNvPr>
              <p:cNvSpPr txBox="1"/>
              <p:nvPr/>
            </p:nvSpPr>
            <p:spPr>
              <a:xfrm>
                <a:off x="4480791" y="1669115"/>
                <a:ext cx="46306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h</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𝛽</m:t>
                          </m:r>
                        </m:e>
                      </m:d>
                      <m:r>
                        <a:rPr lang="en-CA" sz="1600" b="0" i="1" smtClean="0">
                          <a:latin typeface="Cambria Math" panose="02040503050406030204" pitchFamily="18" charset="0"/>
                          <a:ea typeface="Cambria Math" panose="02040503050406030204" pitchFamily="18" charset="0"/>
                        </a:rPr>
                        <m:t>=</m:t>
                      </m:r>
                      <m:r>
                        <a:rPr lang="en-CA" sz="1600" i="1" smtClean="0">
                          <a:latin typeface="Cambria Math" panose="02040503050406030204" pitchFamily="18" charset="0"/>
                          <a:ea typeface="Cambria Math" panose="02040503050406030204" pitchFamily="18" charset="0"/>
                        </a:rPr>
                        <m:t>ℋ</m:t>
                      </m:r>
                      <m:d>
                        <m:dPr>
                          <m:begChr m:val="["/>
                          <m:endChr m:val="]"/>
                          <m:ctrlPr>
                            <a:rPr lang="en-CA" sz="1600" i="1" smtClean="0">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𝛿</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e>
                      </m:d>
                    </m:oMath>
                  </m:oMathPara>
                </a14:m>
                <a:endParaRPr lang="fr-CA" sz="1600" dirty="0"/>
              </a:p>
            </p:txBody>
          </p:sp>
        </mc:Choice>
        <mc:Fallback xmlns="">
          <p:sp>
            <p:nvSpPr>
              <p:cNvPr id="16" name="TextBox 15">
                <a:extLst>
                  <a:ext uri="{FF2B5EF4-FFF2-40B4-BE49-F238E27FC236}">
                    <a16:creationId xmlns:a16="http://schemas.microsoft.com/office/drawing/2014/main" id="{E98E39F3-3B75-2045-B743-D6960CBFB701}"/>
                  </a:ext>
                </a:extLst>
              </p:cNvPr>
              <p:cNvSpPr txBox="1">
                <a:spLocks noRot="1" noChangeAspect="1" noMove="1" noResize="1" noEditPoints="1" noAdjustHandles="1" noChangeArrowheads="1" noChangeShapeType="1" noTextEdit="1"/>
              </p:cNvSpPr>
              <p:nvPr/>
            </p:nvSpPr>
            <p:spPr>
              <a:xfrm>
                <a:off x="4480791" y="1669115"/>
                <a:ext cx="4630614" cy="338554"/>
              </a:xfrm>
              <a:prstGeom prst="rect">
                <a:avLst/>
              </a:prstGeom>
              <a:blipFill>
                <a:blip r:embed="rId7"/>
                <a:stretch>
                  <a:fillRect b="-1111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36C37C7-B0DB-204A-8684-28D42FBA7E83}"/>
                  </a:ext>
                </a:extLst>
              </p:cNvPr>
              <p:cNvSpPr txBox="1"/>
              <p:nvPr/>
            </p:nvSpPr>
            <p:spPr>
              <a:xfrm>
                <a:off x="3175827" y="2420637"/>
                <a:ext cx="355097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ℋ</m:t>
                      </m:r>
                      <m:d>
                        <m:dPr>
                          <m:begChr m:val="["/>
                          <m:endChr m:val="]"/>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𝑓</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𝛼</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𝛽</m:t>
                              </m:r>
                            </m:e>
                          </m:d>
                        </m:e>
                      </m:d>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𝑔</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oMath>
                  </m:oMathPara>
                </a14:m>
                <a:endParaRPr lang="fr-CA" sz="1600" dirty="0"/>
              </a:p>
            </p:txBody>
          </p:sp>
        </mc:Choice>
        <mc:Fallback xmlns="">
          <p:sp>
            <p:nvSpPr>
              <p:cNvPr id="17" name="TextBox 16">
                <a:extLst>
                  <a:ext uri="{FF2B5EF4-FFF2-40B4-BE49-F238E27FC236}">
                    <a16:creationId xmlns:a16="http://schemas.microsoft.com/office/drawing/2014/main" id="{F36C37C7-B0DB-204A-8684-28D42FBA7E83}"/>
                  </a:ext>
                </a:extLst>
              </p:cNvPr>
              <p:cNvSpPr txBox="1">
                <a:spLocks noRot="1" noChangeAspect="1" noMove="1" noResize="1" noEditPoints="1" noAdjustHandles="1" noChangeArrowheads="1" noChangeShapeType="1" noTextEdit="1"/>
              </p:cNvSpPr>
              <p:nvPr/>
            </p:nvSpPr>
            <p:spPr>
              <a:xfrm>
                <a:off x="3175827" y="2420637"/>
                <a:ext cx="3550972" cy="338554"/>
              </a:xfrm>
              <a:prstGeom prst="rect">
                <a:avLst/>
              </a:prstGeom>
              <a:blipFill>
                <a:blip r:embed="rId8"/>
                <a:stretch>
                  <a:fillRect b="-7143"/>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3A552C8-271C-FC42-AEE3-EEC87F34AF7D}"/>
                  </a:ext>
                </a:extLst>
              </p:cNvPr>
              <p:cNvSpPr txBox="1"/>
              <p:nvPr/>
            </p:nvSpPr>
            <p:spPr>
              <a:xfrm>
                <a:off x="496957" y="1172466"/>
                <a:ext cx="4411464" cy="6365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ea typeface="Cambria Math" panose="02040503050406030204" pitchFamily="18" charset="0"/>
                        </a:rPr>
                        <m:t>𝑔</m:t>
                      </m:r>
                      <m:d>
                        <m:dPr>
                          <m:ctrlPr>
                            <a:rPr lang="en-CA" sz="1600" b="0" i="1" smtClean="0">
                              <a:latin typeface="Cambria Math" panose="02040503050406030204" pitchFamily="18" charset="0"/>
                              <a:ea typeface="Cambria Math" panose="02040503050406030204" pitchFamily="18" charset="0"/>
                            </a:rPr>
                          </m:ctrlPr>
                        </m:dPr>
                        <m:e>
                          <m:r>
                            <a:rPr lang="en-CA" sz="1600" b="0" i="1" smtClean="0">
                              <a:latin typeface="Cambria Math" panose="02040503050406030204" pitchFamily="18" charset="0"/>
                              <a:ea typeface="Cambria Math" panose="02040503050406030204" pitchFamily="18" charset="0"/>
                            </a:rPr>
                            <m:t>𝑥</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ea typeface="Cambria Math" panose="02040503050406030204" pitchFamily="18" charset="0"/>
                            </a:rPr>
                            <m:t>𝑦</m:t>
                          </m:r>
                        </m:e>
                      </m:d>
                      <m:r>
                        <a:rPr lang="en-CA" sz="1600" b="0" i="1" smtClean="0">
                          <a:latin typeface="Cambria Math" panose="02040503050406030204" pitchFamily="18" charset="0"/>
                          <a:ea typeface="Cambria Math" panose="02040503050406030204" pitchFamily="18" charset="0"/>
                        </a:rPr>
                        <m:t>=</m:t>
                      </m:r>
                      <m:nary>
                        <m:naryPr>
                          <m:chr m:val="∬"/>
                          <m:ctrlPr>
                            <a:rPr lang="en-CA" sz="1600" i="1">
                              <a:latin typeface="Cambria Math" panose="02040503050406030204" pitchFamily="18" charset="0"/>
                              <a:ea typeface="Cambria Math" panose="02040503050406030204" pitchFamily="18" charset="0"/>
                            </a:rPr>
                          </m:ctrlPr>
                        </m:naryPr>
                        <m:sub>
                          <m:r>
                            <m:rPr>
                              <m:brk m:alnAt="23"/>
                            </m:rP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m:t>
                          </m:r>
                        </m:sub>
                        <m:sup>
                          <m:r>
                            <a:rPr lang="en-CA" sz="1600" i="1">
                              <a:latin typeface="Cambria Math" panose="02040503050406030204" pitchFamily="18" charset="0"/>
                              <a:ea typeface="Cambria Math" panose="02040503050406030204" pitchFamily="18" charset="0"/>
                            </a:rPr>
                            <m:t>+∞</m:t>
                          </m:r>
                        </m:sup>
                        <m:e>
                          <m:r>
                            <a:rPr lang="en-CA" sz="1600" i="1">
                              <a:latin typeface="Cambria Math" panose="02040503050406030204" pitchFamily="18" charset="0"/>
                              <a:ea typeface="Cambria Math" panose="02040503050406030204" pitchFamily="18" charset="0"/>
                            </a:rPr>
                            <m:t>𝑓</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r>
                            <a:rPr lang="en-CA" sz="1600" i="1" smtClean="0">
                              <a:latin typeface="Cambria Math" panose="02040503050406030204" pitchFamily="18" charset="0"/>
                              <a:ea typeface="Cambria Math" panose="02040503050406030204" pitchFamily="18" charset="0"/>
                            </a:rPr>
                            <m:t>ℋ</m:t>
                          </m:r>
                          <m:d>
                            <m:dPr>
                              <m:begChr m:val="["/>
                              <m:endChr m:val="]"/>
                              <m:ctrlPr>
                                <a:rPr lang="en-CA" sz="1600" i="1" smtClean="0">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𝛿</m:t>
                              </m:r>
                              <m:d>
                                <m:dPr>
                                  <m:ctrlPr>
                                    <a:rPr lang="en-CA" sz="1600" i="1">
                                      <a:latin typeface="Cambria Math" panose="02040503050406030204" pitchFamily="18" charset="0"/>
                                      <a:ea typeface="Cambria Math" panose="02040503050406030204" pitchFamily="18" charset="0"/>
                                    </a:rPr>
                                  </m:ctrlPr>
                                </m:dPr>
                                <m:e>
                                  <m:r>
                                    <a:rPr lang="en-CA" sz="1600" i="1">
                                      <a:latin typeface="Cambria Math" panose="02040503050406030204" pitchFamily="18" charset="0"/>
                                      <a:ea typeface="Cambria Math" panose="02040503050406030204" pitchFamily="18" charset="0"/>
                                    </a:rPr>
                                    <m:t>𝑥</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𝑦</m:t>
                                  </m:r>
                                  <m:r>
                                    <a:rPr lang="en-CA" sz="1600" i="1">
                                      <a:latin typeface="Cambria Math" panose="02040503050406030204" pitchFamily="18" charset="0"/>
                                      <a:ea typeface="Cambria Math" panose="02040503050406030204" pitchFamily="18" charset="0"/>
                                    </a:rPr>
                                    <m:t>−</m:t>
                                  </m:r>
                                  <m:r>
                                    <a:rPr lang="en-CA" sz="1600" i="1">
                                      <a:latin typeface="Cambria Math" panose="02040503050406030204" pitchFamily="18" charset="0"/>
                                      <a:ea typeface="Cambria Math" panose="02040503050406030204" pitchFamily="18" charset="0"/>
                                    </a:rPr>
                                    <m:t>𝛽</m:t>
                                  </m:r>
                                </m:e>
                              </m:d>
                            </m:e>
                          </m:d>
                          <m:r>
                            <a:rPr lang="en-CA" sz="1600" i="1">
                              <a:latin typeface="Cambria Math" panose="02040503050406030204" pitchFamily="18" charset="0"/>
                              <a:ea typeface="Cambria Math" panose="02040503050406030204" pitchFamily="18" charset="0"/>
                            </a:rPr>
                            <m:t>𝑑</m:t>
                          </m:r>
                          <m:r>
                            <a:rPr lang="en-CA" sz="1600" i="1">
                              <a:latin typeface="Cambria Math" panose="02040503050406030204" pitchFamily="18" charset="0"/>
                              <a:ea typeface="Cambria Math" panose="02040503050406030204" pitchFamily="18" charset="0"/>
                            </a:rPr>
                            <m:t>𝛼</m:t>
                          </m:r>
                          <m:r>
                            <a:rPr lang="en-CA" sz="1600" i="1">
                              <a:latin typeface="Cambria Math" panose="02040503050406030204" pitchFamily="18" charset="0"/>
                              <a:ea typeface="Cambria Math" panose="02040503050406030204" pitchFamily="18" charset="0"/>
                            </a:rPr>
                            <m:t>𝑑</m:t>
                          </m:r>
                          <m:r>
                            <a:rPr lang="en-CA" sz="1600" i="1">
                              <a:latin typeface="Cambria Math" panose="02040503050406030204" pitchFamily="18" charset="0"/>
                              <a:ea typeface="Cambria Math" panose="02040503050406030204" pitchFamily="18" charset="0"/>
                            </a:rPr>
                            <m:t>𝛽</m:t>
                          </m:r>
                        </m:e>
                      </m:nary>
                    </m:oMath>
                  </m:oMathPara>
                </a14:m>
                <a:endParaRPr lang="fr-CA" sz="1600" dirty="0"/>
              </a:p>
            </p:txBody>
          </p:sp>
        </mc:Choice>
        <mc:Fallback xmlns="">
          <p:sp>
            <p:nvSpPr>
              <p:cNvPr id="18" name="TextBox 17">
                <a:extLst>
                  <a:ext uri="{FF2B5EF4-FFF2-40B4-BE49-F238E27FC236}">
                    <a16:creationId xmlns:a16="http://schemas.microsoft.com/office/drawing/2014/main" id="{C3A552C8-271C-FC42-AEE3-EEC87F34AF7D}"/>
                  </a:ext>
                </a:extLst>
              </p:cNvPr>
              <p:cNvSpPr txBox="1">
                <a:spLocks noRot="1" noChangeAspect="1" noMove="1" noResize="1" noEditPoints="1" noAdjustHandles="1" noChangeArrowheads="1" noChangeShapeType="1" noTextEdit="1"/>
              </p:cNvSpPr>
              <p:nvPr/>
            </p:nvSpPr>
            <p:spPr>
              <a:xfrm>
                <a:off x="496957" y="1172466"/>
                <a:ext cx="4411464" cy="636585"/>
              </a:xfrm>
              <a:prstGeom prst="rect">
                <a:avLst/>
              </a:prstGeom>
              <a:blipFill>
                <a:blip r:embed="rId9"/>
                <a:stretch>
                  <a:fillRect t="-150980" b="-217647"/>
                </a:stretch>
              </a:blipFill>
            </p:spPr>
            <p:txBody>
              <a:bodyPr/>
              <a:lstStyle/>
              <a:p>
                <a:r>
                  <a:rPr lang="fr-CA">
                    <a:noFill/>
                  </a:rPr>
                  <a:t> </a:t>
                </a:r>
              </a:p>
            </p:txBody>
          </p:sp>
        </mc:Fallback>
      </mc:AlternateContent>
    </p:spTree>
    <p:extLst>
      <p:ext uri="{BB962C8B-B14F-4D97-AF65-F5344CB8AC3E}">
        <p14:creationId xmlns:p14="http://schemas.microsoft.com/office/powerpoint/2010/main" val="142824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r>
              <a:rPr lang="en-CA" sz="3200" b="1" spc="-10" dirty="0" err="1">
                <a:latin typeface="+mj-lt"/>
                <a:ea typeface="Century Gothic" charset="0"/>
                <a:cs typeface="Century Gothic" charset="0"/>
              </a:rPr>
              <a:t>Fonction</a:t>
            </a:r>
            <a:r>
              <a:rPr lang="en-CA" sz="3200" b="1" spc="-10" dirty="0">
                <a:latin typeface="+mj-lt"/>
                <a:ea typeface="Century Gothic" charset="0"/>
                <a:cs typeface="Century Gothic" charset="0"/>
              </a:rPr>
              <a:t> </a:t>
            </a:r>
            <a:r>
              <a:rPr lang="en-CA" sz="3200" b="1" spc="-10" dirty="0" err="1">
                <a:latin typeface="+mj-lt"/>
                <a:ea typeface="Century Gothic" charset="0"/>
                <a:cs typeface="Century Gothic" charset="0"/>
              </a:rPr>
              <a:t>d’étalement</a:t>
            </a:r>
            <a:r>
              <a:rPr lang="en-CA" sz="3200" b="1" spc="-10" dirty="0">
                <a:latin typeface="+mj-lt"/>
                <a:ea typeface="Century Gothic" charset="0"/>
                <a:cs typeface="Century Gothic" charset="0"/>
              </a:rPr>
              <a:t> du point</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object 2">
            <a:extLst>
              <a:ext uri="{FF2B5EF4-FFF2-40B4-BE49-F238E27FC236}">
                <a16:creationId xmlns:a16="http://schemas.microsoft.com/office/drawing/2014/main" id="{57DFFF40-F636-4934-B62D-27CD062F89A1}"/>
              </a:ext>
            </a:extLst>
          </p:cNvPr>
          <p:cNvSpPr/>
          <p:nvPr/>
        </p:nvSpPr>
        <p:spPr>
          <a:xfrm>
            <a:off x="594360" y="1463041"/>
            <a:ext cx="7810018" cy="3181060"/>
          </a:xfrm>
          <a:prstGeom prst="rect">
            <a:avLst/>
          </a:prstGeom>
          <a:blipFill>
            <a:blip r:embed="rId3" cstate="print"/>
            <a:stretch>
              <a:fillRect/>
            </a:stretch>
          </a:blipFill>
        </p:spPr>
        <p:txBody>
          <a:bodyPr wrap="square" lIns="0" tIns="0" rIns="0" bIns="0" rtlCol="0"/>
          <a:lstStyle/>
          <a:p>
            <a:endParaRPr/>
          </a:p>
        </p:txBody>
      </p:sp>
      <p:sp>
        <p:nvSpPr>
          <p:cNvPr id="11" name="TextBox 10">
            <a:extLst>
              <a:ext uri="{FF2B5EF4-FFF2-40B4-BE49-F238E27FC236}">
                <a16:creationId xmlns:a16="http://schemas.microsoft.com/office/drawing/2014/main" id="{B12C0D93-E8DA-114F-A670-489315D708F3}"/>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2" name="TextBox 11">
            <a:extLst>
              <a:ext uri="{FF2B5EF4-FFF2-40B4-BE49-F238E27FC236}">
                <a16:creationId xmlns:a16="http://schemas.microsoft.com/office/drawing/2014/main" id="{F5842E07-0F86-754D-BE33-C1EAC8A8AC4D}"/>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pic>
        <p:nvPicPr>
          <p:cNvPr id="4" name="Picture 3" descr="A blue text on a white background&#10;&#10;Description automatically generated">
            <a:extLst>
              <a:ext uri="{FF2B5EF4-FFF2-40B4-BE49-F238E27FC236}">
                <a16:creationId xmlns:a16="http://schemas.microsoft.com/office/drawing/2014/main" id="{4D94649A-5294-65D4-A66C-033D81188D6B}"/>
              </a:ext>
            </a:extLst>
          </p:cNvPr>
          <p:cNvPicPr>
            <a:picLocks noChangeAspect="1"/>
          </p:cNvPicPr>
          <p:nvPr/>
        </p:nvPicPr>
        <p:blipFill>
          <a:blip r:embed="rId4"/>
          <a:stretch>
            <a:fillRect/>
          </a:stretch>
        </p:blipFill>
        <p:spPr>
          <a:xfrm>
            <a:off x="5490297" y="4791199"/>
            <a:ext cx="2802577" cy="462127"/>
          </a:xfrm>
          <a:prstGeom prst="rect">
            <a:avLst/>
          </a:prstGeom>
        </p:spPr>
      </p:pic>
    </p:spTree>
    <p:extLst>
      <p:ext uri="{BB962C8B-B14F-4D97-AF65-F5344CB8AC3E}">
        <p14:creationId xmlns:p14="http://schemas.microsoft.com/office/powerpoint/2010/main" val="1991141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23220"/>
          </a:xfrm>
          <a:prstGeom prst="rect">
            <a:avLst/>
          </a:prstGeom>
          <a:noFill/>
        </p:spPr>
        <p:txBody>
          <a:bodyPr wrap="square" rtlCol="0">
            <a:spAutoFit/>
          </a:bodyPr>
          <a:lstStyle/>
          <a:p>
            <a:r>
              <a:rPr lang="en-CA" sz="2800" b="1" spc="-10" dirty="0">
                <a:latin typeface="+mj-lt"/>
                <a:ea typeface="Century Gothic" charset="0"/>
                <a:cs typeface="Century Gothic" charset="0"/>
              </a:rPr>
              <a:t>Restauration </a:t>
            </a:r>
            <a:r>
              <a:rPr lang="en-CA" sz="2800" b="1" spc="-10" dirty="0" err="1">
                <a:latin typeface="+mj-lt"/>
                <a:ea typeface="Century Gothic" charset="0"/>
                <a:cs typeface="Century Gothic" charset="0"/>
              </a:rPr>
              <a:t>en</a:t>
            </a:r>
            <a:r>
              <a:rPr lang="en-CA" sz="2800" b="1" spc="-10" dirty="0">
                <a:latin typeface="+mj-lt"/>
                <a:ea typeface="Century Gothic" charset="0"/>
                <a:cs typeface="Century Gothic" charset="0"/>
              </a:rPr>
              <a:t> </a:t>
            </a:r>
            <a:r>
              <a:rPr lang="en-CA" sz="2800" b="1" spc="-10" dirty="0" err="1">
                <a:latin typeface="+mj-lt"/>
                <a:ea typeface="Century Gothic" charset="0"/>
                <a:cs typeface="Century Gothic" charset="0"/>
              </a:rPr>
              <a:t>présence</a:t>
            </a:r>
            <a:r>
              <a:rPr lang="en-CA" sz="2800" b="1" spc="-10" dirty="0">
                <a:latin typeface="+mj-lt"/>
                <a:ea typeface="Century Gothic" charset="0"/>
                <a:cs typeface="Century Gothic" charset="0"/>
              </a:rPr>
              <a:t> </a:t>
            </a:r>
            <a:r>
              <a:rPr lang="en-CA" sz="2800" b="1" spc="-10" dirty="0" err="1">
                <a:latin typeface="+mj-lt"/>
                <a:ea typeface="Century Gothic" charset="0"/>
                <a:cs typeface="Century Gothic" charset="0"/>
              </a:rPr>
              <a:t>d’une</a:t>
            </a:r>
            <a:r>
              <a:rPr lang="en-CA" sz="2800" b="1" spc="-10" dirty="0">
                <a:latin typeface="+mj-lt"/>
                <a:ea typeface="Century Gothic" charset="0"/>
                <a:cs typeface="Century Gothic" charset="0"/>
              </a:rPr>
              <a:t> </a:t>
            </a:r>
            <a:r>
              <a:rPr lang="en-CA" sz="2800" b="1" spc="-10" dirty="0" err="1">
                <a:latin typeface="+mj-lt"/>
                <a:ea typeface="Century Gothic" charset="0"/>
                <a:cs typeface="Century Gothic" charset="0"/>
              </a:rPr>
              <a:t>dégradation</a:t>
            </a:r>
            <a:r>
              <a:rPr lang="en-CA" sz="2800" b="1" spc="-10" dirty="0">
                <a:latin typeface="+mj-lt"/>
                <a:ea typeface="Century Gothic" charset="0"/>
                <a:cs typeface="Century Gothic" charset="0"/>
              </a:rPr>
              <a:t> </a:t>
            </a:r>
            <a:r>
              <a:rPr lang="en-CA" sz="2800" b="1" spc="-10" dirty="0" err="1">
                <a:latin typeface="+mj-lt"/>
                <a:ea typeface="Century Gothic" charset="0"/>
                <a:cs typeface="Century Gothic" charset="0"/>
              </a:rPr>
              <a:t>linéaire</a:t>
            </a:r>
            <a:endParaRPr lang="en-CA" sz="28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object 3">
            <a:extLst>
              <a:ext uri="{FF2B5EF4-FFF2-40B4-BE49-F238E27FC236}">
                <a16:creationId xmlns:a16="http://schemas.microsoft.com/office/drawing/2014/main" id="{6878886C-7C30-4A88-B827-4A20AD42495C}"/>
              </a:ext>
            </a:extLst>
          </p:cNvPr>
          <p:cNvSpPr txBox="1"/>
          <p:nvPr/>
        </p:nvSpPr>
        <p:spPr>
          <a:xfrm>
            <a:off x="6537591" y="5953467"/>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8" name="TextBox 7">
            <a:extLst>
              <a:ext uri="{FF2B5EF4-FFF2-40B4-BE49-F238E27FC236}">
                <a16:creationId xmlns:a16="http://schemas.microsoft.com/office/drawing/2014/main" id="{E0A725B9-70E3-4E47-AD07-D1925909E9E2}"/>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B799724D-E0C3-E042-AD6B-EB91D37C3CF0}"/>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A309CDA-F068-8C43-A543-13218F8E29EC}"/>
                  </a:ext>
                </a:extLst>
              </p:cNvPr>
              <p:cNvSpPr txBox="1"/>
              <p:nvPr/>
            </p:nvSpPr>
            <p:spPr>
              <a:xfrm>
                <a:off x="6421545" y="1071787"/>
                <a:ext cx="251671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2000" b="0" i="1" smtClean="0">
                          <a:latin typeface="Cambria Math" panose="02040503050406030204" pitchFamily="18" charset="0"/>
                        </a:rPr>
                        <m:t>𝑔</m:t>
                      </m:r>
                      <m:d>
                        <m:dPr>
                          <m:ctrlPr>
                            <a:rPr lang="en-CA" sz="2000" b="0" i="1" smtClean="0">
                              <a:latin typeface="Cambria Math" panose="02040503050406030204" pitchFamily="18" charset="0"/>
                            </a:rPr>
                          </m:ctrlPr>
                        </m:dPr>
                        <m:e>
                          <m:r>
                            <a:rPr lang="en-CA" sz="2000" b="0" i="1" smtClean="0">
                              <a:latin typeface="Cambria Math" panose="02040503050406030204" pitchFamily="18" charset="0"/>
                            </a:rPr>
                            <m:t>𝑥</m:t>
                          </m:r>
                          <m:r>
                            <a:rPr lang="en-CA" sz="2000" b="0" i="1" smtClean="0">
                              <a:latin typeface="Cambria Math" panose="02040503050406030204" pitchFamily="18" charset="0"/>
                            </a:rPr>
                            <m:t>,</m:t>
                          </m:r>
                          <m:r>
                            <a:rPr lang="en-CA" sz="2000" b="0" i="1" smtClean="0">
                              <a:latin typeface="Cambria Math" panose="02040503050406030204" pitchFamily="18" charset="0"/>
                            </a:rPr>
                            <m:t>𝑦</m:t>
                          </m:r>
                        </m:e>
                      </m:d>
                      <m:r>
                        <a:rPr lang="en-CA" sz="2000" b="0" i="1" smtClean="0">
                          <a:latin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ℋ</m:t>
                      </m:r>
                      <m:d>
                        <m:dPr>
                          <m:begChr m:val="["/>
                          <m:endChr m:val="]"/>
                          <m:ctrlPr>
                            <a:rPr lang="en-CA" sz="2000" b="0" i="1" smtClean="0">
                              <a:latin typeface="Cambria Math" panose="02040503050406030204" pitchFamily="18" charset="0"/>
                              <a:ea typeface="Cambria Math" panose="02040503050406030204" pitchFamily="18" charset="0"/>
                            </a:rPr>
                          </m:ctrlPr>
                        </m:dPr>
                        <m:e>
                          <m:r>
                            <a:rPr lang="en-CA" sz="2000" b="0" i="1" smtClean="0">
                              <a:latin typeface="Cambria Math" panose="02040503050406030204" pitchFamily="18" charset="0"/>
                              <a:ea typeface="Cambria Math" panose="02040503050406030204" pitchFamily="18" charset="0"/>
                            </a:rPr>
                            <m:t>𝑓</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𝑥</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𝑦</m:t>
                          </m:r>
                          <m:r>
                            <a:rPr lang="en-CA" sz="2000" b="0" i="1" smtClean="0">
                              <a:latin typeface="Cambria Math" panose="02040503050406030204" pitchFamily="18" charset="0"/>
                              <a:ea typeface="Cambria Math" panose="02040503050406030204" pitchFamily="18" charset="0"/>
                            </a:rPr>
                            <m:t>)</m:t>
                          </m:r>
                        </m:e>
                      </m:d>
                    </m:oMath>
                  </m:oMathPara>
                </a14:m>
                <a:endParaRPr lang="fr-CA" sz="2000" dirty="0"/>
              </a:p>
            </p:txBody>
          </p:sp>
        </mc:Choice>
        <mc:Fallback xmlns="">
          <p:sp>
            <p:nvSpPr>
              <p:cNvPr id="15" name="TextBox 14">
                <a:extLst>
                  <a:ext uri="{FF2B5EF4-FFF2-40B4-BE49-F238E27FC236}">
                    <a16:creationId xmlns:a16="http://schemas.microsoft.com/office/drawing/2014/main" id="{5A309CDA-F068-8C43-A543-13218F8E29EC}"/>
                  </a:ext>
                </a:extLst>
              </p:cNvPr>
              <p:cNvSpPr txBox="1">
                <a:spLocks noRot="1" noChangeAspect="1" noMove="1" noResize="1" noEditPoints="1" noAdjustHandles="1" noChangeArrowheads="1" noChangeShapeType="1" noTextEdit="1"/>
              </p:cNvSpPr>
              <p:nvPr/>
            </p:nvSpPr>
            <p:spPr>
              <a:xfrm>
                <a:off x="6421545" y="1071787"/>
                <a:ext cx="2516715" cy="400110"/>
              </a:xfrm>
              <a:prstGeom prst="rect">
                <a:avLst/>
              </a:prstGeom>
              <a:blipFill>
                <a:blip r:embed="rId4"/>
                <a:stretch>
                  <a:fillRect b="-15625"/>
                </a:stretch>
              </a:blipFill>
            </p:spPr>
            <p:txBody>
              <a:bodyPr/>
              <a:lstStyle/>
              <a:p>
                <a:r>
                  <a:rPr lang="fr-CA">
                    <a:noFill/>
                  </a:rPr>
                  <a:t> </a:t>
                </a:r>
              </a:p>
            </p:txBody>
          </p:sp>
        </mc:Fallback>
      </mc:AlternateContent>
      <p:sp>
        <p:nvSpPr>
          <p:cNvPr id="16" name="Rectangle 15">
            <a:extLst>
              <a:ext uri="{FF2B5EF4-FFF2-40B4-BE49-F238E27FC236}">
                <a16:creationId xmlns:a16="http://schemas.microsoft.com/office/drawing/2014/main" id="{668C2BBE-3E1A-5653-057D-E6E23F346B17}"/>
              </a:ext>
            </a:extLst>
          </p:cNvPr>
          <p:cNvSpPr/>
          <p:nvPr/>
        </p:nvSpPr>
        <p:spPr>
          <a:xfrm>
            <a:off x="5251818" y="4418194"/>
            <a:ext cx="3708534" cy="317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F8631B4-2538-4C85-30D1-6C0251038701}"/>
              </a:ext>
            </a:extLst>
          </p:cNvPr>
          <p:cNvGrpSpPr/>
          <p:nvPr/>
        </p:nvGrpSpPr>
        <p:grpSpPr>
          <a:xfrm>
            <a:off x="205740" y="1612901"/>
            <a:ext cx="8754612" cy="3492500"/>
            <a:chOff x="205740" y="1612901"/>
            <a:chExt cx="8754612" cy="3492500"/>
          </a:xfrm>
        </p:grpSpPr>
        <p:sp>
          <p:nvSpPr>
            <p:cNvPr id="11" name="object 2">
              <a:extLst>
                <a:ext uri="{FF2B5EF4-FFF2-40B4-BE49-F238E27FC236}">
                  <a16:creationId xmlns:a16="http://schemas.microsoft.com/office/drawing/2014/main" id="{3073B9A6-F51F-421F-8DEE-3ABE662F565E}"/>
                </a:ext>
              </a:extLst>
            </p:cNvPr>
            <p:cNvSpPr/>
            <p:nvPr/>
          </p:nvSpPr>
          <p:spPr>
            <a:xfrm>
              <a:off x="205740" y="1612901"/>
              <a:ext cx="8754612" cy="3492500"/>
            </a:xfrm>
            <a:prstGeom prst="rect">
              <a:avLst/>
            </a:prstGeom>
            <a:blipFill>
              <a:blip r:embed="rId5" cstate="print"/>
              <a:stretch>
                <a:fillRect/>
              </a:stretch>
            </a:blipFill>
          </p:spPr>
          <p:txBody>
            <a:bodyPr wrap="square" lIns="0" tIns="0" rIns="0" bIns="0" rtlCol="0"/>
            <a:lstStyle/>
            <a:p>
              <a:endParaRPr dirty="0"/>
            </a:p>
          </p:txBody>
        </p:sp>
        <p:sp>
          <p:nvSpPr>
            <p:cNvPr id="13" name="Rectangle 12">
              <a:extLst>
                <a:ext uri="{FF2B5EF4-FFF2-40B4-BE49-F238E27FC236}">
                  <a16:creationId xmlns:a16="http://schemas.microsoft.com/office/drawing/2014/main" id="{809FB5BB-9A42-E1CC-C405-F42F941B1258}"/>
                </a:ext>
              </a:extLst>
            </p:cNvPr>
            <p:cNvSpPr/>
            <p:nvPr/>
          </p:nvSpPr>
          <p:spPr>
            <a:xfrm>
              <a:off x="205740" y="4665038"/>
              <a:ext cx="3708534" cy="440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text on a white background&#10;&#10;Description automatically generated">
              <a:extLst>
                <a:ext uri="{FF2B5EF4-FFF2-40B4-BE49-F238E27FC236}">
                  <a16:creationId xmlns:a16="http://schemas.microsoft.com/office/drawing/2014/main" id="{90315FE0-669F-F80F-3403-D5DA9E938E6A}"/>
                </a:ext>
              </a:extLst>
            </p:cNvPr>
            <p:cNvPicPr>
              <a:picLocks noChangeAspect="1"/>
            </p:cNvPicPr>
            <p:nvPr/>
          </p:nvPicPr>
          <p:blipFill>
            <a:blip r:embed="rId6"/>
            <a:stretch>
              <a:fillRect/>
            </a:stretch>
          </p:blipFill>
          <p:spPr>
            <a:xfrm>
              <a:off x="6135683" y="3972109"/>
              <a:ext cx="2802577" cy="462127"/>
            </a:xfrm>
            <a:prstGeom prst="rect">
              <a:avLst/>
            </a:prstGeom>
          </p:spPr>
        </p:pic>
        <p:sp>
          <p:nvSpPr>
            <p:cNvPr id="14" name="object 5">
              <a:extLst>
                <a:ext uri="{FF2B5EF4-FFF2-40B4-BE49-F238E27FC236}">
                  <a16:creationId xmlns:a16="http://schemas.microsoft.com/office/drawing/2014/main" id="{4AF441A1-2E13-4DC3-A695-260417C4460B}"/>
                </a:ext>
              </a:extLst>
            </p:cNvPr>
            <p:cNvSpPr txBox="1"/>
            <p:nvPr/>
          </p:nvSpPr>
          <p:spPr>
            <a:xfrm>
              <a:off x="6387120" y="4424825"/>
              <a:ext cx="2516715" cy="320601"/>
            </a:xfrm>
            <a:prstGeom prst="rect">
              <a:avLst/>
            </a:prstGeom>
          </p:spPr>
          <p:txBody>
            <a:bodyPr vert="horz" wrap="square" lIns="0" tIns="12700" rIns="0" bIns="0" rtlCol="0">
              <a:spAutoFit/>
            </a:bodyPr>
            <a:lstStyle/>
            <a:p>
              <a:pPr marL="12700">
                <a:lnSpc>
                  <a:spcPct val="100000"/>
                </a:lnSpc>
                <a:spcBef>
                  <a:spcPts val="100"/>
                </a:spcBef>
              </a:pPr>
              <a:r>
                <a:rPr lang="fr-CA" sz="2000" b="1" spc="-5" dirty="0">
                  <a:latin typeface="+mj-lt"/>
                  <a:cs typeface="Arial"/>
                </a:rPr>
                <a:t>Image flou a restaurer</a:t>
              </a:r>
              <a:endParaRPr lang="fr-CA" sz="2000" b="1" dirty="0">
                <a:latin typeface="+mj-lt"/>
                <a:cs typeface="Arial"/>
              </a:endParaRPr>
            </a:p>
          </p:txBody>
        </p:sp>
      </p:grpSp>
    </p:spTree>
    <p:extLst>
      <p:ext uri="{BB962C8B-B14F-4D97-AF65-F5344CB8AC3E}">
        <p14:creationId xmlns:p14="http://schemas.microsoft.com/office/powerpoint/2010/main" val="3342078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1" name="object 2">
            <a:extLst>
              <a:ext uri="{FF2B5EF4-FFF2-40B4-BE49-F238E27FC236}">
                <a16:creationId xmlns:a16="http://schemas.microsoft.com/office/drawing/2014/main" id="{E304C6FC-1560-4466-9833-75163E42F673}"/>
              </a:ext>
            </a:extLst>
          </p:cNvPr>
          <p:cNvSpPr/>
          <p:nvPr/>
        </p:nvSpPr>
        <p:spPr>
          <a:xfrm>
            <a:off x="422910" y="948689"/>
            <a:ext cx="8288980" cy="5045095"/>
          </a:xfrm>
          <a:prstGeom prst="rect">
            <a:avLst/>
          </a:prstGeom>
          <a:blipFill>
            <a:blip r:embed="rId3"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9E894789-55D8-D34A-984F-91E550AD0A44}"/>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5" name="TextBox 4">
            <a:extLst>
              <a:ext uri="{FF2B5EF4-FFF2-40B4-BE49-F238E27FC236}">
                <a16:creationId xmlns:a16="http://schemas.microsoft.com/office/drawing/2014/main" id="{17D21FD5-2ECF-3647-B483-B325120BEEF5}"/>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Tree>
    <p:extLst>
      <p:ext uri="{BB962C8B-B14F-4D97-AF65-F5344CB8AC3E}">
        <p14:creationId xmlns:p14="http://schemas.microsoft.com/office/powerpoint/2010/main" val="2103235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inverse</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1" name="object 4">
            <a:extLst>
              <a:ext uri="{FF2B5EF4-FFF2-40B4-BE49-F238E27FC236}">
                <a16:creationId xmlns:a16="http://schemas.microsoft.com/office/drawing/2014/main" id="{AB426EBE-FF51-483E-801B-BE245B2CD980}"/>
              </a:ext>
            </a:extLst>
          </p:cNvPr>
          <p:cNvSpPr/>
          <p:nvPr/>
        </p:nvSpPr>
        <p:spPr>
          <a:xfrm>
            <a:off x="496958" y="1250112"/>
            <a:ext cx="8008536" cy="695319"/>
          </a:xfrm>
          <a:prstGeom prst="rect">
            <a:avLst/>
          </a:prstGeom>
          <a:blipFill>
            <a:blip r:embed="rId3" cstate="print"/>
            <a:stretch>
              <a:fillRect/>
            </a:stretch>
          </a:blipFill>
        </p:spPr>
        <p:txBody>
          <a:bodyPr wrap="square" lIns="0" tIns="0" rIns="0" bIns="0" rtlCol="0"/>
          <a:lstStyle/>
          <a:p>
            <a:endParaRPr dirty="0">
              <a:latin typeface="+mj-lt"/>
            </a:endParaRPr>
          </a:p>
        </p:txBody>
      </p:sp>
      <p:sp>
        <p:nvSpPr>
          <p:cNvPr id="12" name="object 5">
            <a:extLst>
              <a:ext uri="{FF2B5EF4-FFF2-40B4-BE49-F238E27FC236}">
                <a16:creationId xmlns:a16="http://schemas.microsoft.com/office/drawing/2014/main" id="{06AB66AF-CBCB-42B0-9FB9-B3853847CC98}"/>
              </a:ext>
            </a:extLst>
          </p:cNvPr>
          <p:cNvSpPr/>
          <p:nvPr/>
        </p:nvSpPr>
        <p:spPr>
          <a:xfrm>
            <a:off x="355601" y="2320291"/>
            <a:ext cx="8449178" cy="319294"/>
          </a:xfrm>
          <a:prstGeom prst="rect">
            <a:avLst/>
          </a:prstGeom>
          <a:blipFill>
            <a:blip r:embed="rId4" cstate="print"/>
            <a:stretch>
              <a:fillRect/>
            </a:stretch>
          </a:blipFill>
        </p:spPr>
        <p:txBody>
          <a:bodyPr wrap="square" lIns="0" tIns="0" rIns="0" bIns="0" rtlCol="0"/>
          <a:lstStyle/>
          <a:p>
            <a:endParaRPr/>
          </a:p>
        </p:txBody>
      </p:sp>
      <p:sp>
        <p:nvSpPr>
          <p:cNvPr id="13" name="object 6">
            <a:extLst>
              <a:ext uri="{FF2B5EF4-FFF2-40B4-BE49-F238E27FC236}">
                <a16:creationId xmlns:a16="http://schemas.microsoft.com/office/drawing/2014/main" id="{9D382A8D-5848-41A3-9E32-4EFEF369FB4C}"/>
              </a:ext>
            </a:extLst>
          </p:cNvPr>
          <p:cNvSpPr/>
          <p:nvPr/>
        </p:nvSpPr>
        <p:spPr>
          <a:xfrm>
            <a:off x="2994660" y="2826108"/>
            <a:ext cx="3326130" cy="459914"/>
          </a:xfrm>
          <a:prstGeom prst="rect">
            <a:avLst/>
          </a:prstGeom>
          <a:blipFill>
            <a:blip r:embed="rId5" cstate="print"/>
            <a:stretch>
              <a:fillRect/>
            </a:stretch>
          </a:blipFill>
        </p:spPr>
        <p:txBody>
          <a:bodyPr wrap="square" lIns="0" tIns="0" rIns="0" bIns="0" rtlCol="0"/>
          <a:lstStyle/>
          <a:p>
            <a:endParaRPr/>
          </a:p>
        </p:txBody>
      </p:sp>
      <p:sp>
        <p:nvSpPr>
          <p:cNvPr id="14" name="object 7">
            <a:extLst>
              <a:ext uri="{FF2B5EF4-FFF2-40B4-BE49-F238E27FC236}">
                <a16:creationId xmlns:a16="http://schemas.microsoft.com/office/drawing/2014/main" id="{A3A4885E-F254-456E-8BD3-76EC75B3C695}"/>
              </a:ext>
            </a:extLst>
          </p:cNvPr>
          <p:cNvSpPr/>
          <p:nvPr/>
        </p:nvSpPr>
        <p:spPr>
          <a:xfrm>
            <a:off x="5074920" y="3541125"/>
            <a:ext cx="2435758" cy="2598458"/>
          </a:xfrm>
          <a:prstGeom prst="rect">
            <a:avLst/>
          </a:prstGeom>
          <a:blipFill>
            <a:blip r:embed="rId6" cstate="print"/>
            <a:stretch>
              <a:fillRect/>
            </a:stretch>
          </a:blipFill>
        </p:spPr>
        <p:txBody>
          <a:bodyPr wrap="square" lIns="0" tIns="0" rIns="0" bIns="0" rtlCol="0"/>
          <a:lstStyle/>
          <a:p>
            <a:endParaRPr/>
          </a:p>
        </p:txBody>
      </p:sp>
      <p:sp>
        <p:nvSpPr>
          <p:cNvPr id="15" name="object 8">
            <a:extLst>
              <a:ext uri="{FF2B5EF4-FFF2-40B4-BE49-F238E27FC236}">
                <a16:creationId xmlns:a16="http://schemas.microsoft.com/office/drawing/2014/main" id="{D21ACDB9-1BE8-457F-A5E4-6C230CB1BE59}"/>
              </a:ext>
            </a:extLst>
          </p:cNvPr>
          <p:cNvSpPr/>
          <p:nvPr/>
        </p:nvSpPr>
        <p:spPr>
          <a:xfrm>
            <a:off x="1771650" y="3541125"/>
            <a:ext cx="2533826" cy="2598458"/>
          </a:xfrm>
          <a:prstGeom prst="rect">
            <a:avLst/>
          </a:prstGeom>
          <a:blipFill>
            <a:blip r:embed="rId7" cstate="print"/>
            <a:stretch>
              <a:fillRect/>
            </a:stretch>
          </a:blipFill>
        </p:spPr>
        <p:txBody>
          <a:bodyPr wrap="square" lIns="0" tIns="0" rIns="0" bIns="0" rtlCol="0"/>
          <a:lstStyle/>
          <a:p>
            <a:endParaRPr/>
          </a:p>
        </p:txBody>
      </p:sp>
      <p:sp>
        <p:nvSpPr>
          <p:cNvPr id="10" name="TextBox 9">
            <a:extLst>
              <a:ext uri="{FF2B5EF4-FFF2-40B4-BE49-F238E27FC236}">
                <a16:creationId xmlns:a16="http://schemas.microsoft.com/office/drawing/2014/main" id="{79B3B828-8E8C-CC44-A473-04EAD1CE6050}"/>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6" name="TextBox 15">
            <a:extLst>
              <a:ext uri="{FF2B5EF4-FFF2-40B4-BE49-F238E27FC236}">
                <a16:creationId xmlns:a16="http://schemas.microsoft.com/office/drawing/2014/main" id="{328BB6AC-F03E-CE47-8446-CBDF73157FA8}"/>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Tree>
    <p:extLst>
      <p:ext uri="{BB962C8B-B14F-4D97-AF65-F5344CB8AC3E}">
        <p14:creationId xmlns:p14="http://schemas.microsoft.com/office/powerpoint/2010/main" val="256680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88450FA-7BB0-4B62-B31D-196CD98E578C}"/>
              </a:ext>
            </a:extLst>
          </p:cNvPr>
          <p:cNvSpPr/>
          <p:nvPr/>
        </p:nvSpPr>
        <p:spPr>
          <a:xfrm>
            <a:off x="584200" y="594360"/>
            <a:ext cx="7886414" cy="1074420"/>
          </a:xfrm>
          <a:prstGeom prst="rect">
            <a:avLst/>
          </a:prstGeom>
          <a:blipFill>
            <a:blip r:embed="rId3"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1817D33A-70E1-451D-B027-1ECDEADE91DA}"/>
              </a:ext>
            </a:extLst>
          </p:cNvPr>
          <p:cNvSpPr/>
          <p:nvPr/>
        </p:nvSpPr>
        <p:spPr>
          <a:xfrm>
            <a:off x="584200" y="1931596"/>
            <a:ext cx="7886414" cy="3879054"/>
          </a:xfrm>
          <a:prstGeom prst="rect">
            <a:avLst/>
          </a:prstGeom>
          <a:blipFill>
            <a:blip r:embed="rId4"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B2B7D7A6-C32F-47AB-B498-92B3E3900DFA}"/>
              </a:ext>
            </a:extLst>
          </p:cNvPr>
          <p:cNvSpPr txBox="1"/>
          <p:nvPr/>
        </p:nvSpPr>
        <p:spPr>
          <a:xfrm>
            <a:off x="6664591" y="610260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8" name="TextBox 7">
            <a:extLst>
              <a:ext uri="{FF2B5EF4-FFF2-40B4-BE49-F238E27FC236}">
                <a16:creationId xmlns:a16="http://schemas.microsoft.com/office/drawing/2014/main" id="{270CDFAD-B15B-644C-B02B-3AA9092AA889}"/>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9" name="TextBox 8">
            <a:extLst>
              <a:ext uri="{FF2B5EF4-FFF2-40B4-BE49-F238E27FC236}">
                <a16:creationId xmlns:a16="http://schemas.microsoft.com/office/drawing/2014/main" id="{00914570-C79B-074D-92C6-90516331AB22}"/>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Tree>
    <p:extLst>
      <p:ext uri="{BB962C8B-B14F-4D97-AF65-F5344CB8AC3E}">
        <p14:creationId xmlns:p14="http://schemas.microsoft.com/office/powerpoint/2010/main" val="2665725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08043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8" name="object 2">
            <a:extLst>
              <a:ext uri="{FF2B5EF4-FFF2-40B4-BE49-F238E27FC236}">
                <a16:creationId xmlns:a16="http://schemas.microsoft.com/office/drawing/2014/main" id="{67C800F6-8507-4F42-BD0B-65344E967457}"/>
              </a:ext>
            </a:extLst>
          </p:cNvPr>
          <p:cNvSpPr/>
          <p:nvPr/>
        </p:nvSpPr>
        <p:spPr>
          <a:xfrm>
            <a:off x="2068831" y="1325881"/>
            <a:ext cx="5581456" cy="4617719"/>
          </a:xfrm>
          <a:prstGeom prst="rect">
            <a:avLst/>
          </a:prstGeom>
          <a:blipFill>
            <a:blip r:embed="rId3" cstate="print"/>
            <a:stretch>
              <a:fillRect/>
            </a:stretch>
          </a:blipFill>
        </p:spPr>
        <p:txBody>
          <a:bodyPr wrap="square" lIns="0" tIns="0" rIns="0" bIns="0" rtlCol="0"/>
          <a:lstStyle/>
          <a:p>
            <a:endParaRPr/>
          </a:p>
        </p:txBody>
      </p:sp>
      <p:sp>
        <p:nvSpPr>
          <p:cNvPr id="9" name="object 3">
            <a:extLst>
              <a:ext uri="{FF2B5EF4-FFF2-40B4-BE49-F238E27FC236}">
                <a16:creationId xmlns:a16="http://schemas.microsoft.com/office/drawing/2014/main" id="{1E9C9100-7A05-4598-A90F-F0EB1EC898D0}"/>
              </a:ext>
            </a:extLst>
          </p:cNvPr>
          <p:cNvSpPr/>
          <p:nvPr/>
        </p:nvSpPr>
        <p:spPr>
          <a:xfrm>
            <a:off x="3200400" y="561420"/>
            <a:ext cx="3785870" cy="525449"/>
          </a:xfrm>
          <a:prstGeom prst="rect">
            <a:avLst/>
          </a:prstGeom>
          <a:blipFill>
            <a:blip r:embed="rId4" cstate="print"/>
            <a:stretch>
              <a:fillRect/>
            </a:stretch>
          </a:blipFill>
        </p:spPr>
        <p:txBody>
          <a:bodyPr wrap="square" lIns="0" tIns="0" rIns="0" bIns="0" rtlCol="0"/>
          <a:lstStyle/>
          <a:p>
            <a:endParaRPr/>
          </a:p>
        </p:txBody>
      </p:sp>
      <p:sp>
        <p:nvSpPr>
          <p:cNvPr id="5" name="TextBox 4">
            <a:extLst>
              <a:ext uri="{FF2B5EF4-FFF2-40B4-BE49-F238E27FC236}">
                <a16:creationId xmlns:a16="http://schemas.microsoft.com/office/drawing/2014/main" id="{25067717-6923-DC4A-9D50-A67F38E93709}"/>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6" name="TextBox 5">
            <a:extLst>
              <a:ext uri="{FF2B5EF4-FFF2-40B4-BE49-F238E27FC236}">
                <a16:creationId xmlns:a16="http://schemas.microsoft.com/office/drawing/2014/main" id="{225600E8-9363-BA40-94AD-43ABAC6DDD51}"/>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cxnSp>
        <p:nvCxnSpPr>
          <p:cNvPr id="3" name="Straight Connector 2">
            <a:extLst>
              <a:ext uri="{FF2B5EF4-FFF2-40B4-BE49-F238E27FC236}">
                <a16:creationId xmlns:a16="http://schemas.microsoft.com/office/drawing/2014/main" id="{678B60DB-5EDB-0D5A-D2FB-F6A8802D3371}"/>
              </a:ext>
            </a:extLst>
          </p:cNvPr>
          <p:cNvCxnSpPr>
            <a:cxnSpLocks/>
          </p:cNvCxnSpPr>
          <p:nvPr/>
        </p:nvCxnSpPr>
        <p:spPr>
          <a:xfrm>
            <a:off x="2564924" y="2928257"/>
            <a:ext cx="5048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51BF27-2263-94ED-FD10-192C3772F98B}"/>
              </a:ext>
            </a:extLst>
          </p:cNvPr>
          <p:cNvCxnSpPr>
            <a:cxnSpLocks/>
          </p:cNvCxnSpPr>
          <p:nvPr/>
        </p:nvCxnSpPr>
        <p:spPr>
          <a:xfrm>
            <a:off x="2101489" y="3187961"/>
            <a:ext cx="61091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C230D3-7088-1DB4-4D14-E25F146CEF2A}"/>
              </a:ext>
            </a:extLst>
          </p:cNvPr>
          <p:cNvCxnSpPr>
            <a:cxnSpLocks/>
          </p:cNvCxnSpPr>
          <p:nvPr/>
        </p:nvCxnSpPr>
        <p:spPr>
          <a:xfrm>
            <a:off x="2101489" y="3462904"/>
            <a:ext cx="610918"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BC7B63-86F9-DFDB-917F-27F1FE02AD1B}"/>
              </a:ext>
            </a:extLst>
          </p:cNvPr>
          <p:cNvSpPr/>
          <p:nvPr/>
        </p:nvSpPr>
        <p:spPr>
          <a:xfrm>
            <a:off x="3194519" y="3675824"/>
            <a:ext cx="2164527" cy="2255507"/>
          </a:xfrm>
          <a:prstGeom prst="rect">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5488422D-596E-8B99-8AE8-E75C6C39B106}"/>
              </a:ext>
            </a:extLst>
          </p:cNvPr>
          <p:cNvSpPr/>
          <p:nvPr/>
        </p:nvSpPr>
        <p:spPr>
          <a:xfrm>
            <a:off x="5444588" y="3675825"/>
            <a:ext cx="2164527" cy="2255507"/>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18BFB581-D785-54E1-7913-F582939108FA}"/>
              </a:ext>
            </a:extLst>
          </p:cNvPr>
          <p:cNvSpPr/>
          <p:nvPr/>
        </p:nvSpPr>
        <p:spPr>
          <a:xfrm>
            <a:off x="5424361" y="1368347"/>
            <a:ext cx="2184754" cy="22555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0" name="Straight Connector 19">
            <a:extLst>
              <a:ext uri="{FF2B5EF4-FFF2-40B4-BE49-F238E27FC236}">
                <a16:creationId xmlns:a16="http://schemas.microsoft.com/office/drawing/2014/main" id="{A3F5052B-A5C9-53CE-2943-197EA3D498D2}"/>
              </a:ext>
            </a:extLst>
          </p:cNvPr>
          <p:cNvCxnSpPr>
            <a:cxnSpLocks/>
          </p:cNvCxnSpPr>
          <p:nvPr/>
        </p:nvCxnSpPr>
        <p:spPr>
          <a:xfrm>
            <a:off x="2101489" y="3058886"/>
            <a:ext cx="1440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0735861-7BC7-C13D-988C-C56C077BDA5F}"/>
              </a:ext>
            </a:extLst>
          </p:cNvPr>
          <p:cNvSpPr txBox="1"/>
          <p:nvPr/>
        </p:nvSpPr>
        <p:spPr>
          <a:xfrm>
            <a:off x="3166315" y="1114462"/>
            <a:ext cx="1106650" cy="307777"/>
          </a:xfrm>
          <a:prstGeom prst="rect">
            <a:avLst/>
          </a:prstGeom>
          <a:noFill/>
        </p:spPr>
        <p:txBody>
          <a:bodyPr wrap="none" rtlCol="0">
            <a:spAutoFit/>
          </a:bodyPr>
          <a:lstStyle/>
          <a:p>
            <a:r>
              <a:rPr lang="fr-CA" sz="1400" dirty="0">
                <a:latin typeface="+mj-lt"/>
              </a:rPr>
              <a:t>Filtre inverse</a:t>
            </a:r>
          </a:p>
        </p:txBody>
      </p:sp>
    </p:spTree>
    <p:extLst>
      <p:ext uri="{BB962C8B-B14F-4D97-AF65-F5344CB8AC3E}">
        <p14:creationId xmlns:p14="http://schemas.microsoft.com/office/powerpoint/2010/main" val="3760475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0" name="object 8">
            <a:extLst>
              <a:ext uri="{FF2B5EF4-FFF2-40B4-BE49-F238E27FC236}">
                <a16:creationId xmlns:a16="http://schemas.microsoft.com/office/drawing/2014/main" id="{BFAB2419-5694-4473-B4FB-07E01EFA9767}"/>
              </a:ext>
            </a:extLst>
          </p:cNvPr>
          <p:cNvSpPr txBox="1"/>
          <p:nvPr/>
        </p:nvSpPr>
        <p:spPr>
          <a:xfrm>
            <a:off x="846484" y="1398702"/>
            <a:ext cx="2514599" cy="382156"/>
          </a:xfrm>
          <a:prstGeom prst="rect">
            <a:avLst/>
          </a:prstGeom>
        </p:spPr>
        <p:txBody>
          <a:bodyPr vert="horz" wrap="square" lIns="0" tIns="12700" rIns="0" bIns="0" rtlCol="0">
            <a:spAutoFit/>
          </a:bodyPr>
          <a:lstStyle/>
          <a:p>
            <a:pPr marL="12700">
              <a:lnSpc>
                <a:spcPct val="100000"/>
              </a:lnSpc>
              <a:spcBef>
                <a:spcPts val="100"/>
              </a:spcBef>
            </a:pPr>
            <a:r>
              <a:rPr sz="2400" spc="-5" dirty="0">
                <a:latin typeface="+mj-lt"/>
                <a:cs typeface="Arial"/>
              </a:rPr>
              <a:t>minimisation</a:t>
            </a:r>
            <a:r>
              <a:rPr sz="2400" spc="-45" dirty="0">
                <a:latin typeface="+mj-lt"/>
                <a:cs typeface="Arial"/>
              </a:rPr>
              <a:t> </a:t>
            </a:r>
            <a:r>
              <a:rPr sz="2400" spc="-5" dirty="0">
                <a:latin typeface="+mj-lt"/>
                <a:cs typeface="Arial"/>
              </a:rPr>
              <a:t>de</a:t>
            </a:r>
            <a:endParaRPr sz="2400" dirty="0">
              <a:latin typeface="+mj-lt"/>
              <a:cs typeface="Arial"/>
            </a:endParaRPr>
          </a:p>
        </p:txBody>
      </p:sp>
      <p:sp>
        <p:nvSpPr>
          <p:cNvPr id="12" name="TextBox 11">
            <a:extLst>
              <a:ext uri="{FF2B5EF4-FFF2-40B4-BE49-F238E27FC236}">
                <a16:creationId xmlns:a16="http://schemas.microsoft.com/office/drawing/2014/main" id="{E88DE2DD-671B-F143-ABE0-53A18FFD8BFF}"/>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F24B1D6C-9F46-7348-A8DF-95F6A41478CB}"/>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pic>
        <p:nvPicPr>
          <p:cNvPr id="8" name="Picture 7" descr="Text&#10;&#10;Description automatically generated">
            <a:extLst>
              <a:ext uri="{FF2B5EF4-FFF2-40B4-BE49-F238E27FC236}">
                <a16:creationId xmlns:a16="http://schemas.microsoft.com/office/drawing/2014/main" id="{EC747718-1875-F94A-AA01-6FB0B0941808}"/>
              </a:ext>
            </a:extLst>
          </p:cNvPr>
          <p:cNvPicPr>
            <a:picLocks noChangeAspect="1"/>
          </p:cNvPicPr>
          <p:nvPr/>
        </p:nvPicPr>
        <p:blipFill>
          <a:blip r:embed="rId3"/>
          <a:stretch>
            <a:fillRect/>
          </a:stretch>
        </p:blipFill>
        <p:spPr>
          <a:xfrm>
            <a:off x="3229472" y="1246880"/>
            <a:ext cx="2819400" cy="685800"/>
          </a:xfrm>
          <a:prstGeom prst="rect">
            <a:avLst/>
          </a:prstGeom>
        </p:spPr>
      </p:pic>
      <mc:AlternateContent xmlns:mc="http://schemas.openxmlformats.org/markup-compatibility/2006" xmlns:a14="http://schemas.microsoft.com/office/drawing/2010/main">
        <mc:Choice Requires="a14">
          <p:sp>
            <p:nvSpPr>
              <p:cNvPr id="21" name="object 8">
                <a:extLst>
                  <a:ext uri="{FF2B5EF4-FFF2-40B4-BE49-F238E27FC236}">
                    <a16:creationId xmlns:a16="http://schemas.microsoft.com/office/drawing/2014/main" id="{9B69754D-6E44-3548-97DE-05230BF1704F}"/>
                  </a:ext>
                </a:extLst>
              </p:cNvPr>
              <p:cNvSpPr txBox="1"/>
              <p:nvPr/>
            </p:nvSpPr>
            <p:spPr>
              <a:xfrm>
                <a:off x="846484" y="2155324"/>
                <a:ext cx="7433917" cy="1361335"/>
              </a:xfrm>
              <a:prstGeom prst="rect">
                <a:avLst/>
              </a:prstGeom>
            </p:spPr>
            <p:txBody>
              <a:bodyPr vert="horz" wrap="square" lIns="0" tIns="12700" rIns="0" bIns="0" rtlCol="0">
                <a:spAutoFit/>
              </a:bodyPr>
              <a:lstStyle/>
              <a:p>
                <a:pPr marL="12700">
                  <a:lnSpc>
                    <a:spcPct val="100000"/>
                  </a:lnSpc>
                  <a:spcBef>
                    <a:spcPts val="100"/>
                  </a:spcBef>
                </a:pPr>
                <a:r>
                  <a:rPr lang="fr-CA" sz="2400" spc="-5" dirty="0">
                    <a:latin typeface="+mj-lt"/>
                    <a:cs typeface="Arial"/>
                  </a:rPr>
                  <a:t>Conditions:</a:t>
                </a:r>
              </a:p>
              <a:p>
                <a:pPr marL="355600" indent="-342900">
                  <a:lnSpc>
                    <a:spcPct val="100000"/>
                  </a:lnSpc>
                  <a:spcBef>
                    <a:spcPts val="100"/>
                  </a:spcBef>
                  <a:buFont typeface="Arial" panose="020B0604020202020204" pitchFamily="34" charset="0"/>
                  <a:buChar char="•"/>
                </a:pPr>
                <a:r>
                  <a:rPr lang="fr-CA" sz="2000" i="1" spc="-5" dirty="0">
                    <a:latin typeface="+mj-lt"/>
                    <a:cs typeface="Arial"/>
                  </a:rPr>
                  <a:t>f</a:t>
                </a:r>
                <a:r>
                  <a:rPr lang="fr-CA" sz="2000" spc="-5" dirty="0">
                    <a:latin typeface="+mj-lt"/>
                    <a:cs typeface="Arial"/>
                  </a:rPr>
                  <a:t> et </a:t>
                </a:r>
                <a14:m>
                  <m:oMath xmlns:m="http://schemas.openxmlformats.org/officeDocument/2006/math">
                    <m:r>
                      <a:rPr lang="fr-CA" sz="2000" i="1" spc="-5" smtClean="0">
                        <a:latin typeface="Cambria Math" panose="02040503050406030204" pitchFamily="18" charset="0"/>
                        <a:ea typeface="Cambria Math" panose="02040503050406030204" pitchFamily="18" charset="0"/>
                        <a:cs typeface="Arial"/>
                      </a:rPr>
                      <m:t>𝜂</m:t>
                    </m:r>
                  </m:oMath>
                </a14:m>
                <a:r>
                  <a:rPr lang="fr-CA" sz="2000" i="1" dirty="0">
                    <a:latin typeface="+mj-lt"/>
                    <a:cs typeface="Arial"/>
                  </a:rPr>
                  <a:t> </a:t>
                </a:r>
                <a:r>
                  <a:rPr lang="fr-CA" sz="2000" dirty="0">
                    <a:latin typeface="+mj-lt"/>
                    <a:cs typeface="Arial"/>
                  </a:rPr>
                  <a:t>ne sont pas corrélé</a:t>
                </a:r>
              </a:p>
              <a:p>
                <a:pPr marL="355600" indent="-342900">
                  <a:lnSpc>
                    <a:spcPct val="100000"/>
                  </a:lnSpc>
                  <a:spcBef>
                    <a:spcPts val="100"/>
                  </a:spcBef>
                  <a:buFont typeface="Arial" panose="020B0604020202020204" pitchFamily="34" charset="0"/>
                  <a:buChar char="•"/>
                </a:pPr>
                <a:r>
                  <a:rPr lang="fr-CA" sz="2000" dirty="0">
                    <a:latin typeface="+mj-lt"/>
                    <a:cs typeface="Arial"/>
                  </a:rPr>
                  <a:t>La moyenne de </a:t>
                </a:r>
                <a:r>
                  <a:rPr lang="fr-CA" sz="2000" i="1" dirty="0">
                    <a:latin typeface="+mj-lt"/>
                    <a:cs typeface="Arial"/>
                  </a:rPr>
                  <a:t>f</a:t>
                </a:r>
                <a:r>
                  <a:rPr lang="fr-CA" sz="2000" dirty="0">
                    <a:latin typeface="+mj-lt"/>
                    <a:cs typeface="Arial"/>
                  </a:rPr>
                  <a:t> ou </a:t>
                </a:r>
                <a14:m>
                  <m:oMath xmlns:m="http://schemas.openxmlformats.org/officeDocument/2006/math">
                    <m:r>
                      <a:rPr lang="fr-CA" sz="2000" i="1" spc="-5">
                        <a:latin typeface="Cambria Math" panose="02040503050406030204" pitchFamily="18" charset="0"/>
                        <a:ea typeface="Cambria Math" panose="02040503050406030204" pitchFamily="18" charset="0"/>
                        <a:cs typeface="Arial"/>
                      </a:rPr>
                      <m:t>𝜂</m:t>
                    </m:r>
                  </m:oMath>
                </a14:m>
                <a:r>
                  <a:rPr lang="fr-CA" sz="2000" dirty="0">
                    <a:latin typeface="+mj-lt"/>
                    <a:cs typeface="Arial"/>
                  </a:rPr>
                  <a:t> est </a:t>
                </a:r>
                <a:r>
                  <a:rPr lang="fr-CA" sz="2000" dirty="0" err="1">
                    <a:latin typeface="+mj-lt"/>
                    <a:cs typeface="Arial"/>
                  </a:rPr>
                  <a:t>zero</a:t>
                </a:r>
                <a:endParaRPr lang="fr-CA" sz="2000" dirty="0">
                  <a:latin typeface="+mj-lt"/>
                  <a:cs typeface="Arial"/>
                </a:endParaRPr>
              </a:p>
              <a:p>
                <a:pPr marL="355600" indent="-342900">
                  <a:lnSpc>
                    <a:spcPct val="100000"/>
                  </a:lnSpc>
                  <a:spcBef>
                    <a:spcPts val="100"/>
                  </a:spcBef>
                  <a:buFont typeface="Arial" panose="020B0604020202020204" pitchFamily="34" charset="0"/>
                  <a:buChar char="•"/>
                </a:pPr>
                <a:r>
                  <a:rPr lang="fr-CA" sz="2000" dirty="0">
                    <a:latin typeface="+mj-lt"/>
                    <a:cs typeface="Arial"/>
                  </a:rPr>
                  <a:t>relation linéaire entre </a:t>
                </a:r>
                <a14:m>
                  <m:oMath xmlns:m="http://schemas.openxmlformats.org/officeDocument/2006/math">
                    <m:acc>
                      <m:accPr>
                        <m:chr m:val="̂"/>
                        <m:ctrlPr>
                          <a:rPr lang="fr-CA" sz="2000" i="1" smtClean="0">
                            <a:latin typeface="Cambria Math" panose="02040503050406030204" pitchFamily="18" charset="0"/>
                            <a:cs typeface="Arial"/>
                          </a:rPr>
                        </m:ctrlPr>
                      </m:accPr>
                      <m:e>
                        <m:r>
                          <a:rPr lang="en-CA" sz="2000" b="0" i="1" smtClean="0">
                            <a:latin typeface="Cambria Math" panose="02040503050406030204" pitchFamily="18" charset="0"/>
                            <a:cs typeface="Arial"/>
                          </a:rPr>
                          <m:t>𝑓</m:t>
                        </m:r>
                      </m:e>
                    </m:acc>
                  </m:oMath>
                </a14:m>
                <a:r>
                  <a:rPr lang="fr-CA" sz="2000" dirty="0">
                    <a:latin typeface="+mj-lt"/>
                    <a:cs typeface="Arial"/>
                  </a:rPr>
                  <a:t> et </a:t>
                </a:r>
                <a:r>
                  <a:rPr lang="fr-CA" sz="2000" i="1" dirty="0">
                    <a:latin typeface="+mj-lt"/>
                    <a:cs typeface="Arial"/>
                  </a:rPr>
                  <a:t>g</a:t>
                </a:r>
                <a:endParaRPr lang="fr-CA" sz="2000" dirty="0">
                  <a:latin typeface="+mj-lt"/>
                  <a:cs typeface="Arial"/>
                </a:endParaRPr>
              </a:p>
            </p:txBody>
          </p:sp>
        </mc:Choice>
        <mc:Fallback xmlns="">
          <p:sp>
            <p:nvSpPr>
              <p:cNvPr id="21" name="object 8">
                <a:extLst>
                  <a:ext uri="{FF2B5EF4-FFF2-40B4-BE49-F238E27FC236}">
                    <a16:creationId xmlns:a16="http://schemas.microsoft.com/office/drawing/2014/main" id="{9B69754D-6E44-3548-97DE-05230BF1704F}"/>
                  </a:ext>
                </a:extLst>
              </p:cNvPr>
              <p:cNvSpPr txBox="1">
                <a:spLocks noRot="1" noChangeAspect="1" noMove="1" noResize="1" noEditPoints="1" noAdjustHandles="1" noChangeArrowheads="1" noChangeShapeType="1" noTextEdit="1"/>
              </p:cNvSpPr>
              <p:nvPr/>
            </p:nvSpPr>
            <p:spPr>
              <a:xfrm>
                <a:off x="846484" y="2155324"/>
                <a:ext cx="7433917" cy="1361335"/>
              </a:xfrm>
              <a:prstGeom prst="rect">
                <a:avLst/>
              </a:prstGeom>
              <a:blipFill>
                <a:blip r:embed="rId4"/>
                <a:stretch>
                  <a:fillRect l="-2389" t="-5556" b="-10185"/>
                </a:stretch>
              </a:blipFill>
            </p:spPr>
            <p:txBody>
              <a:bodyPr/>
              <a:lstStyle/>
              <a:p>
                <a:r>
                  <a:rPr lang="fr-CA">
                    <a:noFill/>
                  </a:rPr>
                  <a:t> </a:t>
                </a:r>
              </a:p>
            </p:txBody>
          </p:sp>
        </mc:Fallback>
      </mc:AlternateContent>
      <p:sp>
        <p:nvSpPr>
          <p:cNvPr id="22" name="object 4">
            <a:extLst>
              <a:ext uri="{FF2B5EF4-FFF2-40B4-BE49-F238E27FC236}">
                <a16:creationId xmlns:a16="http://schemas.microsoft.com/office/drawing/2014/main" id="{B155CA0B-A365-2F46-8F6A-9672695FA171}"/>
              </a:ext>
            </a:extLst>
          </p:cNvPr>
          <p:cNvSpPr/>
          <p:nvPr/>
        </p:nvSpPr>
        <p:spPr>
          <a:xfrm>
            <a:off x="5036688" y="2135380"/>
            <a:ext cx="3159519" cy="1361335"/>
          </a:xfrm>
          <a:prstGeom prst="rect">
            <a:avLst/>
          </a:prstGeom>
          <a:blipFill>
            <a:blip r:embed="rId5" cstate="print"/>
            <a:stretch>
              <a:fillRect/>
            </a:stretch>
          </a:blipFill>
        </p:spPr>
        <p:txBody>
          <a:bodyPr wrap="square" lIns="0" tIns="0" rIns="0" bIns="0" rtlCol="0"/>
          <a:lstStyle/>
          <a:p>
            <a:endParaRPr/>
          </a:p>
        </p:txBody>
      </p:sp>
      <p:sp>
        <p:nvSpPr>
          <p:cNvPr id="23" name="object 5">
            <a:extLst>
              <a:ext uri="{FF2B5EF4-FFF2-40B4-BE49-F238E27FC236}">
                <a16:creationId xmlns:a16="http://schemas.microsoft.com/office/drawing/2014/main" id="{E54CE69C-6FB4-EB41-882A-D39E9E15A257}"/>
              </a:ext>
            </a:extLst>
          </p:cNvPr>
          <p:cNvSpPr/>
          <p:nvPr/>
        </p:nvSpPr>
        <p:spPr>
          <a:xfrm>
            <a:off x="1212016" y="4065343"/>
            <a:ext cx="2792908" cy="299688"/>
          </a:xfrm>
          <a:prstGeom prst="rect">
            <a:avLst/>
          </a:prstGeom>
          <a:blipFill>
            <a:blip r:embed="rId6" cstate="print"/>
            <a:stretch>
              <a:fillRect/>
            </a:stretch>
          </a:blipFill>
        </p:spPr>
        <p:txBody>
          <a:bodyPr wrap="square" lIns="0" tIns="0" rIns="0" bIns="0" rtlCol="0"/>
          <a:lstStyle/>
          <a:p>
            <a:endParaRPr/>
          </a:p>
        </p:txBody>
      </p:sp>
      <p:sp>
        <p:nvSpPr>
          <p:cNvPr id="24" name="object 6">
            <a:extLst>
              <a:ext uri="{FF2B5EF4-FFF2-40B4-BE49-F238E27FC236}">
                <a16:creationId xmlns:a16="http://schemas.microsoft.com/office/drawing/2014/main" id="{DB7694CA-F7B1-5F4E-A2F1-81767E9E8B4D}"/>
              </a:ext>
            </a:extLst>
          </p:cNvPr>
          <p:cNvSpPr/>
          <p:nvPr/>
        </p:nvSpPr>
        <p:spPr>
          <a:xfrm>
            <a:off x="1174919" y="4650774"/>
            <a:ext cx="2186164" cy="652623"/>
          </a:xfrm>
          <a:prstGeom prst="rect">
            <a:avLst/>
          </a:prstGeom>
          <a:blipFill>
            <a:blip r:embed="rId7" cstate="print"/>
            <a:stretch>
              <a:fillRect/>
            </a:stretch>
          </a:blipFill>
        </p:spPr>
        <p:txBody>
          <a:bodyPr wrap="square" lIns="0" tIns="0" rIns="0" bIns="0" rtlCol="0"/>
          <a:lstStyle/>
          <a:p>
            <a:endParaRPr/>
          </a:p>
        </p:txBody>
      </p:sp>
      <p:sp>
        <p:nvSpPr>
          <p:cNvPr id="14" name="TextBox 13">
            <a:extLst>
              <a:ext uri="{FF2B5EF4-FFF2-40B4-BE49-F238E27FC236}">
                <a16:creationId xmlns:a16="http://schemas.microsoft.com/office/drawing/2014/main" id="{73FD8425-5D04-764F-A185-74D87741BE6F}"/>
              </a:ext>
            </a:extLst>
          </p:cNvPr>
          <p:cNvSpPr txBox="1"/>
          <p:nvPr/>
        </p:nvSpPr>
        <p:spPr>
          <a:xfrm>
            <a:off x="3361083" y="4993675"/>
            <a:ext cx="2313454" cy="307777"/>
          </a:xfrm>
          <a:prstGeom prst="rect">
            <a:avLst/>
          </a:prstGeom>
          <a:noFill/>
        </p:spPr>
        <p:txBody>
          <a:bodyPr wrap="none" rtlCol="0">
            <a:spAutoFit/>
          </a:bodyPr>
          <a:lstStyle/>
          <a:p>
            <a:r>
              <a:rPr lang="fr-CA" sz="1400" dirty="0">
                <a:latin typeface="+mj-lt"/>
              </a:rPr>
              <a:t>Spectre de puissance du bruit</a:t>
            </a:r>
          </a:p>
        </p:txBody>
      </p:sp>
      <p:sp>
        <p:nvSpPr>
          <p:cNvPr id="27" name="TextBox 26">
            <a:extLst>
              <a:ext uri="{FF2B5EF4-FFF2-40B4-BE49-F238E27FC236}">
                <a16:creationId xmlns:a16="http://schemas.microsoft.com/office/drawing/2014/main" id="{942F71AE-ECF4-934E-BBCC-16B6BD202468}"/>
              </a:ext>
            </a:extLst>
          </p:cNvPr>
          <p:cNvSpPr txBox="1"/>
          <p:nvPr/>
        </p:nvSpPr>
        <p:spPr>
          <a:xfrm>
            <a:off x="3361083" y="4639233"/>
            <a:ext cx="2013693" cy="307777"/>
          </a:xfrm>
          <a:prstGeom prst="rect">
            <a:avLst/>
          </a:prstGeom>
          <a:noFill/>
        </p:spPr>
        <p:txBody>
          <a:bodyPr wrap="none" rtlCol="0">
            <a:spAutoFit/>
          </a:bodyPr>
          <a:lstStyle/>
          <a:p>
            <a:r>
              <a:rPr lang="fr-CA" sz="1400" dirty="0">
                <a:latin typeface="+mj-lt"/>
              </a:rPr>
              <a:t>Spectre de puissance de </a:t>
            </a:r>
            <a:r>
              <a:rPr lang="fr-CA" sz="1400" i="1" dirty="0">
                <a:latin typeface="+mj-lt"/>
              </a:rPr>
              <a:t>f</a:t>
            </a:r>
            <a:endParaRPr lang="fr-CA" sz="1400" dirty="0">
              <a:latin typeface="+mj-lt"/>
            </a:endParaRPr>
          </a:p>
        </p:txBody>
      </p:sp>
      <p:pic>
        <p:nvPicPr>
          <p:cNvPr id="28" name="Picture 27" descr="Text&#10;&#10;Description automatically generated">
            <a:extLst>
              <a:ext uri="{FF2B5EF4-FFF2-40B4-BE49-F238E27FC236}">
                <a16:creationId xmlns:a16="http://schemas.microsoft.com/office/drawing/2014/main" id="{5B23210E-44BC-3E45-A7F3-FCD19EC26135}"/>
              </a:ext>
            </a:extLst>
          </p:cNvPr>
          <p:cNvPicPr>
            <a:picLocks noChangeAspect="1"/>
          </p:cNvPicPr>
          <p:nvPr/>
        </p:nvPicPr>
        <p:blipFill>
          <a:blip r:embed="rId8"/>
          <a:stretch>
            <a:fillRect/>
          </a:stretch>
        </p:blipFill>
        <p:spPr>
          <a:xfrm>
            <a:off x="5891480" y="4102386"/>
            <a:ext cx="2304727" cy="1301193"/>
          </a:xfrm>
          <a:prstGeom prst="rect">
            <a:avLst/>
          </a:prstGeom>
        </p:spPr>
      </p:pic>
    </p:spTree>
    <p:extLst>
      <p:ext uri="{BB962C8B-B14F-4D97-AF65-F5344CB8AC3E}">
        <p14:creationId xmlns:p14="http://schemas.microsoft.com/office/powerpoint/2010/main" val="1025379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9576F-C975-7170-387A-B0C3CA0FE34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174FF9-D9C9-51A4-89D6-641B45380381}"/>
              </a:ext>
            </a:extLst>
          </p:cNvPr>
          <p:cNvSpPr>
            <a:spLocks noGrp="1"/>
          </p:cNvSpPr>
          <p:nvPr>
            <p:ph idx="1"/>
          </p:nvPr>
        </p:nvSpPr>
        <p:spPr>
          <a:xfrm>
            <a:off x="436146" y="1103330"/>
            <a:ext cx="8570694" cy="4472280"/>
          </a:xfrm>
        </p:spPr>
        <p:txBody>
          <a:bodyPr>
            <a:noAutofit/>
          </a:bodyPr>
          <a:lstStyle/>
          <a:p>
            <a:pPr marL="514350" indent="-514350">
              <a:lnSpc>
                <a:spcPct val="150000"/>
              </a:lnSpc>
              <a:spcBef>
                <a:spcPts val="0"/>
              </a:spcBef>
              <a:buClr>
                <a:schemeClr val="tx1"/>
              </a:buClr>
              <a:buSzPct val="80000"/>
              <a:buAutoNum type="arabicPeriod"/>
            </a:pPr>
            <a:r>
              <a:rPr lang="fr-FR" sz="2400" b="1" spc="-45" dirty="0">
                <a:latin typeface="+mj-lt"/>
                <a:cs typeface="Tahoma"/>
              </a:rPr>
              <a:t>Notion de bruit : </a:t>
            </a:r>
            <a:r>
              <a:rPr lang="fr-FR" sz="2400" b="1" spc="-45" dirty="0" err="1">
                <a:latin typeface="+mj-lt"/>
                <a:cs typeface="Tahoma"/>
              </a:rPr>
              <a:t>comp</a:t>
            </a:r>
            <a:r>
              <a:rPr lang="en-CA" sz="2400" b="1" spc="-45" dirty="0" err="1">
                <a:latin typeface="+mj-lt"/>
                <a:cs typeface="Tahoma"/>
              </a:rPr>
              <a:t>léments</a:t>
            </a:r>
            <a:endParaRPr lang="en-CA" sz="24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de bruit seulement</a:t>
            </a: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endParaRPr lang="fr-FR" sz="2600" b="1" spc="-45" dirty="0">
              <a:latin typeface="+mj-lt"/>
              <a:cs typeface="Tahoma"/>
            </a:endParaRPr>
          </a:p>
          <a:p>
            <a:pPr marL="514350" indent="-514350">
              <a:lnSpc>
                <a:spcPct val="150000"/>
              </a:lnSpc>
              <a:spcBef>
                <a:spcPts val="0"/>
              </a:spcBef>
              <a:buClr>
                <a:schemeClr val="tx1"/>
              </a:buClr>
              <a:buSzPct val="80000"/>
              <a:buAutoNum type="arabicPeriod"/>
            </a:pPr>
            <a:r>
              <a:rPr lang="fr-FR" sz="2400" b="1" spc="-45" dirty="0">
                <a:latin typeface="+mj-lt"/>
                <a:cs typeface="Tahoma"/>
              </a:rPr>
              <a:t>Restauration en présence d’une dégradation linéaire et de bruit</a:t>
            </a:r>
          </a:p>
        </p:txBody>
      </p:sp>
      <p:sp>
        <p:nvSpPr>
          <p:cNvPr id="8" name="TextBox 7">
            <a:extLst>
              <a:ext uri="{FF2B5EF4-FFF2-40B4-BE49-F238E27FC236}">
                <a16:creationId xmlns:a16="http://schemas.microsoft.com/office/drawing/2014/main" id="{96F42F5D-7327-53B6-CF75-0D88C361A9C4}"/>
              </a:ext>
            </a:extLst>
          </p:cNvPr>
          <p:cNvSpPr txBox="1"/>
          <p:nvPr/>
        </p:nvSpPr>
        <p:spPr>
          <a:xfrm>
            <a:off x="355600" y="234751"/>
            <a:ext cx="7611110" cy="584775"/>
          </a:xfrm>
          <a:prstGeom prst="rect">
            <a:avLst/>
          </a:prstGeom>
          <a:noFill/>
        </p:spPr>
        <p:txBody>
          <a:bodyPr wrap="square" rtlCol="0">
            <a:spAutoFit/>
          </a:bodyPr>
          <a:lstStyle/>
          <a:p>
            <a:r>
              <a:rPr lang="en-CA" sz="3200" b="1" spc="-10" dirty="0">
                <a:latin typeface="+mj-lt"/>
                <a:ea typeface="Century Gothic" charset="0"/>
                <a:cs typeface="Century Gothic" charset="0"/>
              </a:rPr>
              <a:t>Plan</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930CF670-B535-21BC-284B-EE5AF4DE963E}"/>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Rounded Rectangle 4">
            <a:extLst>
              <a:ext uri="{FF2B5EF4-FFF2-40B4-BE49-F238E27FC236}">
                <a16:creationId xmlns:a16="http://schemas.microsoft.com/office/drawing/2014/main" id="{D1246763-9AC1-4F7D-6586-9F96EAF9B698}"/>
              </a:ext>
            </a:extLst>
          </p:cNvPr>
          <p:cNvSpPr/>
          <p:nvPr/>
        </p:nvSpPr>
        <p:spPr>
          <a:xfrm>
            <a:off x="436146" y="1259664"/>
            <a:ext cx="8390354" cy="461664"/>
          </a:xfrm>
          <a:prstGeom prst="roundRect">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85752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4A90D38A-7AFF-48C5-8CFF-302D90520E84}"/>
              </a:ext>
            </a:extLst>
          </p:cNvPr>
          <p:cNvSpPr txBox="1"/>
          <p:nvPr/>
        </p:nvSpPr>
        <p:spPr>
          <a:xfrm>
            <a:off x="6664591" y="610260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11" name="object 4">
            <a:extLst>
              <a:ext uri="{FF2B5EF4-FFF2-40B4-BE49-F238E27FC236}">
                <a16:creationId xmlns:a16="http://schemas.microsoft.com/office/drawing/2014/main" id="{A76670DA-AB05-4A1D-99C5-65EA3B1CCA7A}"/>
              </a:ext>
            </a:extLst>
          </p:cNvPr>
          <p:cNvSpPr/>
          <p:nvPr/>
        </p:nvSpPr>
        <p:spPr>
          <a:xfrm>
            <a:off x="384876" y="1866848"/>
            <a:ext cx="8374248" cy="4235754"/>
          </a:xfrm>
          <a:prstGeom prst="rect">
            <a:avLst/>
          </a:prstGeom>
          <a:blipFill>
            <a:blip r:embed="rId3" cstate="print"/>
            <a:stretch>
              <a:fillRect/>
            </a:stretch>
          </a:blipFill>
        </p:spPr>
        <p:txBody>
          <a:bodyPr wrap="square" lIns="0" tIns="0" rIns="0" bIns="0" rtlCol="0"/>
          <a:lstStyle/>
          <a:p>
            <a:endParaRPr/>
          </a:p>
        </p:txBody>
      </p:sp>
      <p:pic>
        <p:nvPicPr>
          <p:cNvPr id="2" name="Picture 1">
            <a:extLst>
              <a:ext uri="{FF2B5EF4-FFF2-40B4-BE49-F238E27FC236}">
                <a16:creationId xmlns:a16="http://schemas.microsoft.com/office/drawing/2014/main" id="{36D89B97-18FF-A54A-B0DB-2E04E6428948}"/>
              </a:ext>
            </a:extLst>
          </p:cNvPr>
          <p:cNvPicPr>
            <a:picLocks noChangeAspect="1"/>
          </p:cNvPicPr>
          <p:nvPr/>
        </p:nvPicPr>
        <p:blipFill>
          <a:blip r:embed="rId4"/>
          <a:stretch>
            <a:fillRect/>
          </a:stretch>
        </p:blipFill>
        <p:spPr>
          <a:xfrm>
            <a:off x="689444" y="880763"/>
            <a:ext cx="7957599" cy="851186"/>
          </a:xfrm>
          <a:prstGeom prst="rect">
            <a:avLst/>
          </a:prstGeom>
        </p:spPr>
      </p:pic>
      <p:sp>
        <p:nvSpPr>
          <p:cNvPr id="8" name="TextBox 7">
            <a:extLst>
              <a:ext uri="{FF2B5EF4-FFF2-40B4-BE49-F238E27FC236}">
                <a16:creationId xmlns:a16="http://schemas.microsoft.com/office/drawing/2014/main" id="{2E2ED39F-4303-FD4F-94E5-F9D7D2458F58}"/>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2" name="TextBox 11">
            <a:extLst>
              <a:ext uri="{FF2B5EF4-FFF2-40B4-BE49-F238E27FC236}">
                <a16:creationId xmlns:a16="http://schemas.microsoft.com/office/drawing/2014/main" id="{E731A662-8FF5-4741-ACBE-14BF77BE5D8B}"/>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Tree>
    <p:extLst>
      <p:ext uri="{BB962C8B-B14F-4D97-AF65-F5344CB8AC3E}">
        <p14:creationId xmlns:p14="http://schemas.microsoft.com/office/powerpoint/2010/main" val="4287204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4A90D38A-7AFF-48C5-8CFF-302D90520E84}"/>
              </a:ext>
            </a:extLst>
          </p:cNvPr>
          <p:cNvSpPr txBox="1"/>
          <p:nvPr/>
        </p:nvSpPr>
        <p:spPr>
          <a:xfrm>
            <a:off x="6664591" y="610260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8" name="object 2">
            <a:extLst>
              <a:ext uri="{FF2B5EF4-FFF2-40B4-BE49-F238E27FC236}">
                <a16:creationId xmlns:a16="http://schemas.microsoft.com/office/drawing/2014/main" id="{54513B24-3D02-4C46-B739-C11FFBBCD35C}"/>
              </a:ext>
            </a:extLst>
          </p:cNvPr>
          <p:cNvSpPr/>
          <p:nvPr/>
        </p:nvSpPr>
        <p:spPr>
          <a:xfrm>
            <a:off x="630429" y="1147243"/>
            <a:ext cx="7836646" cy="4948408"/>
          </a:xfrm>
          <a:prstGeom prst="rect">
            <a:avLst/>
          </a:prstGeom>
          <a:blipFill>
            <a:blip r:embed="rId3"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AABDC448-2CCC-DE42-B6A3-ABD8C85019FF}"/>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2" name="TextBox 11">
            <a:extLst>
              <a:ext uri="{FF2B5EF4-FFF2-40B4-BE49-F238E27FC236}">
                <a16:creationId xmlns:a16="http://schemas.microsoft.com/office/drawing/2014/main" id="{6611895F-1706-4745-B3A4-9EB90346C2AB}"/>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Tree>
    <p:extLst>
      <p:ext uri="{BB962C8B-B14F-4D97-AF65-F5344CB8AC3E}">
        <p14:creationId xmlns:p14="http://schemas.microsoft.com/office/powerpoint/2010/main" val="4292021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3F98-A4F4-CAC4-D5B7-CD694A3659B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25347B3-9AE5-D3B4-08A1-8AB4C4AA4B21}"/>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2E14FDA1-857E-1BF2-D141-9650D3E004C1}"/>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a:t>
            </a:r>
          </a:p>
        </p:txBody>
      </p:sp>
      <p:cxnSp>
        <p:nvCxnSpPr>
          <p:cNvPr id="9" name="Straight Connector 8">
            <a:extLst>
              <a:ext uri="{FF2B5EF4-FFF2-40B4-BE49-F238E27FC236}">
                <a16:creationId xmlns:a16="http://schemas.microsoft.com/office/drawing/2014/main" id="{EBCEA3C4-AC73-8AA3-1889-3736220DBFD0}"/>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475504C7-E117-DDF9-19C0-9FEFFA2E50D8}"/>
              </a:ext>
            </a:extLst>
          </p:cNvPr>
          <p:cNvSpPr txBox="1"/>
          <p:nvPr/>
        </p:nvSpPr>
        <p:spPr>
          <a:xfrm>
            <a:off x="6664591" y="610260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8" name="object 2">
            <a:extLst>
              <a:ext uri="{FF2B5EF4-FFF2-40B4-BE49-F238E27FC236}">
                <a16:creationId xmlns:a16="http://schemas.microsoft.com/office/drawing/2014/main" id="{CEFB4697-649C-7054-5F5C-959C8A306F69}"/>
              </a:ext>
            </a:extLst>
          </p:cNvPr>
          <p:cNvSpPr/>
          <p:nvPr/>
        </p:nvSpPr>
        <p:spPr>
          <a:xfrm>
            <a:off x="1504389" y="918975"/>
            <a:ext cx="6269565" cy="3940951"/>
          </a:xfrm>
          <a:prstGeom prst="rect">
            <a:avLst/>
          </a:prstGeom>
          <a:blipFill>
            <a:blip r:embed="rId3" cstate="print"/>
            <a:stretch>
              <a:fillRect/>
            </a:stretch>
          </a:blipFill>
        </p:spPr>
        <p:txBody>
          <a:bodyPr wrap="square" lIns="0" tIns="0" rIns="0" bIns="0" rtlCol="0"/>
          <a:lstStyle/>
          <a:p>
            <a:endParaRPr dirty="0"/>
          </a:p>
        </p:txBody>
      </p:sp>
      <p:sp>
        <p:nvSpPr>
          <p:cNvPr id="11" name="TextBox 10">
            <a:extLst>
              <a:ext uri="{FF2B5EF4-FFF2-40B4-BE49-F238E27FC236}">
                <a16:creationId xmlns:a16="http://schemas.microsoft.com/office/drawing/2014/main" id="{1341101C-D7DC-8AF9-7D48-EB8A28F96841}"/>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2" name="TextBox 11">
            <a:extLst>
              <a:ext uri="{FF2B5EF4-FFF2-40B4-BE49-F238E27FC236}">
                <a16:creationId xmlns:a16="http://schemas.microsoft.com/office/drawing/2014/main" id="{4E373B7F-CAE7-E2CF-F99F-754E589DFD65}"/>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
        <p:nvSpPr>
          <p:cNvPr id="2" name="ZoneTexte 1">
            <a:extLst>
              <a:ext uri="{FF2B5EF4-FFF2-40B4-BE49-F238E27FC236}">
                <a16:creationId xmlns:a16="http://schemas.microsoft.com/office/drawing/2014/main" id="{8CB5A1F5-B1A4-59BC-2A22-66D07C5B36C4}"/>
              </a:ext>
            </a:extLst>
          </p:cNvPr>
          <p:cNvSpPr txBox="1"/>
          <p:nvPr/>
        </p:nvSpPr>
        <p:spPr>
          <a:xfrm>
            <a:off x="1421670" y="5254650"/>
            <a:ext cx="6721071" cy="646331"/>
          </a:xfrm>
          <a:prstGeom prst="rect">
            <a:avLst/>
          </a:prstGeom>
          <a:noFill/>
        </p:spPr>
        <p:txBody>
          <a:bodyPr wrap="none" rtlCol="0">
            <a:spAutoFit/>
          </a:bodyPr>
          <a:lstStyle/>
          <a:p>
            <a:r>
              <a:rPr lang="fr-CA" dirty="0"/>
              <a:t>Si K est trop petit: se rapproche du filtre inverse : image bruitée</a:t>
            </a:r>
          </a:p>
          <a:p>
            <a:r>
              <a:rPr lang="fr-CA" dirty="0"/>
              <a:t>Si K est trop grand: le </a:t>
            </a:r>
            <a:r>
              <a:rPr lang="fr-CA" dirty="0" err="1"/>
              <a:t>filtreélimine</a:t>
            </a:r>
            <a:r>
              <a:rPr lang="fr-CA" dirty="0"/>
              <a:t> le bruit mais lisse trop l’image (flou)</a:t>
            </a:r>
          </a:p>
        </p:txBody>
      </p:sp>
    </p:spTree>
    <p:extLst>
      <p:ext uri="{BB962C8B-B14F-4D97-AF65-F5344CB8AC3E}">
        <p14:creationId xmlns:p14="http://schemas.microsoft.com/office/powerpoint/2010/main" val="3846653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 Elimination du </a:t>
            </a:r>
            <a:r>
              <a:rPr lang="en-CA" sz="3200" b="1" spc="-10" dirty="0" err="1">
                <a:latin typeface="+mj-lt"/>
                <a:ea typeface="Century Gothic" charset="0"/>
                <a:cs typeface="Century Gothic" charset="0"/>
              </a:rPr>
              <a:t>flou</a:t>
            </a:r>
            <a:r>
              <a:rPr lang="en-CA" sz="3200" b="1" spc="-10" dirty="0">
                <a:latin typeface="+mj-lt"/>
                <a:ea typeface="Century Gothic" charset="0"/>
                <a:cs typeface="Century Gothic" charset="0"/>
              </a:rPr>
              <a:t> de </a:t>
            </a:r>
            <a:r>
              <a:rPr lang="en-CA" sz="3200" b="1" spc="-10" dirty="0" err="1">
                <a:latin typeface="+mj-lt"/>
                <a:ea typeface="Century Gothic" charset="0"/>
                <a:cs typeface="Century Gothic" charset="0"/>
              </a:rPr>
              <a:t>mouvement</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4A90D38A-7AFF-48C5-8CFF-302D90520E84}"/>
              </a:ext>
            </a:extLst>
          </p:cNvPr>
          <p:cNvSpPr txBox="1"/>
          <p:nvPr/>
        </p:nvSpPr>
        <p:spPr>
          <a:xfrm>
            <a:off x="6664591" y="610260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11" name="object 2">
            <a:extLst>
              <a:ext uri="{FF2B5EF4-FFF2-40B4-BE49-F238E27FC236}">
                <a16:creationId xmlns:a16="http://schemas.microsoft.com/office/drawing/2014/main" id="{0E991AFD-676D-4F69-8880-F0428FF042DA}"/>
              </a:ext>
            </a:extLst>
          </p:cNvPr>
          <p:cNvSpPr/>
          <p:nvPr/>
        </p:nvSpPr>
        <p:spPr>
          <a:xfrm>
            <a:off x="1461811" y="1231981"/>
            <a:ext cx="6072270" cy="1876114"/>
          </a:xfrm>
          <a:prstGeom prst="rect">
            <a:avLst/>
          </a:prstGeom>
          <a:blipFill>
            <a:blip r:embed="rId3" cstate="print"/>
            <a:stretch>
              <a:fillRect/>
            </a:stretch>
          </a:blipFill>
        </p:spPr>
        <p:txBody>
          <a:bodyPr wrap="square" lIns="0" tIns="0" rIns="0" bIns="0" rtlCol="0"/>
          <a:lstStyle/>
          <a:p>
            <a:endParaRPr/>
          </a:p>
        </p:txBody>
      </p:sp>
      <p:sp>
        <p:nvSpPr>
          <p:cNvPr id="8" name="object 8">
            <a:extLst>
              <a:ext uri="{FF2B5EF4-FFF2-40B4-BE49-F238E27FC236}">
                <a16:creationId xmlns:a16="http://schemas.microsoft.com/office/drawing/2014/main" id="{93CC310B-26C2-7C42-9F61-B93DDF1F6B6A}"/>
              </a:ext>
            </a:extLst>
          </p:cNvPr>
          <p:cNvSpPr/>
          <p:nvPr/>
        </p:nvSpPr>
        <p:spPr>
          <a:xfrm>
            <a:off x="5257573" y="4599821"/>
            <a:ext cx="3474300" cy="823890"/>
          </a:xfrm>
          <a:prstGeom prst="rect">
            <a:avLst/>
          </a:prstGeom>
          <a:blipFill>
            <a:blip r:embed="rId4"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C441B0BD-3297-B647-9338-E549B9DFDEB6}"/>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B73E20B2-A6F7-5247-B83C-5C7F30BB7A79}"/>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
        <p:nvSpPr>
          <p:cNvPr id="2" name="TextBox 1">
            <a:extLst>
              <a:ext uri="{FF2B5EF4-FFF2-40B4-BE49-F238E27FC236}">
                <a16:creationId xmlns:a16="http://schemas.microsoft.com/office/drawing/2014/main" id="{49262BCA-AF0F-A882-9846-6C9C823BCE17}"/>
              </a:ext>
            </a:extLst>
          </p:cNvPr>
          <p:cNvSpPr txBox="1"/>
          <p:nvPr/>
        </p:nvSpPr>
        <p:spPr>
          <a:xfrm>
            <a:off x="355600" y="3352434"/>
            <a:ext cx="4023659" cy="1015663"/>
          </a:xfrm>
          <a:prstGeom prst="rect">
            <a:avLst/>
          </a:prstGeom>
          <a:noFill/>
        </p:spPr>
        <p:txBody>
          <a:bodyPr wrap="square" rtlCol="0">
            <a:spAutoFit/>
          </a:bodyPr>
          <a:lstStyle/>
          <a:p>
            <a:r>
              <a:rPr lang="fr-CA" sz="2000" dirty="0">
                <a:latin typeface="+mj-lt"/>
              </a:rPr>
              <a:t>Il faut :</a:t>
            </a:r>
          </a:p>
          <a:p>
            <a:r>
              <a:rPr lang="fr-CA" sz="2000" dirty="0">
                <a:latin typeface="+mj-lt"/>
              </a:rPr>
              <a:t>- calculer la TF de l’image </a:t>
            </a:r>
            <a:r>
              <a:rPr lang="fr-CA" sz="2000" i="1" dirty="0">
                <a:latin typeface="+mj-lt"/>
              </a:rPr>
              <a:t>g(</a:t>
            </a:r>
            <a:r>
              <a:rPr lang="fr-CA" sz="2000" i="1" dirty="0" err="1">
                <a:latin typeface="+mj-lt"/>
              </a:rPr>
              <a:t>x,y</a:t>
            </a:r>
            <a:r>
              <a:rPr lang="fr-CA" sz="2000" i="1" dirty="0">
                <a:latin typeface="+mj-lt"/>
              </a:rPr>
              <a:t>)</a:t>
            </a:r>
          </a:p>
          <a:p>
            <a:r>
              <a:rPr lang="fr-CA" sz="2000" i="1" dirty="0">
                <a:latin typeface="+mj-lt"/>
              </a:rPr>
              <a:t>- </a:t>
            </a:r>
            <a:r>
              <a:rPr lang="fr-CA" sz="2000" dirty="0">
                <a:latin typeface="+mj-lt"/>
              </a:rPr>
              <a:t>identifier </a:t>
            </a:r>
            <a:r>
              <a:rPr lang="fr-CA" sz="2000" i="1" dirty="0">
                <a:latin typeface="+mj-lt"/>
              </a:rPr>
              <a:t>H(</a:t>
            </a:r>
            <a:r>
              <a:rPr lang="fr-CA" sz="2000" i="1" dirty="0" err="1">
                <a:latin typeface="+mj-lt"/>
              </a:rPr>
              <a:t>u,v</a:t>
            </a:r>
            <a:r>
              <a:rPr lang="fr-CA" sz="2000" i="1" dirty="0">
                <a:latin typeface="+mj-lt"/>
              </a:rPr>
              <a:t>)</a:t>
            </a:r>
          </a:p>
        </p:txBody>
      </p:sp>
      <p:sp>
        <p:nvSpPr>
          <p:cNvPr id="3" name="object 4">
            <a:extLst>
              <a:ext uri="{FF2B5EF4-FFF2-40B4-BE49-F238E27FC236}">
                <a16:creationId xmlns:a16="http://schemas.microsoft.com/office/drawing/2014/main" id="{454D9C9F-B5CC-5CC3-21CD-3D7B7313680B}"/>
              </a:ext>
            </a:extLst>
          </p:cNvPr>
          <p:cNvSpPr/>
          <p:nvPr/>
        </p:nvSpPr>
        <p:spPr>
          <a:xfrm>
            <a:off x="5257573" y="3410436"/>
            <a:ext cx="2391909" cy="989275"/>
          </a:xfrm>
          <a:prstGeom prst="rect">
            <a:avLst/>
          </a:prstGeom>
          <a:blipFill>
            <a:blip r:embed="rId5"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02BF7FD3-79AE-2900-71C3-F1958A116CC2}"/>
              </a:ext>
            </a:extLst>
          </p:cNvPr>
          <p:cNvSpPr txBox="1"/>
          <p:nvPr/>
        </p:nvSpPr>
        <p:spPr>
          <a:xfrm>
            <a:off x="355600" y="4632744"/>
            <a:ext cx="4757595" cy="1323439"/>
          </a:xfrm>
          <a:prstGeom prst="rect">
            <a:avLst/>
          </a:prstGeom>
          <a:noFill/>
        </p:spPr>
        <p:txBody>
          <a:bodyPr wrap="square" rtlCol="0">
            <a:spAutoFit/>
          </a:bodyPr>
          <a:lstStyle/>
          <a:p>
            <a:r>
              <a:rPr lang="fr-CA" sz="2000" dirty="0">
                <a:latin typeface="+mj-lt"/>
              </a:rPr>
              <a:t>Comment identifier </a:t>
            </a:r>
            <a:r>
              <a:rPr lang="fr-CA" sz="2000" i="1" dirty="0">
                <a:latin typeface="+mj-lt"/>
              </a:rPr>
              <a:t>H(</a:t>
            </a:r>
            <a:r>
              <a:rPr lang="fr-CA" sz="2000" i="1" dirty="0" err="1">
                <a:latin typeface="+mj-lt"/>
              </a:rPr>
              <a:t>u,v</a:t>
            </a:r>
            <a:r>
              <a:rPr lang="fr-CA" sz="2000" i="1" dirty="0">
                <a:latin typeface="+mj-lt"/>
              </a:rPr>
              <a:t>)</a:t>
            </a:r>
            <a:r>
              <a:rPr lang="fr-CA" sz="2000" dirty="0">
                <a:latin typeface="+mj-lt"/>
              </a:rPr>
              <a:t>?</a:t>
            </a:r>
          </a:p>
          <a:p>
            <a:r>
              <a:rPr lang="fr-CA" sz="2000" dirty="0">
                <a:latin typeface="+mj-lt"/>
              </a:rPr>
              <a:t>- Mesurer la réponse du système a un delta (ex: point brillant de lumière) ou </a:t>
            </a:r>
          </a:p>
          <a:p>
            <a:r>
              <a:rPr lang="fr-CA" sz="2000" dirty="0">
                <a:latin typeface="+mj-lt"/>
              </a:rPr>
              <a:t>- Modéliser la formation d’image </a:t>
            </a:r>
            <a:endParaRPr lang="fr-CA" sz="2000" i="1" dirty="0">
              <a:latin typeface="+mj-lt"/>
            </a:endParaRPr>
          </a:p>
        </p:txBody>
      </p:sp>
      <p:sp>
        <p:nvSpPr>
          <p:cNvPr id="5" name="ZoneTexte 4">
            <a:extLst>
              <a:ext uri="{FF2B5EF4-FFF2-40B4-BE49-F238E27FC236}">
                <a16:creationId xmlns:a16="http://schemas.microsoft.com/office/drawing/2014/main" id="{19A31F08-D787-8C10-15B2-7CC071F37175}"/>
              </a:ext>
            </a:extLst>
          </p:cNvPr>
          <p:cNvSpPr txBox="1"/>
          <p:nvPr/>
        </p:nvSpPr>
        <p:spPr>
          <a:xfrm>
            <a:off x="5533112" y="5387042"/>
            <a:ext cx="3474300" cy="646331"/>
          </a:xfrm>
          <a:prstGeom prst="rect">
            <a:avLst/>
          </a:prstGeom>
          <a:noFill/>
        </p:spPr>
        <p:txBody>
          <a:bodyPr wrap="square" rtlCol="0">
            <a:spAutoFit/>
          </a:bodyPr>
          <a:lstStyle/>
          <a:p>
            <a:r>
              <a:rPr lang="fr-CA" dirty="0">
                <a:solidFill>
                  <a:srgbClr val="FF0000"/>
                </a:solidFill>
              </a:rPr>
              <a:t>Moyenne temporelle des positions de l’objet en mouvement</a:t>
            </a:r>
          </a:p>
        </p:txBody>
      </p:sp>
    </p:spTree>
    <p:extLst>
      <p:ext uri="{BB962C8B-B14F-4D97-AF65-F5344CB8AC3E}">
        <p14:creationId xmlns:p14="http://schemas.microsoft.com/office/powerpoint/2010/main" val="1252407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 Elimination du </a:t>
            </a:r>
            <a:r>
              <a:rPr lang="en-CA" sz="3200" b="1" spc="-10" dirty="0" err="1">
                <a:latin typeface="+mj-lt"/>
                <a:ea typeface="Century Gothic" charset="0"/>
                <a:cs typeface="Century Gothic" charset="0"/>
              </a:rPr>
              <a:t>flou</a:t>
            </a:r>
            <a:r>
              <a:rPr lang="en-CA" sz="3200" b="1" spc="-10" dirty="0">
                <a:latin typeface="+mj-lt"/>
                <a:ea typeface="Century Gothic" charset="0"/>
                <a:cs typeface="Century Gothic" charset="0"/>
              </a:rPr>
              <a:t> de </a:t>
            </a:r>
            <a:r>
              <a:rPr lang="en-CA" sz="3200" b="1" spc="-10" dirty="0" err="1">
                <a:latin typeface="+mj-lt"/>
                <a:ea typeface="Century Gothic" charset="0"/>
                <a:cs typeface="Century Gothic" charset="0"/>
              </a:rPr>
              <a:t>mouvement</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4A90D38A-7AFF-48C5-8CFF-302D90520E84}"/>
              </a:ext>
            </a:extLst>
          </p:cNvPr>
          <p:cNvSpPr txBox="1"/>
          <p:nvPr/>
        </p:nvSpPr>
        <p:spPr>
          <a:xfrm>
            <a:off x="344170" y="624619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14" name="object 7">
            <a:extLst>
              <a:ext uri="{FF2B5EF4-FFF2-40B4-BE49-F238E27FC236}">
                <a16:creationId xmlns:a16="http://schemas.microsoft.com/office/drawing/2014/main" id="{016FF25C-10ED-4BF5-A0BC-C5B783CCFCDD}"/>
              </a:ext>
            </a:extLst>
          </p:cNvPr>
          <p:cNvSpPr/>
          <p:nvPr/>
        </p:nvSpPr>
        <p:spPr>
          <a:xfrm>
            <a:off x="540896" y="4125689"/>
            <a:ext cx="3260035" cy="1651509"/>
          </a:xfrm>
          <a:prstGeom prst="rect">
            <a:avLst/>
          </a:prstGeom>
          <a:blipFill>
            <a:blip r:embed="rId3"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7D59B176-1B0A-684C-8138-C37864B25DF5}"/>
              </a:ext>
            </a:extLst>
          </p:cNvPr>
          <p:cNvSpPr/>
          <p:nvPr/>
        </p:nvSpPr>
        <p:spPr>
          <a:xfrm>
            <a:off x="496957" y="2926951"/>
            <a:ext cx="3474300" cy="823890"/>
          </a:xfrm>
          <a:prstGeom prst="rect">
            <a:avLst/>
          </a:prstGeom>
          <a:blipFill>
            <a:blip r:embed="rId4"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EE36A3B2-BAE0-8042-A49F-754AE03A6092}"/>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A8E7DBB0-255B-EC4F-9F00-4D0ECD7253A1}"/>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grpSp>
        <p:nvGrpSpPr>
          <p:cNvPr id="17" name="Group 16">
            <a:extLst>
              <a:ext uri="{FF2B5EF4-FFF2-40B4-BE49-F238E27FC236}">
                <a16:creationId xmlns:a16="http://schemas.microsoft.com/office/drawing/2014/main" id="{28C58162-74A8-B216-8646-4E9B6EA4818A}"/>
              </a:ext>
            </a:extLst>
          </p:cNvPr>
          <p:cNvGrpSpPr/>
          <p:nvPr/>
        </p:nvGrpSpPr>
        <p:grpSpPr>
          <a:xfrm>
            <a:off x="3971257" y="2833219"/>
            <a:ext cx="4967003" cy="1970362"/>
            <a:chOff x="3292508" y="1175016"/>
            <a:chExt cx="5498117" cy="2253984"/>
          </a:xfrm>
        </p:grpSpPr>
        <p:pic>
          <p:nvPicPr>
            <p:cNvPr id="3" name="Picture 2" descr="A screenshot of a math test&#10;&#10;Description automatically generated">
              <a:extLst>
                <a:ext uri="{FF2B5EF4-FFF2-40B4-BE49-F238E27FC236}">
                  <a16:creationId xmlns:a16="http://schemas.microsoft.com/office/drawing/2014/main" id="{9D3A5FD1-AB82-B87E-C3F6-45D3D12FC343}"/>
                </a:ext>
              </a:extLst>
            </p:cNvPr>
            <p:cNvPicPr>
              <a:picLocks noChangeAspect="1"/>
            </p:cNvPicPr>
            <p:nvPr/>
          </p:nvPicPr>
          <p:blipFill>
            <a:blip r:embed="rId5"/>
            <a:stretch>
              <a:fillRect/>
            </a:stretch>
          </p:blipFill>
          <p:spPr>
            <a:xfrm>
              <a:off x="3669585" y="1564658"/>
              <a:ext cx="5121040" cy="1864342"/>
            </a:xfrm>
            <a:prstGeom prst="rect">
              <a:avLst/>
            </a:prstGeom>
            <a:ln w="19050">
              <a:solidFill>
                <a:srgbClr val="FF0000"/>
              </a:solidFill>
            </a:ln>
          </p:spPr>
        </p:pic>
        <p:sp>
          <p:nvSpPr>
            <p:cNvPr id="4" name="TextBox 3">
              <a:extLst>
                <a:ext uri="{FF2B5EF4-FFF2-40B4-BE49-F238E27FC236}">
                  <a16:creationId xmlns:a16="http://schemas.microsoft.com/office/drawing/2014/main" id="{8FD3ACA8-029E-23C0-74A6-A8082A3ABF67}"/>
                </a:ext>
              </a:extLst>
            </p:cNvPr>
            <p:cNvSpPr txBox="1"/>
            <p:nvPr/>
          </p:nvSpPr>
          <p:spPr>
            <a:xfrm>
              <a:off x="3669585" y="1175016"/>
              <a:ext cx="2551981" cy="369332"/>
            </a:xfrm>
            <a:prstGeom prst="rect">
              <a:avLst/>
            </a:prstGeom>
            <a:noFill/>
          </p:spPr>
          <p:txBody>
            <a:bodyPr wrap="none" rtlCol="0">
              <a:spAutoFit/>
            </a:bodyPr>
            <a:lstStyle/>
            <a:p>
              <a:r>
                <a:rPr lang="en-US" dirty="0">
                  <a:latin typeface="+mj-lt"/>
                </a:rPr>
                <a:t>Rappel </a:t>
              </a:r>
              <a:r>
                <a:rPr lang="en-US" dirty="0" err="1">
                  <a:latin typeface="+mj-lt"/>
                </a:rPr>
                <a:t>leçon</a:t>
              </a:r>
              <a:r>
                <a:rPr lang="en-US" dirty="0">
                  <a:latin typeface="+mj-lt"/>
                </a:rPr>
                <a:t> 3, </a:t>
              </a:r>
              <a:r>
                <a:rPr lang="en-US" dirty="0" err="1">
                  <a:latin typeface="+mj-lt"/>
                </a:rPr>
                <a:t>diapo</a:t>
              </a:r>
              <a:r>
                <a:rPr lang="en-US" dirty="0">
                  <a:latin typeface="+mj-lt"/>
                </a:rPr>
                <a:t> 24:</a:t>
              </a:r>
            </a:p>
          </p:txBody>
        </p:sp>
        <p:sp>
          <p:nvSpPr>
            <p:cNvPr id="7" name="Right Arrow 6">
              <a:extLst>
                <a:ext uri="{FF2B5EF4-FFF2-40B4-BE49-F238E27FC236}">
                  <a16:creationId xmlns:a16="http://schemas.microsoft.com/office/drawing/2014/main" id="{4562AC8C-4497-C9FC-6495-49D193BDCD56}"/>
                </a:ext>
              </a:extLst>
            </p:cNvPr>
            <p:cNvSpPr/>
            <p:nvPr/>
          </p:nvSpPr>
          <p:spPr>
            <a:xfrm>
              <a:off x="3292508" y="3205262"/>
              <a:ext cx="747639" cy="15959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E0B929D1-D876-A8F4-6273-CAC245AE86AB}"/>
              </a:ext>
            </a:extLst>
          </p:cNvPr>
          <p:cNvSpPr txBox="1"/>
          <p:nvPr/>
        </p:nvSpPr>
        <p:spPr>
          <a:xfrm>
            <a:off x="335615" y="1228664"/>
            <a:ext cx="8375248" cy="1323439"/>
          </a:xfrm>
          <a:prstGeom prst="rect">
            <a:avLst/>
          </a:prstGeom>
          <a:noFill/>
        </p:spPr>
        <p:txBody>
          <a:bodyPr wrap="square" rtlCol="0">
            <a:spAutoFit/>
          </a:bodyPr>
          <a:lstStyle/>
          <a:p>
            <a:r>
              <a:rPr lang="fr-CA" sz="2000" dirty="0">
                <a:latin typeface="+mj-lt"/>
              </a:rPr>
              <a:t>Comment identifier </a:t>
            </a:r>
            <a:r>
              <a:rPr lang="fr-CA" sz="2000" i="1" dirty="0">
                <a:latin typeface="+mj-lt"/>
              </a:rPr>
              <a:t>H(</a:t>
            </a:r>
            <a:r>
              <a:rPr lang="fr-CA" sz="2000" i="1" dirty="0" err="1">
                <a:latin typeface="+mj-lt"/>
              </a:rPr>
              <a:t>u,v</a:t>
            </a:r>
            <a:r>
              <a:rPr lang="fr-CA" sz="2000" i="1" dirty="0">
                <a:latin typeface="+mj-lt"/>
              </a:rPr>
              <a:t>)</a:t>
            </a:r>
            <a:r>
              <a:rPr lang="fr-CA" sz="2000" dirty="0">
                <a:latin typeface="+mj-lt"/>
              </a:rPr>
              <a:t>?</a:t>
            </a:r>
          </a:p>
          <a:p>
            <a:r>
              <a:rPr lang="fr-CA" sz="2000" dirty="0">
                <a:latin typeface="+mj-lt"/>
              </a:rPr>
              <a:t>- Étape 1 : Modéliser la formation de </a:t>
            </a:r>
            <a:r>
              <a:rPr lang="fr-CA" sz="2000" i="1" dirty="0">
                <a:latin typeface="+mj-lt"/>
              </a:rPr>
              <a:t>g(</a:t>
            </a:r>
            <a:r>
              <a:rPr lang="fr-CA" sz="2000" i="1" dirty="0" err="1">
                <a:latin typeface="+mj-lt"/>
              </a:rPr>
              <a:t>x,y</a:t>
            </a:r>
            <a:r>
              <a:rPr lang="fr-CA" sz="2000" i="1" dirty="0">
                <a:latin typeface="+mj-lt"/>
              </a:rPr>
              <a:t>)</a:t>
            </a:r>
            <a:r>
              <a:rPr lang="fr-CA" sz="2000" dirty="0">
                <a:latin typeface="+mj-lt"/>
              </a:rPr>
              <a:t> en fonction de </a:t>
            </a:r>
            <a:r>
              <a:rPr lang="fr-CA" sz="2000" i="1" dirty="0">
                <a:latin typeface="+mj-lt"/>
              </a:rPr>
              <a:t>f(</a:t>
            </a:r>
            <a:r>
              <a:rPr lang="fr-CA" sz="2000" i="1" dirty="0" err="1">
                <a:latin typeface="+mj-lt"/>
              </a:rPr>
              <a:t>x,y</a:t>
            </a:r>
            <a:r>
              <a:rPr lang="fr-CA" sz="2000" i="1" dirty="0">
                <a:latin typeface="+mj-lt"/>
              </a:rPr>
              <a:t>)</a:t>
            </a:r>
          </a:p>
          <a:p>
            <a:r>
              <a:rPr lang="fr-CA" sz="2000" dirty="0">
                <a:latin typeface="+mj-lt"/>
              </a:rPr>
              <a:t>- Étape 2 : Calculer </a:t>
            </a:r>
            <a:r>
              <a:rPr lang="fr-CA" sz="2000" i="1" dirty="0">
                <a:latin typeface="+mj-lt"/>
              </a:rPr>
              <a:t>G(</a:t>
            </a:r>
            <a:r>
              <a:rPr lang="fr-CA" sz="2000" i="1" dirty="0" err="1">
                <a:latin typeface="+mj-lt"/>
              </a:rPr>
              <a:t>u,v</a:t>
            </a:r>
            <a:r>
              <a:rPr lang="fr-CA" sz="2000" i="1" dirty="0">
                <a:latin typeface="+mj-lt"/>
              </a:rPr>
              <a:t>)</a:t>
            </a:r>
            <a:r>
              <a:rPr lang="fr-CA" sz="2000" dirty="0"/>
              <a:t> </a:t>
            </a:r>
            <a:r>
              <a:rPr lang="fr-CA" sz="2000" dirty="0">
                <a:latin typeface="+mj-lt"/>
              </a:rPr>
              <a:t>en fonction de </a:t>
            </a:r>
            <a:r>
              <a:rPr lang="fr-CA" sz="2000" i="1" dirty="0">
                <a:latin typeface="+mj-lt"/>
              </a:rPr>
              <a:t>F(</a:t>
            </a:r>
            <a:r>
              <a:rPr lang="fr-CA" sz="2000" i="1" dirty="0" err="1">
                <a:latin typeface="+mj-lt"/>
              </a:rPr>
              <a:t>u,v</a:t>
            </a:r>
            <a:r>
              <a:rPr lang="fr-CA" sz="2000" i="1" dirty="0">
                <a:latin typeface="+mj-lt"/>
              </a:rPr>
              <a:t>)</a:t>
            </a:r>
          </a:p>
          <a:p>
            <a:r>
              <a:rPr lang="fr-CA" sz="2000" i="1" dirty="0">
                <a:latin typeface="+mj-lt"/>
              </a:rPr>
              <a:t>- </a:t>
            </a:r>
            <a:r>
              <a:rPr lang="fr-CA" sz="2000" dirty="0">
                <a:latin typeface="+mj-lt"/>
              </a:rPr>
              <a:t>Étape 3 : Isoler </a:t>
            </a:r>
            <a:r>
              <a:rPr lang="fr-CA" sz="2000" i="1" dirty="0">
                <a:latin typeface="+mj-lt"/>
              </a:rPr>
              <a:t>H(</a:t>
            </a:r>
            <a:r>
              <a:rPr lang="fr-CA" sz="2000" i="1" dirty="0" err="1">
                <a:latin typeface="+mj-lt"/>
              </a:rPr>
              <a:t>u,v</a:t>
            </a:r>
            <a:r>
              <a:rPr lang="fr-CA" sz="2000" i="1" dirty="0">
                <a:latin typeface="+mj-lt"/>
              </a:rPr>
              <a:t>) </a:t>
            </a:r>
            <a:r>
              <a:rPr lang="fr-CA" sz="2000" dirty="0">
                <a:latin typeface="+mj-lt"/>
              </a:rPr>
              <a:t>et appliquer le filtre Wiener</a:t>
            </a:r>
          </a:p>
        </p:txBody>
      </p:sp>
    </p:spTree>
    <p:extLst>
      <p:ext uri="{BB962C8B-B14F-4D97-AF65-F5344CB8AC3E}">
        <p14:creationId xmlns:p14="http://schemas.microsoft.com/office/powerpoint/2010/main" val="103948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4FFD-0FA8-EF88-0B38-2AFE77A9D9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683622B-476E-8FA8-80F7-21F52CE2DED2}"/>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 Elimination du </a:t>
            </a:r>
            <a:r>
              <a:rPr lang="en-CA" sz="3200" b="1" spc="-10" dirty="0" err="1">
                <a:latin typeface="+mj-lt"/>
                <a:ea typeface="Century Gothic" charset="0"/>
                <a:cs typeface="Century Gothic" charset="0"/>
              </a:rPr>
              <a:t>flou</a:t>
            </a:r>
            <a:r>
              <a:rPr lang="en-CA" sz="3200" b="1" spc="-10" dirty="0">
                <a:latin typeface="+mj-lt"/>
                <a:ea typeface="Century Gothic" charset="0"/>
                <a:cs typeface="Century Gothic" charset="0"/>
              </a:rPr>
              <a:t> de </a:t>
            </a:r>
            <a:r>
              <a:rPr lang="en-CA" sz="3200" b="1" spc="-10" dirty="0" err="1">
                <a:latin typeface="+mj-lt"/>
                <a:ea typeface="Century Gothic" charset="0"/>
                <a:cs typeface="Century Gothic" charset="0"/>
              </a:rPr>
              <a:t>mouvement</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4BE74AC4-22CC-05DF-9CCE-07265CC806FE}"/>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082D2765-20D7-5AA1-364F-D52314C4B214}"/>
              </a:ext>
            </a:extLst>
          </p:cNvPr>
          <p:cNvSpPr txBox="1"/>
          <p:nvPr/>
        </p:nvSpPr>
        <p:spPr>
          <a:xfrm>
            <a:off x="344170" y="624619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14" name="object 7">
            <a:extLst>
              <a:ext uri="{FF2B5EF4-FFF2-40B4-BE49-F238E27FC236}">
                <a16:creationId xmlns:a16="http://schemas.microsoft.com/office/drawing/2014/main" id="{E8204A43-55D7-9239-1AAF-8B6812A9BA3B}"/>
              </a:ext>
            </a:extLst>
          </p:cNvPr>
          <p:cNvSpPr/>
          <p:nvPr/>
        </p:nvSpPr>
        <p:spPr>
          <a:xfrm>
            <a:off x="540896" y="4125689"/>
            <a:ext cx="3260035" cy="1651509"/>
          </a:xfrm>
          <a:prstGeom prst="rect">
            <a:avLst/>
          </a:prstGeom>
          <a:blipFill>
            <a:blip r:embed="rId3" cstate="print"/>
            <a:stretch>
              <a:fillRect/>
            </a:stretch>
          </a:blipFill>
        </p:spPr>
        <p:txBody>
          <a:bodyPr wrap="square" lIns="0" tIns="0" rIns="0" bIns="0" rtlCol="0"/>
          <a:lstStyle/>
          <a:p>
            <a:endParaRPr/>
          </a:p>
        </p:txBody>
      </p:sp>
      <p:sp>
        <p:nvSpPr>
          <p:cNvPr id="11" name="object 8">
            <a:extLst>
              <a:ext uri="{FF2B5EF4-FFF2-40B4-BE49-F238E27FC236}">
                <a16:creationId xmlns:a16="http://schemas.microsoft.com/office/drawing/2014/main" id="{CBFD724E-BE2B-4B5D-DAFD-9606D8D0F52B}"/>
              </a:ext>
            </a:extLst>
          </p:cNvPr>
          <p:cNvSpPr/>
          <p:nvPr/>
        </p:nvSpPr>
        <p:spPr>
          <a:xfrm>
            <a:off x="496957" y="2926951"/>
            <a:ext cx="3474300" cy="823890"/>
          </a:xfrm>
          <a:prstGeom prst="rect">
            <a:avLst/>
          </a:prstGeom>
          <a:blipFill>
            <a:blip r:embed="rId4" cstate="print"/>
            <a:stretch>
              <a:fillRect/>
            </a:stretch>
          </a:blipFill>
        </p:spPr>
        <p:txBody>
          <a:bodyPr wrap="square" lIns="0" tIns="0" rIns="0" bIns="0" rtlCol="0"/>
          <a:lstStyle/>
          <a:p>
            <a:endParaRPr/>
          </a:p>
        </p:txBody>
      </p:sp>
      <p:sp>
        <p:nvSpPr>
          <p:cNvPr id="12" name="TextBox 11">
            <a:extLst>
              <a:ext uri="{FF2B5EF4-FFF2-40B4-BE49-F238E27FC236}">
                <a16:creationId xmlns:a16="http://schemas.microsoft.com/office/drawing/2014/main" id="{2B9C4177-0FBD-87D1-5DCE-14C8F9A07EC0}"/>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76108097-2852-746D-154C-4929665F2277}"/>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
        <p:nvSpPr>
          <p:cNvPr id="18" name="TextBox 17">
            <a:extLst>
              <a:ext uri="{FF2B5EF4-FFF2-40B4-BE49-F238E27FC236}">
                <a16:creationId xmlns:a16="http://schemas.microsoft.com/office/drawing/2014/main" id="{DE49B405-9F44-D78E-B2D7-C1977425D6DB}"/>
              </a:ext>
            </a:extLst>
          </p:cNvPr>
          <p:cNvSpPr txBox="1"/>
          <p:nvPr/>
        </p:nvSpPr>
        <p:spPr>
          <a:xfrm>
            <a:off x="335615" y="1228664"/>
            <a:ext cx="8375248" cy="1323439"/>
          </a:xfrm>
          <a:prstGeom prst="rect">
            <a:avLst/>
          </a:prstGeom>
          <a:noFill/>
        </p:spPr>
        <p:txBody>
          <a:bodyPr wrap="square" rtlCol="0">
            <a:spAutoFit/>
          </a:bodyPr>
          <a:lstStyle/>
          <a:p>
            <a:r>
              <a:rPr lang="fr-CA" sz="2000" dirty="0">
                <a:latin typeface="+mj-lt"/>
              </a:rPr>
              <a:t>Comment identifier </a:t>
            </a:r>
            <a:r>
              <a:rPr lang="fr-CA" sz="2000" i="1" dirty="0">
                <a:latin typeface="+mj-lt"/>
              </a:rPr>
              <a:t>H(</a:t>
            </a:r>
            <a:r>
              <a:rPr lang="fr-CA" sz="2000" i="1" dirty="0" err="1">
                <a:latin typeface="+mj-lt"/>
              </a:rPr>
              <a:t>u,v</a:t>
            </a:r>
            <a:r>
              <a:rPr lang="fr-CA" sz="2000" i="1" dirty="0">
                <a:latin typeface="+mj-lt"/>
              </a:rPr>
              <a:t>)</a:t>
            </a:r>
            <a:r>
              <a:rPr lang="fr-CA" sz="2000" dirty="0">
                <a:latin typeface="+mj-lt"/>
              </a:rPr>
              <a:t>?</a:t>
            </a:r>
          </a:p>
          <a:p>
            <a:r>
              <a:rPr lang="fr-CA" sz="2000" dirty="0">
                <a:latin typeface="+mj-lt"/>
              </a:rPr>
              <a:t>- Étape 1 : Modéliser la formation de </a:t>
            </a:r>
            <a:r>
              <a:rPr lang="fr-CA" sz="2000" i="1" dirty="0">
                <a:latin typeface="+mj-lt"/>
              </a:rPr>
              <a:t>g(</a:t>
            </a:r>
            <a:r>
              <a:rPr lang="fr-CA" sz="2000" i="1" dirty="0" err="1">
                <a:latin typeface="+mj-lt"/>
              </a:rPr>
              <a:t>x,y</a:t>
            </a:r>
            <a:r>
              <a:rPr lang="fr-CA" sz="2000" i="1" dirty="0">
                <a:latin typeface="+mj-lt"/>
              </a:rPr>
              <a:t>)</a:t>
            </a:r>
            <a:r>
              <a:rPr lang="fr-CA" sz="2000" dirty="0">
                <a:latin typeface="+mj-lt"/>
              </a:rPr>
              <a:t> en fonction de </a:t>
            </a:r>
            <a:r>
              <a:rPr lang="fr-CA" sz="2000" i="1" dirty="0">
                <a:latin typeface="+mj-lt"/>
              </a:rPr>
              <a:t>f(</a:t>
            </a:r>
            <a:r>
              <a:rPr lang="fr-CA" sz="2000" i="1" dirty="0" err="1">
                <a:latin typeface="+mj-lt"/>
              </a:rPr>
              <a:t>x,y</a:t>
            </a:r>
            <a:r>
              <a:rPr lang="fr-CA" sz="2000" i="1" dirty="0">
                <a:latin typeface="+mj-lt"/>
              </a:rPr>
              <a:t>)</a:t>
            </a:r>
          </a:p>
          <a:p>
            <a:r>
              <a:rPr lang="fr-CA" sz="2000" dirty="0">
                <a:latin typeface="+mj-lt"/>
              </a:rPr>
              <a:t>- Étape 2 : Calculer </a:t>
            </a:r>
            <a:r>
              <a:rPr lang="fr-CA" sz="2000" i="1" dirty="0">
                <a:latin typeface="+mj-lt"/>
              </a:rPr>
              <a:t>G(</a:t>
            </a:r>
            <a:r>
              <a:rPr lang="fr-CA" sz="2000" i="1" dirty="0" err="1">
                <a:latin typeface="+mj-lt"/>
              </a:rPr>
              <a:t>u,v</a:t>
            </a:r>
            <a:r>
              <a:rPr lang="fr-CA" sz="2000" i="1" dirty="0">
                <a:latin typeface="+mj-lt"/>
              </a:rPr>
              <a:t>)</a:t>
            </a:r>
            <a:r>
              <a:rPr lang="fr-CA" sz="2000" dirty="0"/>
              <a:t> </a:t>
            </a:r>
            <a:r>
              <a:rPr lang="fr-CA" sz="2000" dirty="0">
                <a:latin typeface="+mj-lt"/>
              </a:rPr>
              <a:t>en fonction de </a:t>
            </a:r>
            <a:r>
              <a:rPr lang="fr-CA" sz="2000" i="1" dirty="0">
                <a:latin typeface="+mj-lt"/>
              </a:rPr>
              <a:t>F(</a:t>
            </a:r>
            <a:r>
              <a:rPr lang="fr-CA" sz="2000" i="1" dirty="0" err="1">
                <a:latin typeface="+mj-lt"/>
              </a:rPr>
              <a:t>u,v</a:t>
            </a:r>
            <a:r>
              <a:rPr lang="fr-CA" sz="2000" i="1" dirty="0">
                <a:latin typeface="+mj-lt"/>
              </a:rPr>
              <a:t>)</a:t>
            </a:r>
          </a:p>
          <a:p>
            <a:r>
              <a:rPr lang="fr-CA" sz="2000" i="1" dirty="0">
                <a:latin typeface="+mj-lt"/>
              </a:rPr>
              <a:t>- </a:t>
            </a:r>
            <a:r>
              <a:rPr lang="fr-CA" sz="2000" dirty="0">
                <a:latin typeface="+mj-lt"/>
              </a:rPr>
              <a:t>Étape 3 : Isoler </a:t>
            </a:r>
            <a:r>
              <a:rPr lang="fr-CA" sz="2000" i="1" dirty="0">
                <a:latin typeface="+mj-lt"/>
              </a:rPr>
              <a:t>H(</a:t>
            </a:r>
            <a:r>
              <a:rPr lang="fr-CA" sz="2000" i="1" dirty="0" err="1">
                <a:latin typeface="+mj-lt"/>
              </a:rPr>
              <a:t>u,v</a:t>
            </a:r>
            <a:r>
              <a:rPr lang="fr-CA" sz="2000" i="1" dirty="0">
                <a:latin typeface="+mj-lt"/>
              </a:rPr>
              <a:t>) </a:t>
            </a:r>
            <a:r>
              <a:rPr lang="fr-CA" sz="2000" dirty="0">
                <a:latin typeface="+mj-lt"/>
              </a:rPr>
              <a:t>et appliquer le filtre Wiener</a:t>
            </a:r>
          </a:p>
        </p:txBody>
      </p:sp>
      <p:sp>
        <p:nvSpPr>
          <p:cNvPr id="2" name="object 3">
            <a:extLst>
              <a:ext uri="{FF2B5EF4-FFF2-40B4-BE49-F238E27FC236}">
                <a16:creationId xmlns:a16="http://schemas.microsoft.com/office/drawing/2014/main" id="{8EA11B2E-2273-AC11-893A-592226A51881}"/>
              </a:ext>
            </a:extLst>
          </p:cNvPr>
          <p:cNvSpPr/>
          <p:nvPr/>
        </p:nvSpPr>
        <p:spPr>
          <a:xfrm>
            <a:off x="4497946" y="3022815"/>
            <a:ext cx="4105158" cy="2606521"/>
          </a:xfrm>
          <a:prstGeom prst="rect">
            <a:avLst/>
          </a:prstGeom>
          <a:blipFill>
            <a:blip r:embed="rId5" cstate="print"/>
            <a:stretch>
              <a:fillRect r="-76668"/>
            </a:stretch>
          </a:blipFill>
        </p:spPr>
        <p:txBody>
          <a:bodyPr wrap="square" lIns="0" tIns="0" rIns="0" bIns="0" rtlCol="0"/>
          <a:lstStyle/>
          <a:p>
            <a:endParaRPr dirty="0"/>
          </a:p>
        </p:txBody>
      </p:sp>
    </p:spTree>
    <p:extLst>
      <p:ext uri="{BB962C8B-B14F-4D97-AF65-F5344CB8AC3E}">
        <p14:creationId xmlns:p14="http://schemas.microsoft.com/office/powerpoint/2010/main" val="2741734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20B9-1E5F-0629-1235-52834867726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1A3ED05-20E8-DA07-B690-0277B4E3700D}"/>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6" name="TextBox 5">
            <a:extLst>
              <a:ext uri="{FF2B5EF4-FFF2-40B4-BE49-F238E27FC236}">
                <a16:creationId xmlns:a16="http://schemas.microsoft.com/office/drawing/2014/main" id="{880D2428-BC8D-B3B1-E628-FE9A7EC7A757}"/>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 Elimination du </a:t>
            </a:r>
            <a:r>
              <a:rPr lang="en-CA" sz="3200" b="1" spc="-10" dirty="0" err="1">
                <a:latin typeface="+mj-lt"/>
                <a:ea typeface="Century Gothic" charset="0"/>
                <a:cs typeface="Century Gothic" charset="0"/>
              </a:rPr>
              <a:t>flou</a:t>
            </a:r>
            <a:r>
              <a:rPr lang="en-CA" sz="3200" b="1" spc="-10" dirty="0">
                <a:latin typeface="+mj-lt"/>
                <a:ea typeface="Century Gothic" charset="0"/>
                <a:cs typeface="Century Gothic" charset="0"/>
              </a:rPr>
              <a:t> de </a:t>
            </a:r>
            <a:r>
              <a:rPr lang="en-CA" sz="3200" b="1" spc="-10" dirty="0" err="1">
                <a:latin typeface="+mj-lt"/>
                <a:ea typeface="Century Gothic" charset="0"/>
                <a:cs typeface="Century Gothic" charset="0"/>
              </a:rPr>
              <a:t>mouvement</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50812A1B-766C-D20B-7662-6E1A65479AD1}"/>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60C28199-966F-ADEE-CF51-2BAE5EF16FC9}"/>
              </a:ext>
            </a:extLst>
          </p:cNvPr>
          <p:cNvSpPr txBox="1"/>
          <p:nvPr/>
        </p:nvSpPr>
        <p:spPr>
          <a:xfrm>
            <a:off x="6664591" y="6102602"/>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11" name="object 2">
            <a:extLst>
              <a:ext uri="{FF2B5EF4-FFF2-40B4-BE49-F238E27FC236}">
                <a16:creationId xmlns:a16="http://schemas.microsoft.com/office/drawing/2014/main" id="{6602A0B4-4CFA-529A-1AFC-345FB4873852}"/>
              </a:ext>
            </a:extLst>
          </p:cNvPr>
          <p:cNvSpPr/>
          <p:nvPr/>
        </p:nvSpPr>
        <p:spPr>
          <a:xfrm>
            <a:off x="243778" y="1564814"/>
            <a:ext cx="2034201" cy="1876114"/>
          </a:xfrm>
          <a:prstGeom prst="rect">
            <a:avLst/>
          </a:prstGeom>
          <a:blipFill>
            <a:blip r:embed="rId3" cstate="print"/>
            <a:stretch>
              <a:fillRect r="-198509"/>
            </a:stretch>
          </a:blipFill>
        </p:spPr>
        <p:txBody>
          <a:bodyPr wrap="square" lIns="0" tIns="0" rIns="0" bIns="0" rtlCol="0"/>
          <a:lstStyle/>
          <a:p>
            <a:endParaRPr dirty="0"/>
          </a:p>
        </p:txBody>
      </p:sp>
      <p:sp>
        <p:nvSpPr>
          <p:cNvPr id="12" name="TextBox 11">
            <a:extLst>
              <a:ext uri="{FF2B5EF4-FFF2-40B4-BE49-F238E27FC236}">
                <a16:creationId xmlns:a16="http://schemas.microsoft.com/office/drawing/2014/main" id="{4892FFF5-7EEB-74C5-BAD9-5FA8949AEE66}"/>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2B443C5B-55FC-8583-234E-D6CE7196651A}"/>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
        <p:nvSpPr>
          <p:cNvPr id="3" name="object 4">
            <a:extLst>
              <a:ext uri="{FF2B5EF4-FFF2-40B4-BE49-F238E27FC236}">
                <a16:creationId xmlns:a16="http://schemas.microsoft.com/office/drawing/2014/main" id="{57D02299-000E-9B14-C0D1-57FFCE80325A}"/>
              </a:ext>
            </a:extLst>
          </p:cNvPr>
          <p:cNvSpPr/>
          <p:nvPr/>
        </p:nvSpPr>
        <p:spPr>
          <a:xfrm>
            <a:off x="3175827" y="4066068"/>
            <a:ext cx="2391909" cy="989275"/>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BD58D53A-78E2-A06A-4DD7-5E8477A8EB6D}"/>
              </a:ext>
            </a:extLst>
          </p:cNvPr>
          <p:cNvSpPr/>
          <p:nvPr/>
        </p:nvSpPr>
        <p:spPr>
          <a:xfrm>
            <a:off x="5761031" y="3719626"/>
            <a:ext cx="2746424" cy="1853873"/>
          </a:xfrm>
          <a:prstGeom prst="rect">
            <a:avLst/>
          </a:prstGeom>
          <a:blipFill>
            <a:blip r:embed="rId5" cstate="print"/>
            <a:stretch>
              <a:fillRect r="-76668"/>
            </a:stretch>
          </a:blipFill>
        </p:spPr>
        <p:txBody>
          <a:bodyPr wrap="square" lIns="0" tIns="0" rIns="0" bIns="0" rtlCol="0"/>
          <a:lstStyle/>
          <a:p>
            <a:endParaRPr dirty="0"/>
          </a:p>
        </p:txBody>
      </p:sp>
      <p:sp>
        <p:nvSpPr>
          <p:cNvPr id="14" name="object 3">
            <a:extLst>
              <a:ext uri="{FF2B5EF4-FFF2-40B4-BE49-F238E27FC236}">
                <a16:creationId xmlns:a16="http://schemas.microsoft.com/office/drawing/2014/main" id="{A55CF434-1C03-A247-F3D4-5F0C47EE3478}"/>
              </a:ext>
            </a:extLst>
          </p:cNvPr>
          <p:cNvSpPr/>
          <p:nvPr/>
        </p:nvSpPr>
        <p:spPr>
          <a:xfrm>
            <a:off x="2832714" y="1564814"/>
            <a:ext cx="2034201" cy="1876114"/>
          </a:xfrm>
          <a:prstGeom prst="rect">
            <a:avLst/>
          </a:prstGeom>
          <a:blipFill>
            <a:blip r:embed="rId5" cstate="print"/>
            <a:stretch>
              <a:fillRect l="-145150"/>
            </a:stretch>
          </a:blipFill>
        </p:spPr>
        <p:txBody>
          <a:bodyPr wrap="square" lIns="0" tIns="0" rIns="0" bIns="0" rtlCol="0"/>
          <a:lstStyle/>
          <a:p>
            <a:endParaRPr dirty="0"/>
          </a:p>
        </p:txBody>
      </p:sp>
      <p:sp>
        <p:nvSpPr>
          <p:cNvPr id="15" name="object 2">
            <a:extLst>
              <a:ext uri="{FF2B5EF4-FFF2-40B4-BE49-F238E27FC236}">
                <a16:creationId xmlns:a16="http://schemas.microsoft.com/office/drawing/2014/main" id="{3A31BC4A-1DE2-609A-1877-619CF74DBB42}"/>
              </a:ext>
            </a:extLst>
          </p:cNvPr>
          <p:cNvSpPr/>
          <p:nvPr/>
        </p:nvSpPr>
        <p:spPr>
          <a:xfrm>
            <a:off x="4961195" y="1564814"/>
            <a:ext cx="3848574" cy="1876114"/>
          </a:xfrm>
          <a:prstGeom prst="rect">
            <a:avLst/>
          </a:prstGeom>
          <a:blipFill>
            <a:blip r:embed="rId3" cstate="print"/>
            <a:stretch>
              <a:fillRect l="-57780"/>
            </a:stretch>
          </a:blipFill>
        </p:spPr>
        <p:txBody>
          <a:bodyPr wrap="square" lIns="0" tIns="0" rIns="0" bIns="0" rtlCol="0"/>
          <a:lstStyle/>
          <a:p>
            <a:endParaRPr dirty="0"/>
          </a:p>
        </p:txBody>
      </p:sp>
      <p:sp>
        <p:nvSpPr>
          <p:cNvPr id="16" name="TextBox 15">
            <a:extLst>
              <a:ext uri="{FF2B5EF4-FFF2-40B4-BE49-F238E27FC236}">
                <a16:creationId xmlns:a16="http://schemas.microsoft.com/office/drawing/2014/main" id="{A76724FA-AF93-0617-8C8A-E2519AF36A45}"/>
              </a:ext>
            </a:extLst>
          </p:cNvPr>
          <p:cNvSpPr txBox="1"/>
          <p:nvPr/>
        </p:nvSpPr>
        <p:spPr>
          <a:xfrm>
            <a:off x="2374232" y="2229855"/>
            <a:ext cx="364202" cy="523220"/>
          </a:xfrm>
          <a:prstGeom prst="rect">
            <a:avLst/>
          </a:prstGeom>
          <a:noFill/>
        </p:spPr>
        <p:txBody>
          <a:bodyPr wrap="none" rtlCol="0">
            <a:spAutoFit/>
          </a:bodyPr>
          <a:lstStyle/>
          <a:p>
            <a:r>
              <a:rPr lang="en-US" sz="2800" dirty="0"/>
              <a:t>*</a:t>
            </a:r>
            <a:endParaRPr lang="en-US" dirty="0"/>
          </a:p>
        </p:txBody>
      </p:sp>
    </p:spTree>
    <p:extLst>
      <p:ext uri="{BB962C8B-B14F-4D97-AF65-F5344CB8AC3E}">
        <p14:creationId xmlns:p14="http://schemas.microsoft.com/office/powerpoint/2010/main" val="341222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 Elimination du </a:t>
            </a:r>
            <a:r>
              <a:rPr lang="en-CA" sz="3200" b="1" spc="-10" dirty="0" err="1">
                <a:latin typeface="+mj-lt"/>
                <a:ea typeface="Century Gothic" charset="0"/>
                <a:cs typeface="Century Gothic" charset="0"/>
              </a:rPr>
              <a:t>flou</a:t>
            </a:r>
            <a:r>
              <a:rPr lang="en-CA" sz="3200" b="1" spc="-10" dirty="0">
                <a:latin typeface="+mj-lt"/>
                <a:ea typeface="Century Gothic" charset="0"/>
                <a:cs typeface="Century Gothic" charset="0"/>
              </a:rPr>
              <a:t> de </a:t>
            </a:r>
            <a:r>
              <a:rPr lang="en-CA" sz="3200" b="1" spc="-10" dirty="0" err="1">
                <a:latin typeface="+mj-lt"/>
                <a:ea typeface="Century Gothic" charset="0"/>
                <a:cs typeface="Century Gothic" charset="0"/>
              </a:rPr>
              <a:t>mouvement</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0" name="object 4">
            <a:extLst>
              <a:ext uri="{FF2B5EF4-FFF2-40B4-BE49-F238E27FC236}">
                <a16:creationId xmlns:a16="http://schemas.microsoft.com/office/drawing/2014/main" id="{4A90D38A-7AFF-48C5-8CFF-302D90520E84}"/>
              </a:ext>
            </a:extLst>
          </p:cNvPr>
          <p:cNvSpPr txBox="1"/>
          <p:nvPr/>
        </p:nvSpPr>
        <p:spPr>
          <a:xfrm>
            <a:off x="6847840" y="6240174"/>
            <a:ext cx="1208405"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mj-lt"/>
                <a:cs typeface="Times New Roman"/>
              </a:rPr>
              <a:t>©</a:t>
            </a:r>
            <a:r>
              <a:rPr sz="1400" spc="-65" dirty="0">
                <a:latin typeface="+mj-lt"/>
                <a:cs typeface="Times New Roman"/>
              </a:rPr>
              <a:t> </a:t>
            </a:r>
            <a:r>
              <a:rPr sz="1400" spc="-5" dirty="0">
                <a:latin typeface="+mj-lt"/>
                <a:cs typeface="Times New Roman"/>
              </a:rPr>
              <a:t>Zisserman</a:t>
            </a:r>
            <a:endParaRPr sz="1400" dirty="0">
              <a:latin typeface="+mj-lt"/>
              <a:cs typeface="Times New Roman"/>
            </a:endParaRPr>
          </a:p>
        </p:txBody>
      </p:sp>
      <p:sp>
        <p:nvSpPr>
          <p:cNvPr id="11" name="TextBox 10">
            <a:extLst>
              <a:ext uri="{FF2B5EF4-FFF2-40B4-BE49-F238E27FC236}">
                <a16:creationId xmlns:a16="http://schemas.microsoft.com/office/drawing/2014/main" id="{42355F37-77F7-49C4-98A3-F2532E017B40}"/>
              </a:ext>
            </a:extLst>
          </p:cNvPr>
          <p:cNvSpPr txBox="1"/>
          <p:nvPr/>
        </p:nvSpPr>
        <p:spPr>
          <a:xfrm>
            <a:off x="25633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2" name="object 5">
            <a:extLst>
              <a:ext uri="{FF2B5EF4-FFF2-40B4-BE49-F238E27FC236}">
                <a16:creationId xmlns:a16="http://schemas.microsoft.com/office/drawing/2014/main" id="{35281F30-A976-48DA-93EA-95D0F2FF8387}"/>
              </a:ext>
            </a:extLst>
          </p:cNvPr>
          <p:cNvSpPr/>
          <p:nvPr/>
        </p:nvSpPr>
        <p:spPr>
          <a:xfrm>
            <a:off x="355601" y="1038209"/>
            <a:ext cx="5970244" cy="2110580"/>
          </a:xfrm>
          <a:prstGeom prst="rect">
            <a:avLst/>
          </a:prstGeom>
          <a:blipFill>
            <a:blip r:embed="rId3" cstate="print"/>
            <a:stretch>
              <a:fillRect/>
            </a:stretch>
          </a:blipFill>
        </p:spPr>
        <p:txBody>
          <a:bodyPr wrap="square" lIns="0" tIns="0" rIns="0" bIns="0" rtlCol="0"/>
          <a:lstStyle/>
          <a:p>
            <a:endParaRPr/>
          </a:p>
        </p:txBody>
      </p:sp>
      <p:sp>
        <p:nvSpPr>
          <p:cNvPr id="16" name="object 6">
            <a:extLst>
              <a:ext uri="{FF2B5EF4-FFF2-40B4-BE49-F238E27FC236}">
                <a16:creationId xmlns:a16="http://schemas.microsoft.com/office/drawing/2014/main" id="{03E33BE8-031F-42EB-95CC-0EAB9E802418}"/>
              </a:ext>
            </a:extLst>
          </p:cNvPr>
          <p:cNvSpPr/>
          <p:nvPr/>
        </p:nvSpPr>
        <p:spPr>
          <a:xfrm>
            <a:off x="3048000" y="3303270"/>
            <a:ext cx="5516760" cy="2811174"/>
          </a:xfrm>
          <a:prstGeom prst="rect">
            <a:avLst/>
          </a:prstGeom>
          <a:blipFill>
            <a:blip r:embed="rId4" cstate="print"/>
            <a:stretch>
              <a:fillRect l="-48314"/>
            </a:stretch>
          </a:blipFill>
        </p:spPr>
        <p:txBody>
          <a:bodyPr wrap="square" lIns="0" tIns="0" rIns="0" bIns="0" rtlCol="0"/>
          <a:lstStyle/>
          <a:p>
            <a:endParaRPr lang="en-CA" i="1" dirty="0">
              <a:solidFill>
                <a:srgbClr val="0300CF"/>
              </a:solidFill>
              <a:latin typeface="Cambria Math" panose="02040503050406030204" pitchFamily="18" charset="0"/>
              <a:ea typeface="Cambria Math" panose="02040503050406030204" pitchFamily="18" charset="0"/>
            </a:endParaRPr>
          </a:p>
        </p:txBody>
      </p:sp>
      <p:sp>
        <p:nvSpPr>
          <p:cNvPr id="8" name="TextBox 7">
            <a:extLst>
              <a:ext uri="{FF2B5EF4-FFF2-40B4-BE49-F238E27FC236}">
                <a16:creationId xmlns:a16="http://schemas.microsoft.com/office/drawing/2014/main" id="{CF09BC20-B4EF-7A48-9AD0-985242C628AC}"/>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3" name="TextBox 12">
            <a:extLst>
              <a:ext uri="{FF2B5EF4-FFF2-40B4-BE49-F238E27FC236}">
                <a16:creationId xmlns:a16="http://schemas.microsoft.com/office/drawing/2014/main" id="{D5651461-07B0-A443-85BC-88C26DA2305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
        <p:nvSpPr>
          <p:cNvPr id="15" name="object 4">
            <a:extLst>
              <a:ext uri="{FF2B5EF4-FFF2-40B4-BE49-F238E27FC236}">
                <a16:creationId xmlns:a16="http://schemas.microsoft.com/office/drawing/2014/main" id="{0A35A327-BB64-C448-B9F8-93849BAB7C32}"/>
              </a:ext>
            </a:extLst>
          </p:cNvPr>
          <p:cNvSpPr/>
          <p:nvPr/>
        </p:nvSpPr>
        <p:spPr>
          <a:xfrm>
            <a:off x="6624189" y="2095068"/>
            <a:ext cx="2062612" cy="82372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05084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Filtre</a:t>
            </a:r>
            <a:r>
              <a:rPr lang="en-CA" sz="3200" b="1" spc="-10" dirty="0">
                <a:latin typeface="+mj-lt"/>
                <a:ea typeface="Century Gothic" charset="0"/>
                <a:cs typeface="Century Gothic" charset="0"/>
              </a:rPr>
              <a:t> Wiener: Elimination du </a:t>
            </a:r>
            <a:r>
              <a:rPr lang="en-CA" sz="3200" b="1" spc="-10" dirty="0" err="1">
                <a:latin typeface="+mj-lt"/>
                <a:ea typeface="Century Gothic" charset="0"/>
                <a:cs typeface="Century Gothic" charset="0"/>
              </a:rPr>
              <a:t>flou</a:t>
            </a:r>
            <a:r>
              <a:rPr lang="en-CA" sz="3200" b="1" spc="-10" dirty="0">
                <a:latin typeface="+mj-lt"/>
                <a:ea typeface="Century Gothic" charset="0"/>
                <a:cs typeface="Century Gothic" charset="0"/>
              </a:rPr>
              <a:t> de </a:t>
            </a:r>
            <a:r>
              <a:rPr lang="en-CA" sz="3200" b="1" spc="-10" dirty="0" err="1">
                <a:latin typeface="+mj-lt"/>
                <a:ea typeface="Century Gothic" charset="0"/>
                <a:cs typeface="Century Gothic" charset="0"/>
              </a:rPr>
              <a:t>mouvement</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42355F37-77F7-49C4-98A3-F2532E017B40}"/>
              </a:ext>
            </a:extLst>
          </p:cNvPr>
          <p:cNvSpPr txBox="1"/>
          <p:nvPr/>
        </p:nvSpPr>
        <p:spPr>
          <a:xfrm>
            <a:off x="25633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8" name="object 3">
            <a:extLst>
              <a:ext uri="{FF2B5EF4-FFF2-40B4-BE49-F238E27FC236}">
                <a16:creationId xmlns:a16="http://schemas.microsoft.com/office/drawing/2014/main" id="{ECEB003E-B324-44B9-906C-34B564A57B27}"/>
              </a:ext>
            </a:extLst>
          </p:cNvPr>
          <p:cNvSpPr/>
          <p:nvPr/>
        </p:nvSpPr>
        <p:spPr>
          <a:xfrm>
            <a:off x="236482" y="4503105"/>
            <a:ext cx="8519995" cy="1601083"/>
          </a:xfrm>
          <a:prstGeom prst="rect">
            <a:avLst/>
          </a:prstGeom>
          <a:blipFill>
            <a:blip r:embed="rId3" cstate="print"/>
            <a:stretch>
              <a:fillRect/>
            </a:stretch>
          </a:blipFill>
        </p:spPr>
        <p:txBody>
          <a:bodyPr wrap="square" lIns="0" tIns="0" rIns="0" bIns="0" rtlCol="0"/>
          <a:lstStyle/>
          <a:p>
            <a:endParaRPr/>
          </a:p>
        </p:txBody>
      </p:sp>
      <p:sp>
        <p:nvSpPr>
          <p:cNvPr id="13" name="object 4">
            <a:extLst>
              <a:ext uri="{FF2B5EF4-FFF2-40B4-BE49-F238E27FC236}">
                <a16:creationId xmlns:a16="http://schemas.microsoft.com/office/drawing/2014/main" id="{4D41B940-4518-4EA1-ACD2-37F3160C0B0D}"/>
              </a:ext>
            </a:extLst>
          </p:cNvPr>
          <p:cNvSpPr/>
          <p:nvPr/>
        </p:nvSpPr>
        <p:spPr>
          <a:xfrm>
            <a:off x="2467432" y="1050836"/>
            <a:ext cx="3938130" cy="3929151"/>
          </a:xfrm>
          <a:prstGeom prst="rect">
            <a:avLst/>
          </a:prstGeom>
          <a:blipFill>
            <a:blip r:embed="rId4"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56F5ADDF-5AB1-2E41-82A0-82B056514B61}"/>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Restauration</a:t>
            </a:r>
          </a:p>
        </p:txBody>
      </p:sp>
      <p:sp>
        <p:nvSpPr>
          <p:cNvPr id="10" name="TextBox 9">
            <a:extLst>
              <a:ext uri="{FF2B5EF4-FFF2-40B4-BE49-F238E27FC236}">
                <a16:creationId xmlns:a16="http://schemas.microsoft.com/office/drawing/2014/main" id="{FCB8DC6D-74F3-D94B-A6BA-B564147A6B39}"/>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En</a:t>
            </a:r>
            <a:r>
              <a:rPr lang="en-CA" sz="1400" dirty="0">
                <a:solidFill>
                  <a:schemeClr val="tx1">
                    <a:lumMod val="75000"/>
                    <a:lumOff val="25000"/>
                  </a:schemeClr>
                </a:solidFill>
                <a:latin typeface="+mj-lt"/>
              </a:rPr>
              <a:t> presence </a:t>
            </a:r>
            <a:r>
              <a:rPr lang="en-CA" sz="1400" dirty="0" err="1">
                <a:solidFill>
                  <a:schemeClr val="tx1">
                    <a:lumMod val="75000"/>
                    <a:lumOff val="25000"/>
                  </a:schemeClr>
                </a:solidFill>
                <a:latin typeface="+mj-lt"/>
              </a:rPr>
              <a:t>d’une</a:t>
            </a:r>
            <a:r>
              <a:rPr lang="en-CA" sz="1400" dirty="0">
                <a:solidFill>
                  <a:schemeClr val="tx1">
                    <a:lumMod val="75000"/>
                    <a:lumOff val="25000"/>
                  </a:schemeClr>
                </a:solidFill>
                <a:latin typeface="+mj-lt"/>
              </a:rPr>
              <a:t> degradation </a:t>
            </a:r>
            <a:r>
              <a:rPr lang="en-CA" sz="1400" dirty="0" err="1">
                <a:solidFill>
                  <a:schemeClr val="tx1">
                    <a:lumMod val="75000"/>
                    <a:lumOff val="25000"/>
                  </a:schemeClr>
                </a:solidFill>
                <a:latin typeface="+mj-lt"/>
              </a:rPr>
              <a:t>linéaire</a:t>
            </a:r>
            <a:r>
              <a:rPr lang="en-CA" sz="1400" dirty="0">
                <a:solidFill>
                  <a:schemeClr val="tx1">
                    <a:lumMod val="75000"/>
                    <a:lumOff val="25000"/>
                  </a:schemeClr>
                </a:solidFill>
                <a:latin typeface="+mj-lt"/>
              </a:rPr>
              <a:t> et de bruit</a:t>
            </a:r>
          </a:p>
        </p:txBody>
      </p:sp>
    </p:spTree>
    <p:extLst>
      <p:ext uri="{BB962C8B-B14F-4D97-AF65-F5344CB8AC3E}">
        <p14:creationId xmlns:p14="http://schemas.microsoft.com/office/powerpoint/2010/main" val="1678074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fr-FR" sz="3200" b="1" spc="-10" dirty="0">
                <a:latin typeface="+mj-lt"/>
                <a:ea typeface="Century Gothic" charset="0"/>
                <a:cs typeface="Century Gothic" charset="0"/>
              </a:rPr>
              <a:t>Exercice</a:t>
            </a:r>
            <a:r>
              <a:rPr lang="en-CA" sz="3200" b="1" spc="-10" dirty="0">
                <a:latin typeface="+mj-lt"/>
                <a:ea typeface="Century Gothic" charset="0"/>
                <a:cs typeface="Century Gothic" charset="0"/>
              </a:rPr>
              <a:t> </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extBox 1">
            <a:extLst>
              <a:ext uri="{FF2B5EF4-FFF2-40B4-BE49-F238E27FC236}">
                <a16:creationId xmlns:a16="http://schemas.microsoft.com/office/drawing/2014/main" id="{2474C244-C78C-BC24-FB33-329EF914FF22}"/>
              </a:ext>
            </a:extLst>
          </p:cNvPr>
          <p:cNvSpPr txBox="1"/>
          <p:nvPr/>
        </p:nvSpPr>
        <p:spPr>
          <a:xfrm>
            <a:off x="343608" y="850159"/>
            <a:ext cx="8308675" cy="2554545"/>
          </a:xfrm>
          <a:prstGeom prst="rect">
            <a:avLst/>
          </a:prstGeom>
          <a:noFill/>
        </p:spPr>
        <p:txBody>
          <a:bodyPr wrap="square" rtlCol="0">
            <a:spAutoFit/>
          </a:bodyPr>
          <a:lstStyle/>
          <a:p>
            <a:pPr algn="just">
              <a:lnSpc>
                <a:spcPct val="115000"/>
              </a:lnSpc>
            </a:pPr>
            <a:r>
              <a:rPr lang="fr-CA" sz="1600" dirty="0">
                <a:effectLst/>
                <a:latin typeface="+mj-lt"/>
                <a:ea typeface="Arial" panose="020B0604020202020204" pitchFamily="34" charset="0"/>
              </a:rPr>
              <a:t>La figure suivante montre notre athlète Canadien Mikael </a:t>
            </a:r>
            <a:r>
              <a:rPr lang="fr-CA" sz="1600" dirty="0" err="1">
                <a:effectLst/>
                <a:latin typeface="+mj-lt"/>
                <a:ea typeface="Arial" panose="020B0604020202020204" pitchFamily="34" charset="0"/>
              </a:rPr>
              <a:t>Kingsburry</a:t>
            </a:r>
            <a:r>
              <a:rPr lang="fr-CA" sz="1600" dirty="0">
                <a:effectLst/>
                <a:latin typeface="+mj-lt"/>
                <a:ea typeface="Arial" panose="020B0604020202020204" pitchFamily="34" charset="0"/>
              </a:rPr>
              <a:t> lors d’une compétition à </a:t>
            </a:r>
            <a:r>
              <a:rPr lang="fr-CA" sz="1600" dirty="0" err="1">
                <a:effectLst/>
                <a:latin typeface="+mj-lt"/>
                <a:ea typeface="Arial" panose="020B0604020202020204" pitchFamily="34" charset="0"/>
              </a:rPr>
              <a:t>Pyongchang</a:t>
            </a:r>
            <a:r>
              <a:rPr lang="fr-CA" sz="1600" dirty="0">
                <a:effectLst/>
                <a:latin typeface="+mj-lt"/>
                <a:ea typeface="Arial" panose="020B0604020202020204" pitchFamily="34" charset="0"/>
              </a:rPr>
              <a:t> 2018 ainsi que la transformée de Fourier et l’histogramme de l’image. Les figures subséquentes correspondent à des versions modifiées de l’image. Grâce à ces informations et pour chacune des 4 images :</a:t>
            </a:r>
            <a:endParaRPr lang="en-CA" sz="1600" dirty="0">
              <a:effectLst/>
              <a:latin typeface="+mj-lt"/>
              <a:ea typeface="Arial" panose="020B0604020202020204" pitchFamily="34" charset="0"/>
            </a:endParaRPr>
          </a:p>
          <a:p>
            <a:pPr algn="just">
              <a:lnSpc>
                <a:spcPct val="115000"/>
              </a:lnSpc>
            </a:pPr>
            <a:r>
              <a:rPr lang="fr-CA" sz="1600" dirty="0">
                <a:effectLst/>
                <a:latin typeface="+mj-lt"/>
                <a:ea typeface="Arial" panose="020B0604020202020204" pitchFamily="34" charset="0"/>
              </a:rPr>
              <a:t> </a:t>
            </a:r>
            <a:endParaRPr lang="en-CA" sz="1600" dirty="0">
              <a:effectLst/>
              <a:latin typeface="+mj-lt"/>
              <a:ea typeface="Arial" panose="020B0604020202020204" pitchFamily="34" charset="0"/>
            </a:endParaRPr>
          </a:p>
          <a:p>
            <a:pPr marL="342900" lvl="0" indent="-342900" algn="just">
              <a:buFont typeface="+mj-lt"/>
              <a:buAutoNum type="alphaLcParenR"/>
            </a:pPr>
            <a:r>
              <a:rPr lang="fr-CA" sz="1600" dirty="0">
                <a:effectLst/>
                <a:latin typeface="+mj-lt"/>
                <a:ea typeface="Times New Roman" panose="02020603050405020304" pitchFamily="18" charset="0"/>
              </a:rPr>
              <a:t>Identifiez le type de modification présentes dans l’image </a:t>
            </a:r>
            <a:endParaRPr lang="en-CA" sz="1600" dirty="0">
              <a:effectLst/>
              <a:latin typeface="+mj-lt"/>
              <a:ea typeface="Times New Roman" panose="02020603050405020304" pitchFamily="18" charset="0"/>
            </a:endParaRPr>
          </a:p>
          <a:p>
            <a:pPr marL="342900" lvl="0" indent="-342900" algn="just">
              <a:buFont typeface="+mj-lt"/>
              <a:buAutoNum type="alphaLcParenR"/>
            </a:pPr>
            <a:r>
              <a:rPr lang="fr-CA" sz="1600" dirty="0">
                <a:effectLst/>
                <a:latin typeface="+mj-lt"/>
                <a:ea typeface="Times New Roman" panose="02020603050405020304" pitchFamily="18" charset="0"/>
              </a:rPr>
              <a:t>Déterminez le domaine le plus approprié pour corriger l’image (spatial ou fréquentiel)</a:t>
            </a:r>
            <a:endParaRPr lang="en-CA" sz="1600" dirty="0">
              <a:effectLst/>
              <a:latin typeface="+mj-lt"/>
              <a:ea typeface="Times New Roman" panose="02020603050405020304" pitchFamily="18" charset="0"/>
            </a:endParaRPr>
          </a:p>
          <a:p>
            <a:pPr marL="342900" lvl="0" indent="-342900" algn="just">
              <a:buFont typeface="+mj-lt"/>
              <a:buAutoNum type="alphaLcParenR"/>
            </a:pPr>
            <a:r>
              <a:rPr lang="fr-CA" sz="1600" dirty="0">
                <a:effectLst/>
                <a:latin typeface="+mj-lt"/>
                <a:ea typeface="Times New Roman" panose="02020603050405020304" pitchFamily="18" charset="0"/>
              </a:rPr>
              <a:t>Proposez une série de manipulations pour corriger l’image selon le domaine choisi</a:t>
            </a:r>
            <a:endParaRPr lang="en-CA" sz="1600" dirty="0">
              <a:effectLst/>
              <a:latin typeface="+mj-lt"/>
              <a:ea typeface="Times New Roman" panose="02020603050405020304" pitchFamily="18" charset="0"/>
            </a:endParaRPr>
          </a:p>
          <a:p>
            <a:pPr algn="just"/>
            <a:endParaRPr lang="fr-CA" sz="1600" dirty="0">
              <a:latin typeface="+mj-lt"/>
            </a:endParaRPr>
          </a:p>
        </p:txBody>
      </p:sp>
      <p:pic>
        <p:nvPicPr>
          <p:cNvPr id="3" name="Picture 2" descr="Chart&#10;&#10;Description automatically generated">
            <a:extLst>
              <a:ext uri="{FF2B5EF4-FFF2-40B4-BE49-F238E27FC236}">
                <a16:creationId xmlns:a16="http://schemas.microsoft.com/office/drawing/2014/main" id="{4D4F5A6F-D13C-DB67-570F-8BABF7825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53" y="3208380"/>
            <a:ext cx="4919345" cy="3345815"/>
          </a:xfrm>
          <a:prstGeom prst="rect">
            <a:avLst/>
          </a:prstGeom>
        </p:spPr>
      </p:pic>
      <p:pic>
        <p:nvPicPr>
          <p:cNvPr id="4" name="Picture 3" descr="Icon&#10;&#10;Description automatically generated">
            <a:extLst>
              <a:ext uri="{FF2B5EF4-FFF2-40B4-BE49-F238E27FC236}">
                <a16:creationId xmlns:a16="http://schemas.microsoft.com/office/drawing/2014/main" id="{CB7ED019-9B70-599E-4828-A8687D9D6F9F}"/>
              </a:ext>
            </a:extLst>
          </p:cNvPr>
          <p:cNvPicPr>
            <a:picLocks noChangeAspect="1"/>
          </p:cNvPicPr>
          <p:nvPr/>
        </p:nvPicPr>
        <p:blipFill>
          <a:blip r:embed="rId4"/>
          <a:stretch>
            <a:fillRect/>
          </a:stretch>
        </p:blipFill>
        <p:spPr>
          <a:xfrm>
            <a:off x="5714974" y="4020789"/>
            <a:ext cx="1409700" cy="533400"/>
          </a:xfrm>
          <a:prstGeom prst="rect">
            <a:avLst/>
          </a:prstGeom>
        </p:spPr>
      </p:pic>
      <p:pic>
        <p:nvPicPr>
          <p:cNvPr id="5" name="Graphic 4" descr="Right pointing backhand index with solid fill">
            <a:extLst>
              <a:ext uri="{FF2B5EF4-FFF2-40B4-BE49-F238E27FC236}">
                <a16:creationId xmlns:a16="http://schemas.microsoft.com/office/drawing/2014/main" id="{4E60133D-BBC3-0851-EA6C-FFA9752EE2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4674" y="4055684"/>
            <a:ext cx="533401" cy="533401"/>
          </a:xfrm>
          <a:prstGeom prst="rect">
            <a:avLst/>
          </a:prstGeom>
        </p:spPr>
      </p:pic>
    </p:spTree>
    <p:extLst>
      <p:ext uri="{BB962C8B-B14F-4D97-AF65-F5344CB8AC3E}">
        <p14:creationId xmlns:p14="http://schemas.microsoft.com/office/powerpoint/2010/main" val="230237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690BFE-6991-4211-81F1-F00AC55FE66A}"/>
              </a:ext>
            </a:extLst>
          </p:cNvPr>
          <p:cNvSpPr txBox="1"/>
          <p:nvPr/>
        </p:nvSpPr>
        <p:spPr>
          <a:xfrm>
            <a:off x="355600" y="200461"/>
            <a:ext cx="6306992" cy="584775"/>
          </a:xfrm>
          <a:prstGeom prst="rect">
            <a:avLst/>
          </a:prstGeom>
          <a:noFill/>
        </p:spPr>
        <p:txBody>
          <a:bodyPr wrap="square" rtlCol="0">
            <a:spAutoFit/>
          </a:bodyPr>
          <a:lstStyle/>
          <a:p>
            <a:r>
              <a:rPr lang="en-CA" sz="3200" b="1" spc="-10" dirty="0">
                <a:latin typeface="+mj-lt"/>
                <a:ea typeface="Century Gothic" charset="0"/>
                <a:cs typeface="Century Gothic" charset="0"/>
              </a:rPr>
              <a:t>Bruit : rappels et extension 2D</a:t>
            </a:r>
            <a:endParaRPr lang="en-US" sz="3200" b="1" dirty="0">
              <a:latin typeface="+mj-lt"/>
              <a:ea typeface="Century Gothic" charset="0"/>
              <a:cs typeface="Century Gothic" charset="0"/>
            </a:endParaRPr>
          </a:p>
        </p:txBody>
      </p:sp>
      <p:cxnSp>
        <p:nvCxnSpPr>
          <p:cNvPr id="11" name="Straight Connector 10">
            <a:extLst>
              <a:ext uri="{FF2B5EF4-FFF2-40B4-BE49-F238E27FC236}">
                <a16:creationId xmlns:a16="http://schemas.microsoft.com/office/drawing/2014/main" id="{FC0FCAD5-5009-4266-8DCD-449A3445F14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B6C4510-B908-4C7B-9A28-38FB76AB38F2}"/>
                  </a:ext>
                </a:extLst>
              </p:cNvPr>
              <p:cNvSpPr txBox="1">
                <a:spLocks/>
              </p:cNvSpPr>
              <p:nvPr/>
            </p:nvSpPr>
            <p:spPr>
              <a:xfrm>
                <a:off x="355598" y="1314415"/>
                <a:ext cx="8788401" cy="45957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fr-CA" sz="2600" b="1" dirty="0">
                    <a:latin typeface="+mj-lt"/>
                    <a:ea typeface="Tahoma" panose="020B0604030504040204" pitchFamily="34" charset="0"/>
                    <a:cs typeface="Tahoma" panose="020B0604030504040204" pitchFamily="34" charset="0"/>
                  </a:rPr>
                  <a:t>Bruit </a:t>
                </a:r>
                <a:r>
                  <a:rPr lang="fr-CA" i="1" spc="-40" dirty="0" err="1">
                    <a:latin typeface="+mj-lt"/>
                    <a:cs typeface="Times New Roman" panose="02020603050405020304" pitchFamily="18" charset="0"/>
                  </a:rPr>
                  <a:t>η</a:t>
                </a:r>
                <a14:m>
                  <m:oMath xmlns:m="http://schemas.openxmlformats.org/officeDocument/2006/math">
                    <m:d>
                      <m:dPr>
                        <m:ctrlPr>
                          <a:rPr lang="fr-CA" i="1" spc="-45">
                            <a:latin typeface="Cambria Math" panose="02040503050406030204" pitchFamily="18" charset="0"/>
                            <a:cs typeface="Arial"/>
                          </a:rPr>
                        </m:ctrlPr>
                      </m:dPr>
                      <m:e>
                        <m:r>
                          <m:rPr>
                            <m:nor/>
                          </m:rPr>
                          <a:rPr lang="fr-CA" i="1" spc="-45">
                            <a:latin typeface="+mj-lt"/>
                            <a:cs typeface="Arial"/>
                          </a:rPr>
                          <m:t>x</m:t>
                        </m:r>
                        <m:r>
                          <a:rPr lang="fr-CA" i="1" spc="-45" baseline="-25000">
                            <a:latin typeface="Cambria Math" panose="02040503050406030204" pitchFamily="18" charset="0"/>
                            <a:cs typeface="Arial"/>
                          </a:rPr>
                          <m:t> </m:t>
                        </m:r>
                        <m:r>
                          <a:rPr lang="fr-CA" spc="-45">
                            <a:latin typeface="Cambria Math" panose="02040503050406030204" pitchFamily="18" charset="0"/>
                            <a:cs typeface="Arial"/>
                          </a:rPr>
                          <m:t>,</m:t>
                        </m:r>
                        <m:r>
                          <a:rPr lang="fr-CA" i="1" spc="-45" baseline="-25000">
                            <a:latin typeface="Cambria Math" panose="02040503050406030204" pitchFamily="18" charset="0"/>
                            <a:cs typeface="Arial"/>
                          </a:rPr>
                          <m:t> </m:t>
                        </m:r>
                        <m:r>
                          <m:rPr>
                            <m:nor/>
                          </m:rPr>
                          <a:rPr lang="fr-CA" i="1" spc="-45">
                            <a:latin typeface="+mj-lt"/>
                            <a:cs typeface="Arial"/>
                          </a:rPr>
                          <m:t>y</m:t>
                        </m:r>
                      </m:e>
                    </m:d>
                  </m:oMath>
                </a14:m>
                <a:r>
                  <a:rPr lang="fr-CA" sz="2600" b="1" dirty="0">
                    <a:latin typeface="+mj-lt"/>
                    <a:ea typeface="Tahoma" panose="020B0604030504040204" pitchFamily="34" charset="0"/>
                    <a:cs typeface="Tahoma" panose="020B0604030504040204" pitchFamily="34" charset="0"/>
                  </a:rPr>
                  <a:t> : signal aléatoire</a:t>
                </a:r>
              </a:p>
              <a:p>
                <a:pPr marL="0" indent="0">
                  <a:spcBef>
                    <a:spcPts val="1800"/>
                  </a:spcBef>
                  <a:buSzPct val="135000"/>
                  <a:buNone/>
                </a:pPr>
                <a:r>
                  <a:rPr lang="fr-CA" sz="2600" b="1" dirty="0">
                    <a:latin typeface="+mj-lt"/>
                    <a:ea typeface="Tahoma" panose="020B0604030504040204" pitchFamily="34" charset="0"/>
                    <a:cs typeface="Tahoma" panose="020B0604030504040204" pitchFamily="34" charset="0"/>
                  </a:rPr>
                  <a:t>Bruit stationnaire d’ordre 2 : </a:t>
                </a:r>
              </a:p>
              <a:p>
                <a:pPr marL="0" indent="0">
                  <a:spcBef>
                    <a:spcPts val="1800"/>
                  </a:spcBef>
                  <a:buSzPct val="135000"/>
                  <a:buNone/>
                </a:pPr>
                <a:endParaRPr lang="fr-CA" sz="2600" b="1"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Moyenne (identique pour tous les échantillons)</a:t>
                </a: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Fonction d’autocorrélation 2D (lien statistique entre deux échantillons) : </a:t>
                </a:r>
                <a:endParaRPr lang="en-CA" sz="2200" i="1" dirty="0">
                  <a:latin typeface="Cambria Math" panose="02040503050406030204" pitchFamily="18" charset="0"/>
                  <a:ea typeface="Cambria Math" panose="02040503050406030204" pitchFamily="18" charset="0"/>
                  <a:cs typeface="Tahoma" panose="020B0604030504040204" pitchFamily="34" charset="0"/>
                </a:endParaRPr>
              </a:p>
              <a:p>
                <a:pPr marL="252000" lvl="1" indent="0">
                  <a:lnSpc>
                    <a:spcPct val="100000"/>
                  </a:lnSpc>
                  <a:spcBef>
                    <a:spcPts val="600"/>
                  </a:spcBef>
                  <a:buSzPct val="135000"/>
                  <a:buNone/>
                </a:pPr>
                <a:r>
                  <a:rPr lang="fr-CA" sz="2200" dirty="0">
                    <a:ea typeface="Cambria Math" panose="02040503050406030204" pitchFamily="18" charset="0"/>
                    <a:cs typeface="Tahoma" panose="020B0604030504040204" pitchFamily="34" charset="0"/>
                  </a:rPr>
                  <a:t>	</a:t>
                </a:r>
                <a14:m>
                  <m:oMath xmlns:m="http://schemas.openxmlformats.org/officeDocument/2006/math">
                    <m:sSub>
                      <m:sSubPr>
                        <m:ctrlPr>
                          <a:rPr lang="fr-CA" sz="2200" i="1">
                            <a:latin typeface="Cambria Math" panose="02040503050406030204" pitchFamily="18" charset="0"/>
                            <a:ea typeface="Cambria Math" panose="02040503050406030204" pitchFamily="18" charset="0"/>
                            <a:cs typeface="Tahoma" panose="020B0604030504040204" pitchFamily="34" charset="0"/>
                          </a:rPr>
                        </m:ctrlPr>
                      </m:sSubPr>
                      <m:e>
                        <m:r>
                          <m:rPr>
                            <m:nor/>
                          </m:rPr>
                          <a:rPr lang="fr-CA" sz="2200" i="1">
                            <a:latin typeface="+mj-lt"/>
                            <a:ea typeface="Cambria Math" panose="02040503050406030204" pitchFamily="18" charset="0"/>
                            <a:cs typeface="Tahoma" panose="020B0604030504040204" pitchFamily="34" charset="0"/>
                          </a:rPr>
                          <m:t>r</m:t>
                        </m:r>
                      </m:e>
                      <m:sub>
                        <m:r>
                          <m:rPr>
                            <m:nor/>
                          </m:rPr>
                          <a:rPr lang="fr-CA" sz="2200" i="1" spc="-40">
                            <a:latin typeface="+mj-lt"/>
                            <a:cs typeface="Times New Roman" panose="02020603050405020304" pitchFamily="18" charset="0"/>
                          </a:rPr>
                          <m:t>η</m:t>
                        </m:r>
                      </m:sub>
                    </m:sSub>
                    <m:d>
                      <m:dPr>
                        <m:ctrlPr>
                          <a:rPr lang="fr-CA" sz="2200" i="1">
                            <a:latin typeface="Cambria Math" panose="02040503050406030204" pitchFamily="18" charset="0"/>
                            <a:ea typeface="Tahoma" panose="020B0604030504040204" pitchFamily="34" charset="0"/>
                            <a:cs typeface="Tahoma" panose="020B0604030504040204" pitchFamily="34" charset="0"/>
                          </a:rPr>
                        </m:ctrlPr>
                      </m:dPr>
                      <m:e>
                        <m:r>
                          <m:rPr>
                            <m:nor/>
                          </m:rPr>
                          <a:rPr lang="fr-CA" sz="2200" i="1" spc="-50">
                            <a:latin typeface="+mj-lt"/>
                            <a:cs typeface="Tahoma"/>
                          </a:rPr>
                          <m:t>k</m:t>
                        </m:r>
                        <m:r>
                          <m:rPr>
                            <m:nor/>
                          </m:rPr>
                          <a:rPr lang="fr-CA" sz="2200" spc="-50">
                            <a:latin typeface="+mj-lt"/>
                            <a:cs typeface="Tahoma"/>
                          </a:rPr>
                          <m:t> , </m:t>
                        </m:r>
                        <m:r>
                          <m:rPr>
                            <m:nor/>
                          </m:rPr>
                          <a:rPr lang="fr-CA" sz="2200" i="1" spc="-50">
                            <a:latin typeface="+mj-lt"/>
                            <a:cs typeface="Tahoma"/>
                          </a:rPr>
                          <m:t>l</m:t>
                        </m:r>
                      </m:e>
                    </m:d>
                    <m:r>
                      <a:rPr lang="fr-CA" sz="2200" i="1" spc="-50">
                        <a:latin typeface="Cambria Math" panose="02040503050406030204" pitchFamily="18" charset="0"/>
                        <a:ea typeface="Cambria Math" panose="02040503050406030204" pitchFamily="18" charset="0"/>
                        <a:cs typeface="Tahoma"/>
                      </a:rPr>
                      <m:t>=</m:t>
                    </m:r>
                  </m:oMath>
                </a14:m>
                <a:r>
                  <a:rPr lang="fr-CA" sz="2200" spc="-50" dirty="0">
                    <a:latin typeface="+mj-lt"/>
                    <a:cs typeface="Tahoma"/>
                  </a:rPr>
                  <a:t> </a:t>
                </a:r>
                <a:r>
                  <a:rPr lang="fr-CA" sz="2200" spc="-40" dirty="0" err="1">
                    <a:latin typeface="+mj-lt"/>
                    <a:cs typeface="Times New Roman" panose="02020603050405020304" pitchFamily="18" charset="0"/>
                  </a:rPr>
                  <a:t>Cov</a:t>
                </a:r>
                <a:r>
                  <a:rPr lang="fr-CA" sz="2200" spc="-40" dirty="0">
                    <a:latin typeface="+mj-lt"/>
                    <a:cs typeface="Times New Roman" panose="02020603050405020304" pitchFamily="18" charset="0"/>
                  </a:rPr>
                  <a:t> </a:t>
                </a:r>
                <a14:m>
                  <m:oMath xmlns:m="http://schemas.openxmlformats.org/officeDocument/2006/math">
                    <m:d>
                      <m:dPr>
                        <m:begChr m:val="["/>
                        <m:endChr m:val="]"/>
                        <m:ctrlPr>
                          <a:rPr lang="fr-CA" sz="2200" i="1" spc="-40">
                            <a:latin typeface="Cambria Math" panose="02040503050406030204" pitchFamily="18" charset="0"/>
                            <a:cs typeface="Times New Roman" panose="02020603050405020304" pitchFamily="18" charset="0"/>
                          </a:rPr>
                        </m:ctrlPr>
                      </m:dPr>
                      <m:e>
                        <m:r>
                          <m:rPr>
                            <m:nor/>
                          </m:rPr>
                          <a:rPr lang="fr-CA" sz="2200" i="1" spc="-40">
                            <a:latin typeface="+mj-lt"/>
                            <a:cs typeface="Times New Roman" panose="02020603050405020304" pitchFamily="18" charset="0"/>
                          </a:rPr>
                          <m:t>η</m:t>
                        </m:r>
                        <m:d>
                          <m:dPr>
                            <m:ctrlPr>
                              <a:rPr lang="fr-CA" sz="2200" i="1" spc="-45">
                                <a:latin typeface="Cambria Math" panose="02040503050406030204" pitchFamily="18" charset="0"/>
                                <a:cs typeface="Arial"/>
                              </a:rPr>
                            </m:ctrlPr>
                          </m:dPr>
                          <m:e>
                            <m:r>
                              <m:rPr>
                                <m:nor/>
                              </m:rPr>
                              <a:rPr lang="fr-CA" sz="2200" i="1" spc="-45">
                                <a:latin typeface="+mj-lt"/>
                                <a:cs typeface="Arial"/>
                              </a:rPr>
                              <m:t>x</m:t>
                            </m:r>
                            <m:r>
                              <a:rPr lang="fr-CA" sz="2200" i="1" spc="-45" baseline="-25000">
                                <a:latin typeface="Cambria Math" panose="02040503050406030204" pitchFamily="18" charset="0"/>
                                <a:cs typeface="Arial"/>
                              </a:rPr>
                              <m:t> </m:t>
                            </m:r>
                            <m:r>
                              <a:rPr lang="fr-CA" sz="2200" spc="-45">
                                <a:latin typeface="Cambria Math" panose="02040503050406030204" pitchFamily="18" charset="0"/>
                                <a:cs typeface="Arial"/>
                              </a:rPr>
                              <m:t>,</m:t>
                            </m:r>
                            <m:r>
                              <a:rPr lang="fr-CA" sz="2200" i="1" spc="-45" baseline="-25000">
                                <a:latin typeface="Cambria Math" panose="02040503050406030204" pitchFamily="18" charset="0"/>
                                <a:cs typeface="Arial"/>
                              </a:rPr>
                              <m:t> </m:t>
                            </m:r>
                            <m:r>
                              <m:rPr>
                                <m:nor/>
                              </m:rPr>
                              <a:rPr lang="fr-CA" sz="2200" i="1" spc="-45">
                                <a:latin typeface="+mj-lt"/>
                                <a:cs typeface="Arial"/>
                              </a:rPr>
                              <m:t>y</m:t>
                            </m:r>
                          </m:e>
                        </m:d>
                        <m:r>
                          <a:rPr lang="fr-CA" sz="2200" i="1" spc="-45">
                            <a:latin typeface="Cambria Math" panose="02040503050406030204" pitchFamily="18" charset="0"/>
                            <a:cs typeface="Arial"/>
                          </a:rPr>
                          <m:t> </m:t>
                        </m:r>
                        <m:r>
                          <m:rPr>
                            <m:nor/>
                          </m:rPr>
                          <a:rPr lang="fr-CA" sz="2200" spc="-40">
                            <a:latin typeface="+mj-lt"/>
                            <a:cs typeface="Times New Roman" panose="02020603050405020304" pitchFamily="18" charset="0"/>
                          </a:rPr>
                          <m:t>, </m:t>
                        </m:r>
                        <m:r>
                          <m:rPr>
                            <m:nor/>
                          </m:rPr>
                          <a:rPr lang="fr-CA" sz="2200" i="1" spc="-40">
                            <a:latin typeface="+mj-lt"/>
                            <a:cs typeface="Times New Roman" panose="02020603050405020304" pitchFamily="18" charset="0"/>
                          </a:rPr>
                          <m:t>η</m:t>
                        </m:r>
                        <m:d>
                          <m:dPr>
                            <m:ctrlPr>
                              <a:rPr lang="fr-CA" sz="2200" i="1" spc="-45">
                                <a:latin typeface="Cambria Math" panose="02040503050406030204" pitchFamily="18" charset="0"/>
                                <a:cs typeface="Arial"/>
                              </a:rPr>
                            </m:ctrlPr>
                          </m:dPr>
                          <m:e>
                            <m:r>
                              <m:rPr>
                                <m:nor/>
                              </m:rPr>
                              <a:rPr lang="fr-CA" sz="2200" i="1" spc="-45">
                                <a:latin typeface="+mj-lt"/>
                                <a:cs typeface="Arial"/>
                              </a:rPr>
                              <m:t>x</m:t>
                            </m:r>
                            <m:r>
                              <a:rPr lang="fr-CA" sz="2200" b="1" i="1">
                                <a:latin typeface="Cambria Math" panose="02040503050406030204" pitchFamily="18" charset="0"/>
                                <a:ea typeface="Cambria Math" panose="02040503050406030204" pitchFamily="18" charset="0"/>
                                <a:cs typeface="Tahoma" panose="020B0604030504040204" pitchFamily="34" charset="0"/>
                              </a:rPr>
                              <m:t>+</m:t>
                            </m:r>
                            <m:r>
                              <m:rPr>
                                <m:nor/>
                              </m:rPr>
                              <a:rPr lang="fr-CA" sz="2200" i="1" spc="-50">
                                <a:latin typeface="+mj-lt"/>
                                <a:cs typeface="Tahoma"/>
                              </a:rPr>
                              <m:t>k</m:t>
                            </m:r>
                            <m:r>
                              <m:rPr>
                                <m:nor/>
                              </m:rPr>
                              <a:rPr lang="fr-CA" sz="2200" i="1" spc="-50">
                                <a:latin typeface="+mj-lt"/>
                                <a:cs typeface="Tahoma"/>
                              </a:rPr>
                              <m:t> </m:t>
                            </m:r>
                            <m:r>
                              <a:rPr lang="fr-CA" sz="2200" spc="-45">
                                <a:latin typeface="Cambria Math" panose="02040503050406030204" pitchFamily="18" charset="0"/>
                                <a:cs typeface="Arial"/>
                              </a:rPr>
                              <m:t>,</m:t>
                            </m:r>
                            <m:r>
                              <a:rPr lang="fr-CA" sz="2200" i="1" spc="-45">
                                <a:latin typeface="Cambria Math" panose="02040503050406030204" pitchFamily="18" charset="0"/>
                                <a:cs typeface="Arial"/>
                              </a:rPr>
                              <m:t> </m:t>
                            </m:r>
                            <m:r>
                              <m:rPr>
                                <m:nor/>
                              </m:rPr>
                              <a:rPr lang="fr-CA" sz="2200" i="1" spc="-45">
                                <a:latin typeface="+mj-lt"/>
                                <a:cs typeface="Arial"/>
                              </a:rPr>
                              <m:t>y</m:t>
                            </m:r>
                            <m:r>
                              <a:rPr lang="fr-CA" sz="2200" b="1" i="1">
                                <a:latin typeface="Cambria Math" panose="02040503050406030204" pitchFamily="18" charset="0"/>
                                <a:ea typeface="Cambria Math" panose="02040503050406030204" pitchFamily="18" charset="0"/>
                                <a:cs typeface="Tahoma" panose="020B0604030504040204" pitchFamily="34" charset="0"/>
                              </a:rPr>
                              <m:t>+</m:t>
                            </m:r>
                            <m:r>
                              <m:rPr>
                                <m:nor/>
                              </m:rPr>
                              <a:rPr lang="fr-CA" sz="2200" i="1" spc="-50">
                                <a:latin typeface="+mj-lt"/>
                                <a:cs typeface="Tahoma"/>
                              </a:rPr>
                              <m:t>l</m:t>
                            </m:r>
                          </m:e>
                        </m:d>
                      </m:e>
                    </m:d>
                  </m:oMath>
                </a14:m>
                <a:r>
                  <a:rPr lang="fr-CA" sz="2200" spc="-50" dirty="0">
                    <a:latin typeface="+mj-lt"/>
                    <a:cs typeface="Tahoma"/>
                  </a:rPr>
                  <a:t> </a:t>
                </a:r>
                <a:r>
                  <a:rPr lang="fr-CA" sz="2200" spc="-50" dirty="0" err="1">
                    <a:solidFill>
                      <a:srgbClr val="FF0000"/>
                    </a:solidFill>
                    <a:latin typeface="+mj-lt"/>
                    <a:cs typeface="Tahoma"/>
                  </a:rPr>
                  <a:t>indépendent</a:t>
                </a:r>
                <a:r>
                  <a:rPr lang="fr-CA" sz="2200" spc="-50" dirty="0">
                    <a:solidFill>
                      <a:srgbClr val="FF0000"/>
                    </a:solidFill>
                    <a:latin typeface="+mj-lt"/>
                    <a:cs typeface="Tahoma"/>
                  </a:rPr>
                  <a:t> de </a:t>
                </a:r>
                <a14:m>
                  <m:oMath xmlns:m="http://schemas.openxmlformats.org/officeDocument/2006/math">
                    <m:d>
                      <m:dPr>
                        <m:ctrlPr>
                          <a:rPr lang="fr-CA" sz="2200" i="1" spc="-45">
                            <a:solidFill>
                              <a:srgbClr val="FF0000"/>
                            </a:solidFill>
                            <a:latin typeface="Cambria Math" panose="02040503050406030204" pitchFamily="18" charset="0"/>
                            <a:cs typeface="Arial"/>
                          </a:rPr>
                        </m:ctrlPr>
                      </m:dPr>
                      <m:e>
                        <m:r>
                          <m:rPr>
                            <m:nor/>
                          </m:rPr>
                          <a:rPr lang="fr-CA" sz="2200" i="1" spc="-45">
                            <a:solidFill>
                              <a:srgbClr val="FF0000"/>
                            </a:solidFill>
                            <a:latin typeface="+mj-lt"/>
                            <a:cs typeface="Arial"/>
                          </a:rPr>
                          <m:t>x</m:t>
                        </m:r>
                        <m:r>
                          <a:rPr lang="fr-CA" sz="2200" i="1" spc="-45" baseline="-25000">
                            <a:solidFill>
                              <a:srgbClr val="FF0000"/>
                            </a:solidFill>
                            <a:latin typeface="Cambria Math" panose="02040503050406030204" pitchFamily="18" charset="0"/>
                            <a:cs typeface="Arial"/>
                          </a:rPr>
                          <m:t> </m:t>
                        </m:r>
                        <m:r>
                          <a:rPr lang="fr-CA" sz="2200" spc="-45">
                            <a:solidFill>
                              <a:srgbClr val="FF0000"/>
                            </a:solidFill>
                            <a:latin typeface="Cambria Math" panose="02040503050406030204" pitchFamily="18" charset="0"/>
                            <a:cs typeface="Arial"/>
                          </a:rPr>
                          <m:t>,</m:t>
                        </m:r>
                        <m:r>
                          <a:rPr lang="fr-CA" sz="2200" i="1" spc="-45" baseline="-25000">
                            <a:solidFill>
                              <a:srgbClr val="FF0000"/>
                            </a:solidFill>
                            <a:latin typeface="Cambria Math" panose="02040503050406030204" pitchFamily="18" charset="0"/>
                            <a:cs typeface="Arial"/>
                          </a:rPr>
                          <m:t> </m:t>
                        </m:r>
                        <m:r>
                          <m:rPr>
                            <m:nor/>
                          </m:rPr>
                          <a:rPr lang="fr-CA" sz="2200" i="1" spc="-45">
                            <a:solidFill>
                              <a:srgbClr val="FF0000"/>
                            </a:solidFill>
                            <a:latin typeface="+mj-lt"/>
                            <a:cs typeface="Arial"/>
                          </a:rPr>
                          <m:t>y</m:t>
                        </m:r>
                      </m:e>
                    </m:d>
                  </m:oMath>
                </a14:m>
                <a:endParaRPr lang="fr-CA" sz="2200" dirty="0">
                  <a:latin typeface="+mj-lt"/>
                  <a:ea typeface="Tahoma" panose="020B0604030504040204" pitchFamily="34" charset="0"/>
                  <a:cs typeface="Tahoma" panose="020B0604030504040204" pitchFamily="34" charset="0"/>
                </a:endParaRPr>
              </a:p>
              <a:p>
                <a:pPr marL="482400" lvl="1" indent="-230400">
                  <a:lnSpc>
                    <a:spcPct val="100000"/>
                  </a:lnSpc>
                  <a:spcBef>
                    <a:spcPts val="600"/>
                  </a:spcBef>
                  <a:buSzPct val="135000"/>
                </a:pPr>
                <a:r>
                  <a:rPr lang="fr-CA" sz="2200" dirty="0">
                    <a:latin typeface="+mj-lt"/>
                    <a:ea typeface="Tahoma" panose="020B0604030504040204" pitchFamily="34" charset="0"/>
                    <a:cs typeface="Tahoma" panose="020B0604030504040204" pitchFamily="34" charset="0"/>
                  </a:rPr>
                  <a:t>Densité Spectrale </a:t>
                </a:r>
                <a:r>
                  <a:rPr lang="fr-CA" sz="2200" spc="-50" dirty="0">
                    <a:latin typeface="+mj-lt"/>
                    <a:cs typeface="Tahoma"/>
                  </a:rPr>
                  <a:t>2D  </a:t>
                </a:r>
                <a14:m>
                  <m:oMath xmlns:m="http://schemas.openxmlformats.org/officeDocument/2006/math">
                    <m:sSub>
                      <m:sSubPr>
                        <m:ctrlPr>
                          <a:rPr lang="fr-CA" sz="2200" i="1">
                            <a:latin typeface="Cambria Math" panose="02040503050406030204" pitchFamily="18" charset="0"/>
                            <a:ea typeface="Cambria Math" panose="02040503050406030204" pitchFamily="18" charset="0"/>
                            <a:cs typeface="Tahoma" panose="020B0604030504040204" pitchFamily="34" charset="0"/>
                          </a:rPr>
                        </m:ctrlPr>
                      </m:sSubPr>
                      <m:e>
                        <m:r>
                          <m:rPr>
                            <m:nor/>
                          </m:rPr>
                          <a:rPr lang="fr-CA" sz="2200" spc="-80">
                            <a:latin typeface="+mj-lt"/>
                            <a:cs typeface="Arial Black"/>
                          </a:rPr>
                          <m:t>Γ</m:t>
                        </m:r>
                      </m:e>
                      <m:sub>
                        <m:r>
                          <m:rPr>
                            <m:nor/>
                          </m:rPr>
                          <a:rPr lang="fr-CA" sz="2200" i="1" spc="-40">
                            <a:latin typeface="+mj-lt"/>
                            <a:cs typeface="Times New Roman" panose="02020603050405020304" pitchFamily="18" charset="0"/>
                          </a:rPr>
                          <m:t>η</m:t>
                        </m:r>
                      </m:sub>
                    </m:sSub>
                    <m:d>
                      <m:dPr>
                        <m:ctrlPr>
                          <a:rPr lang="fr-CA" sz="2200" i="1" spc="-50">
                            <a:latin typeface="Cambria Math" panose="02040503050406030204" pitchFamily="18" charset="0"/>
                            <a:cs typeface="Tahoma"/>
                          </a:rPr>
                        </m:ctrlPr>
                      </m:dPr>
                      <m:e>
                        <m:r>
                          <a:rPr lang="fr-CA" sz="2200" i="1" spc="-50">
                            <a:latin typeface="Cambria Math" panose="02040503050406030204" pitchFamily="18" charset="0"/>
                            <a:cs typeface="Tahoma"/>
                          </a:rPr>
                          <m:t>𝑣</m:t>
                        </m:r>
                        <m:r>
                          <a:rPr lang="fr-CA" sz="2200" i="1" spc="-50" baseline="-25000">
                            <a:latin typeface="Cambria Math" panose="02040503050406030204" pitchFamily="18" charset="0"/>
                            <a:cs typeface="Tahoma"/>
                          </a:rPr>
                          <m:t>1</m:t>
                        </m:r>
                        <m:r>
                          <a:rPr lang="fr-CA" sz="2200" i="1" spc="-50">
                            <a:latin typeface="Cambria Math" panose="02040503050406030204" pitchFamily="18" charset="0"/>
                            <a:cs typeface="Tahoma"/>
                          </a:rPr>
                          <m:t> </m:t>
                        </m:r>
                        <m:r>
                          <a:rPr lang="fr-CA" sz="2200" spc="-50">
                            <a:latin typeface="Cambria Math" panose="02040503050406030204" pitchFamily="18" charset="0"/>
                            <a:cs typeface="Tahoma"/>
                          </a:rPr>
                          <m:t>,</m:t>
                        </m:r>
                        <m:r>
                          <a:rPr lang="fr-CA" sz="2200" i="1" spc="-50">
                            <a:latin typeface="Cambria Math" panose="02040503050406030204" pitchFamily="18" charset="0"/>
                            <a:cs typeface="Tahoma"/>
                          </a:rPr>
                          <m:t> </m:t>
                        </m:r>
                        <m:r>
                          <a:rPr lang="fr-CA" sz="2200" i="1" spc="-50">
                            <a:latin typeface="Cambria Math" panose="02040503050406030204" pitchFamily="18" charset="0"/>
                            <a:cs typeface="Tahoma"/>
                          </a:rPr>
                          <m:t>𝑣</m:t>
                        </m:r>
                        <m:r>
                          <a:rPr lang="fr-CA" sz="2200" i="1" spc="-50" baseline="-25000">
                            <a:latin typeface="Cambria Math" panose="02040503050406030204" pitchFamily="18" charset="0"/>
                            <a:cs typeface="Tahoma"/>
                          </a:rPr>
                          <m:t>2</m:t>
                        </m:r>
                      </m:e>
                    </m:d>
                    <m:r>
                      <a:rPr lang="fr-CA" sz="2200" spc="-50" baseline="-25000">
                        <a:latin typeface="Cambria Math" panose="02040503050406030204" pitchFamily="18" charset="0"/>
                        <a:cs typeface="Tahoma"/>
                      </a:rPr>
                      <m:t> </m:t>
                    </m:r>
                  </m:oMath>
                </a14:m>
                <a:r>
                  <a:rPr lang="fr-CA" sz="2200" spc="-50" dirty="0">
                    <a:latin typeface="+mj-lt"/>
                    <a:cs typeface="Tahoma"/>
                  </a:rPr>
                  <a:t> :  transformée de Fourier 2D de </a:t>
                </a:r>
                <a14:m>
                  <m:oMath xmlns:m="http://schemas.openxmlformats.org/officeDocument/2006/math">
                    <m:sSub>
                      <m:sSubPr>
                        <m:ctrlPr>
                          <a:rPr lang="fr-CA" sz="2200" i="1">
                            <a:latin typeface="Cambria Math" panose="02040503050406030204" pitchFamily="18" charset="0"/>
                            <a:ea typeface="Cambria Math" panose="02040503050406030204" pitchFamily="18" charset="0"/>
                            <a:cs typeface="Tahoma" panose="020B0604030504040204" pitchFamily="34" charset="0"/>
                          </a:rPr>
                        </m:ctrlPr>
                      </m:sSubPr>
                      <m:e>
                        <m:r>
                          <m:rPr>
                            <m:nor/>
                          </m:rPr>
                          <a:rPr lang="fr-CA" sz="2200" i="1">
                            <a:latin typeface="+mj-lt"/>
                            <a:ea typeface="Cambria Math" panose="02040503050406030204" pitchFamily="18" charset="0"/>
                            <a:cs typeface="Tahoma" panose="020B0604030504040204" pitchFamily="34" charset="0"/>
                          </a:rPr>
                          <m:t>r</m:t>
                        </m:r>
                      </m:e>
                      <m:sub>
                        <m:r>
                          <m:rPr>
                            <m:nor/>
                          </m:rPr>
                          <a:rPr lang="fr-CA" sz="2200" i="1" spc="-40">
                            <a:latin typeface="+mj-lt"/>
                            <a:cs typeface="Times New Roman" panose="02020603050405020304" pitchFamily="18" charset="0"/>
                          </a:rPr>
                          <m:t>η</m:t>
                        </m:r>
                      </m:sub>
                    </m:sSub>
                    <m:d>
                      <m:dPr>
                        <m:ctrlPr>
                          <a:rPr lang="fr-CA" sz="2200" i="1">
                            <a:latin typeface="Cambria Math" panose="02040503050406030204" pitchFamily="18" charset="0"/>
                            <a:ea typeface="Tahoma" panose="020B0604030504040204" pitchFamily="34" charset="0"/>
                            <a:cs typeface="Tahoma" panose="020B0604030504040204" pitchFamily="34" charset="0"/>
                          </a:rPr>
                        </m:ctrlPr>
                      </m:dPr>
                      <m:e>
                        <m:r>
                          <m:rPr>
                            <m:nor/>
                          </m:rPr>
                          <a:rPr lang="fr-CA" sz="2200" i="1" spc="-50">
                            <a:latin typeface="+mj-lt"/>
                            <a:cs typeface="Tahoma"/>
                          </a:rPr>
                          <m:t>k</m:t>
                        </m:r>
                        <m:r>
                          <m:rPr>
                            <m:nor/>
                          </m:rPr>
                          <a:rPr lang="fr-CA" sz="2200" spc="-50">
                            <a:latin typeface="+mj-lt"/>
                            <a:cs typeface="Tahoma"/>
                          </a:rPr>
                          <m:t> , </m:t>
                        </m:r>
                        <m:r>
                          <m:rPr>
                            <m:nor/>
                          </m:rPr>
                          <a:rPr lang="fr-CA" sz="2200" i="1" spc="-50">
                            <a:latin typeface="+mj-lt"/>
                            <a:cs typeface="Tahoma"/>
                          </a:rPr>
                          <m:t>l</m:t>
                        </m:r>
                      </m:e>
                    </m:d>
                  </m:oMath>
                </a14:m>
                <a:endParaRPr lang="en-CA" sz="2200" spc="-50" dirty="0">
                  <a:latin typeface="+mj-lt"/>
                  <a:cs typeface="Tahoma"/>
                </a:endParaRPr>
              </a:p>
              <a:p>
                <a:pPr marL="482400" lvl="1" indent="-230400">
                  <a:lnSpc>
                    <a:spcPct val="100000"/>
                  </a:lnSpc>
                  <a:spcBef>
                    <a:spcPts val="600"/>
                  </a:spcBef>
                  <a:buSzPct val="135000"/>
                </a:pPr>
                <a:endParaRPr lang="fr-CA" sz="2600" b="1" dirty="0">
                  <a:latin typeface="+mj-lt"/>
                  <a:ea typeface="Tahoma" panose="020B0604030504040204" pitchFamily="34" charset="0"/>
                  <a:cs typeface="Tahoma" panose="020B0604030504040204" pitchFamily="34" charset="0"/>
                </a:endParaRPr>
              </a:p>
              <a:p>
                <a:pPr marL="252000" lvl="1" indent="0" algn="ctr">
                  <a:lnSpc>
                    <a:spcPct val="100000"/>
                  </a:lnSpc>
                  <a:spcBef>
                    <a:spcPts val="2400"/>
                  </a:spcBef>
                  <a:buSzPct val="135000"/>
                  <a:buNone/>
                </a:pPr>
                <a:endParaRPr lang="fr-CA" sz="2200" i="1" spc="-40" dirty="0">
                  <a:cs typeface="Times New Roman" panose="02020603050405020304" pitchFamily="18" charset="0"/>
                </a:endParaRPr>
              </a:p>
            </p:txBody>
          </p:sp>
        </mc:Choice>
        <mc:Fallback xmlns="">
          <p:sp>
            <p:nvSpPr>
              <p:cNvPr id="6" name="Content Placeholder 5">
                <a:extLst>
                  <a:ext uri="{FF2B5EF4-FFF2-40B4-BE49-F238E27FC236}">
                    <a16:creationId xmlns:a16="http://schemas.microsoft.com/office/drawing/2014/main" xmlns:a14="http://schemas.microsoft.com/office/drawing/2010/main" xmlns="" id="{6B6C4510-B908-4C7B-9A28-38FB76AB38F2}"/>
                  </a:ext>
                </a:extLst>
              </p:cNvPr>
              <p:cNvSpPr txBox="1">
                <a:spLocks noRot="1" noChangeAspect="1" noMove="1" noResize="1" noEditPoints="1" noAdjustHandles="1" noChangeArrowheads="1" noChangeShapeType="1" noTextEdit="1"/>
              </p:cNvSpPr>
              <p:nvPr/>
            </p:nvSpPr>
            <p:spPr>
              <a:xfrm>
                <a:off x="355598" y="1314415"/>
                <a:ext cx="8788401" cy="4595729"/>
              </a:xfrm>
              <a:prstGeom prst="rect">
                <a:avLst/>
              </a:prstGeom>
              <a:blipFill rotWithShape="0">
                <a:blip r:embed="rId3"/>
                <a:stretch>
                  <a:fillRect l="-1248" t="-2255" r="-555"/>
                </a:stretch>
              </a:blipFill>
            </p:spPr>
            <p:txBody>
              <a:bodyPr/>
              <a:lstStyle/>
              <a:p>
                <a:r>
                  <a:rPr lang="fr-CA">
                    <a:noFill/>
                  </a:rPr>
                  <a:t> </a:t>
                </a:r>
              </a:p>
            </p:txBody>
          </p:sp>
        </mc:Fallback>
      </mc:AlternateContent>
      <p:sp>
        <p:nvSpPr>
          <p:cNvPr id="7" name="TextBox 6">
            <a:extLst>
              <a:ext uri="{FF2B5EF4-FFF2-40B4-BE49-F238E27FC236}">
                <a16:creationId xmlns:a16="http://schemas.microsoft.com/office/drawing/2014/main" id="{1803F814-0850-4F71-80C5-7D55E577E390}"/>
              </a:ext>
            </a:extLst>
          </p:cNvPr>
          <p:cNvSpPr txBox="1"/>
          <p:nvPr/>
        </p:nvSpPr>
        <p:spPr>
          <a:xfrm>
            <a:off x="1630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9" name="TextBox 8">
            <a:extLst>
              <a:ext uri="{FF2B5EF4-FFF2-40B4-BE49-F238E27FC236}">
                <a16:creationId xmlns:a16="http://schemas.microsoft.com/office/drawing/2014/main" id="{8CAC4F5E-370C-6A4F-9633-6702DAF8F91C}"/>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10" name="TextBox 9">
            <a:extLst>
              <a:ext uri="{FF2B5EF4-FFF2-40B4-BE49-F238E27FC236}">
                <a16:creationId xmlns:a16="http://schemas.microsoft.com/office/drawing/2014/main" id="{16C7666F-55AD-C846-AD03-5B56497C2685}"/>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1706847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a:latin typeface="+mj-lt"/>
                <a:ea typeface="Century Gothic" charset="0"/>
                <a:cs typeface="Century Gothic" charset="0"/>
              </a:rPr>
              <a:t>Question</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56F5ADDF-5AB1-2E41-82A0-82B056514B61}"/>
              </a:ext>
            </a:extLst>
          </p:cNvPr>
          <p:cNvSpPr txBox="1"/>
          <p:nvPr/>
        </p:nvSpPr>
        <p:spPr>
          <a:xfrm>
            <a:off x="-6881" y="-48018"/>
            <a:ext cx="4504827" cy="307777"/>
          </a:xfrm>
          <a:prstGeom prst="rect">
            <a:avLst/>
          </a:prstGeom>
          <a:noFill/>
        </p:spPr>
        <p:txBody>
          <a:bodyPr wrap="square" rtlCol="0">
            <a:spAutoFit/>
          </a:bodyPr>
          <a:lstStyle/>
          <a:p>
            <a:pPr algn="r"/>
            <a:r>
              <a:rPr lang="fr-CA" sz="1400" b="1" dirty="0">
                <a:solidFill>
                  <a:schemeClr val="bg1"/>
                </a:solidFill>
                <a:latin typeface="+mj-lt"/>
              </a:rPr>
              <a:t>Exercice</a:t>
            </a:r>
          </a:p>
        </p:txBody>
      </p:sp>
      <p:pic>
        <p:nvPicPr>
          <p:cNvPr id="4" name="Picture 3" descr="Chart&#10;&#10;Description automatically generated">
            <a:extLst>
              <a:ext uri="{FF2B5EF4-FFF2-40B4-BE49-F238E27FC236}">
                <a16:creationId xmlns:a16="http://schemas.microsoft.com/office/drawing/2014/main" id="{4FF791BA-E0C5-FEFF-DAFB-D5D7DB23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10" y="1210888"/>
            <a:ext cx="8856489" cy="4672119"/>
          </a:xfrm>
          <a:prstGeom prst="rect">
            <a:avLst/>
          </a:prstGeom>
        </p:spPr>
      </p:pic>
      <p:sp>
        <p:nvSpPr>
          <p:cNvPr id="12" name="TextBox 11">
            <a:extLst>
              <a:ext uri="{FF2B5EF4-FFF2-40B4-BE49-F238E27FC236}">
                <a16:creationId xmlns:a16="http://schemas.microsoft.com/office/drawing/2014/main" id="{DC10652F-F127-15C1-C05C-16C8B39225C0}"/>
              </a:ext>
            </a:extLst>
          </p:cNvPr>
          <p:cNvSpPr txBox="1"/>
          <p:nvPr/>
        </p:nvSpPr>
        <p:spPr>
          <a:xfrm>
            <a:off x="700503" y="893015"/>
            <a:ext cx="301686" cy="369332"/>
          </a:xfrm>
          <a:prstGeom prst="rect">
            <a:avLst/>
          </a:prstGeom>
          <a:noFill/>
        </p:spPr>
        <p:txBody>
          <a:bodyPr wrap="none" rtlCol="0">
            <a:spAutoFit/>
          </a:bodyPr>
          <a:lstStyle/>
          <a:p>
            <a:r>
              <a:rPr lang="fr-CA" dirty="0"/>
              <a:t>1</a:t>
            </a:r>
          </a:p>
        </p:txBody>
      </p:sp>
    </p:spTree>
    <p:extLst>
      <p:ext uri="{BB962C8B-B14F-4D97-AF65-F5344CB8AC3E}">
        <p14:creationId xmlns:p14="http://schemas.microsoft.com/office/powerpoint/2010/main" val="3475503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Figure 1: (a) Identifiez le type de modification présente dans l’image (b) Déterminez le domaine le plus approprié pour corriger l’image (spatial ou fréquentiel) (c) Proposez une série de manipulations pour corriger l’image selon le domaine choisi</a:t>
            </a:r>
            <a:endParaRPr lang="fr-CA" sz="2400" b="1" dirty="0">
              <a:solidFill>
                <a:srgbClr val="5B5B5B"/>
              </a:solidFill>
            </a:endParaRP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3904188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a:latin typeface="+mj-lt"/>
                <a:ea typeface="Century Gothic" charset="0"/>
                <a:cs typeface="Century Gothic" charset="0"/>
              </a:rPr>
              <a:t>Question</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56F5ADDF-5AB1-2E41-82A0-82B056514B61}"/>
              </a:ext>
            </a:extLst>
          </p:cNvPr>
          <p:cNvSpPr txBox="1"/>
          <p:nvPr/>
        </p:nvSpPr>
        <p:spPr>
          <a:xfrm>
            <a:off x="-6881" y="-48018"/>
            <a:ext cx="4504827" cy="307777"/>
          </a:xfrm>
          <a:prstGeom prst="rect">
            <a:avLst/>
          </a:prstGeom>
          <a:noFill/>
        </p:spPr>
        <p:txBody>
          <a:bodyPr wrap="square" rtlCol="0">
            <a:spAutoFit/>
          </a:bodyPr>
          <a:lstStyle/>
          <a:p>
            <a:pPr algn="r"/>
            <a:r>
              <a:rPr lang="fr-CA" sz="1400" b="1" dirty="0">
                <a:solidFill>
                  <a:schemeClr val="bg1"/>
                </a:solidFill>
                <a:latin typeface="+mj-lt"/>
              </a:rPr>
              <a:t>Exercice</a:t>
            </a:r>
          </a:p>
        </p:txBody>
      </p:sp>
      <p:pic>
        <p:nvPicPr>
          <p:cNvPr id="5" name="Picture 4" descr="Chart&#10;&#10;Description automatically generated">
            <a:extLst>
              <a:ext uri="{FF2B5EF4-FFF2-40B4-BE49-F238E27FC236}">
                <a16:creationId xmlns:a16="http://schemas.microsoft.com/office/drawing/2014/main" id="{D2EC6BAF-A527-E8E7-3E59-CBB1FD347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90" y="1262346"/>
            <a:ext cx="8950466" cy="4829981"/>
          </a:xfrm>
          <a:prstGeom prst="rect">
            <a:avLst/>
          </a:prstGeom>
        </p:spPr>
      </p:pic>
      <p:sp>
        <p:nvSpPr>
          <p:cNvPr id="15" name="TextBox 11">
            <a:extLst>
              <a:ext uri="{FF2B5EF4-FFF2-40B4-BE49-F238E27FC236}">
                <a16:creationId xmlns:a16="http://schemas.microsoft.com/office/drawing/2014/main" id="{DC10652F-F127-15C1-C05C-16C8B39225C0}"/>
              </a:ext>
            </a:extLst>
          </p:cNvPr>
          <p:cNvSpPr txBox="1"/>
          <p:nvPr/>
        </p:nvSpPr>
        <p:spPr>
          <a:xfrm>
            <a:off x="700503" y="893015"/>
            <a:ext cx="301686" cy="369332"/>
          </a:xfrm>
          <a:prstGeom prst="rect">
            <a:avLst/>
          </a:prstGeom>
          <a:noFill/>
        </p:spPr>
        <p:txBody>
          <a:bodyPr wrap="none" rtlCol="0">
            <a:spAutoFit/>
          </a:bodyPr>
          <a:lstStyle/>
          <a:p>
            <a:r>
              <a:rPr lang="en-CA" dirty="0"/>
              <a:t>2</a:t>
            </a:r>
            <a:endParaRPr lang="fr-CA" dirty="0"/>
          </a:p>
        </p:txBody>
      </p:sp>
    </p:spTree>
    <p:extLst>
      <p:ext uri="{BB962C8B-B14F-4D97-AF65-F5344CB8AC3E}">
        <p14:creationId xmlns:p14="http://schemas.microsoft.com/office/powerpoint/2010/main" val="2616305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Figure 2: (a) Identifiez le type de modification présent dans l’image (b) Déterminez le domaine le plus approprié pour corriger l’image (spatial ou fréquentiel) (c) Proposez une série de manipulations pour corriger l’image selon le domaine choisi</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5496524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a:latin typeface="+mj-lt"/>
                <a:ea typeface="Century Gothic" charset="0"/>
                <a:cs typeface="Century Gothic" charset="0"/>
              </a:rPr>
              <a:t>Question</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56F5ADDF-5AB1-2E41-82A0-82B056514B61}"/>
              </a:ext>
            </a:extLst>
          </p:cNvPr>
          <p:cNvSpPr txBox="1"/>
          <p:nvPr/>
        </p:nvSpPr>
        <p:spPr>
          <a:xfrm>
            <a:off x="-6881" y="-48018"/>
            <a:ext cx="4504827" cy="307777"/>
          </a:xfrm>
          <a:prstGeom prst="rect">
            <a:avLst/>
          </a:prstGeom>
          <a:noFill/>
        </p:spPr>
        <p:txBody>
          <a:bodyPr wrap="square" rtlCol="0">
            <a:spAutoFit/>
          </a:bodyPr>
          <a:lstStyle/>
          <a:p>
            <a:pPr algn="r"/>
            <a:r>
              <a:rPr lang="fr-CA" sz="1400" b="1" dirty="0">
                <a:solidFill>
                  <a:schemeClr val="bg1"/>
                </a:solidFill>
                <a:latin typeface="+mj-lt"/>
              </a:rPr>
              <a:t>Exercice</a:t>
            </a:r>
          </a:p>
        </p:txBody>
      </p:sp>
      <p:pic>
        <p:nvPicPr>
          <p:cNvPr id="8" name="Picture 7" descr="Chart&#10;&#10;Description automatically generated">
            <a:extLst>
              <a:ext uri="{FF2B5EF4-FFF2-40B4-BE49-F238E27FC236}">
                <a16:creationId xmlns:a16="http://schemas.microsoft.com/office/drawing/2014/main" id="{77E211AF-DB48-1EDC-FA54-E60499358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82" y="1304443"/>
            <a:ext cx="8790472" cy="4446362"/>
          </a:xfrm>
          <a:prstGeom prst="rect">
            <a:avLst/>
          </a:prstGeom>
        </p:spPr>
      </p:pic>
      <p:sp>
        <p:nvSpPr>
          <p:cNvPr id="12" name="TextBox 11">
            <a:extLst>
              <a:ext uri="{FF2B5EF4-FFF2-40B4-BE49-F238E27FC236}">
                <a16:creationId xmlns:a16="http://schemas.microsoft.com/office/drawing/2014/main" id="{DC10652F-F127-15C1-C05C-16C8B39225C0}"/>
              </a:ext>
            </a:extLst>
          </p:cNvPr>
          <p:cNvSpPr txBox="1"/>
          <p:nvPr/>
        </p:nvSpPr>
        <p:spPr>
          <a:xfrm>
            <a:off x="700503" y="893015"/>
            <a:ext cx="301686" cy="369332"/>
          </a:xfrm>
          <a:prstGeom prst="rect">
            <a:avLst/>
          </a:prstGeom>
          <a:noFill/>
        </p:spPr>
        <p:txBody>
          <a:bodyPr wrap="none" rtlCol="0">
            <a:spAutoFit/>
          </a:bodyPr>
          <a:lstStyle/>
          <a:p>
            <a:r>
              <a:rPr lang="en-CA" dirty="0"/>
              <a:t>3</a:t>
            </a:r>
            <a:endParaRPr lang="fr-CA" dirty="0"/>
          </a:p>
        </p:txBody>
      </p:sp>
    </p:spTree>
    <p:extLst>
      <p:ext uri="{BB962C8B-B14F-4D97-AF65-F5344CB8AC3E}">
        <p14:creationId xmlns:p14="http://schemas.microsoft.com/office/powerpoint/2010/main" val="4185871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Figure 3: (a) Identifiez le type de modification présent dans l’image (b) Déterminez le domaine le plus approprié pour corriger l’image (spatial ou fréquentiel) (c) Proposez une série de manipulations pour corriger l’image selon le domaine choisi</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1063611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a:latin typeface="+mj-lt"/>
                <a:ea typeface="Century Gothic" charset="0"/>
                <a:cs typeface="Century Gothic" charset="0"/>
              </a:rPr>
              <a:t>Question</a:t>
            </a: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7" name="TextBox 6">
            <a:extLst>
              <a:ext uri="{FF2B5EF4-FFF2-40B4-BE49-F238E27FC236}">
                <a16:creationId xmlns:a16="http://schemas.microsoft.com/office/drawing/2014/main" id="{56F5ADDF-5AB1-2E41-82A0-82B056514B61}"/>
              </a:ext>
            </a:extLst>
          </p:cNvPr>
          <p:cNvSpPr txBox="1"/>
          <p:nvPr/>
        </p:nvSpPr>
        <p:spPr>
          <a:xfrm>
            <a:off x="-6881" y="-48018"/>
            <a:ext cx="4504827" cy="307777"/>
          </a:xfrm>
          <a:prstGeom prst="rect">
            <a:avLst/>
          </a:prstGeom>
          <a:noFill/>
        </p:spPr>
        <p:txBody>
          <a:bodyPr wrap="square" rtlCol="0">
            <a:spAutoFit/>
          </a:bodyPr>
          <a:lstStyle/>
          <a:p>
            <a:pPr algn="r"/>
            <a:r>
              <a:rPr lang="fr-CA" sz="1400" b="1" dirty="0">
                <a:solidFill>
                  <a:schemeClr val="bg1"/>
                </a:solidFill>
                <a:latin typeface="+mj-lt"/>
              </a:rPr>
              <a:t>Exercice</a:t>
            </a:r>
          </a:p>
        </p:txBody>
      </p:sp>
      <p:pic>
        <p:nvPicPr>
          <p:cNvPr id="10" name="Picture 9" descr="Chart, histogram&#10;&#10;Description automatically generated">
            <a:extLst>
              <a:ext uri="{FF2B5EF4-FFF2-40B4-BE49-F238E27FC236}">
                <a16:creationId xmlns:a16="http://schemas.microsoft.com/office/drawing/2014/main" id="{AA71B838-8398-C9CA-CAF6-EB750D9CE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20" y="1542361"/>
            <a:ext cx="8831011" cy="4873654"/>
          </a:xfrm>
          <a:prstGeom prst="rect">
            <a:avLst/>
          </a:prstGeom>
        </p:spPr>
      </p:pic>
      <p:sp>
        <p:nvSpPr>
          <p:cNvPr id="12" name="TextBox 11">
            <a:extLst>
              <a:ext uri="{FF2B5EF4-FFF2-40B4-BE49-F238E27FC236}">
                <a16:creationId xmlns:a16="http://schemas.microsoft.com/office/drawing/2014/main" id="{DC10652F-F127-15C1-C05C-16C8B39225C0}"/>
              </a:ext>
            </a:extLst>
          </p:cNvPr>
          <p:cNvSpPr txBox="1"/>
          <p:nvPr/>
        </p:nvSpPr>
        <p:spPr>
          <a:xfrm>
            <a:off x="700503" y="893015"/>
            <a:ext cx="301686" cy="369332"/>
          </a:xfrm>
          <a:prstGeom prst="rect">
            <a:avLst/>
          </a:prstGeom>
          <a:noFill/>
        </p:spPr>
        <p:txBody>
          <a:bodyPr wrap="none" rtlCol="0">
            <a:spAutoFit/>
          </a:bodyPr>
          <a:lstStyle/>
          <a:p>
            <a:r>
              <a:rPr lang="en-CA" dirty="0"/>
              <a:t>4</a:t>
            </a:r>
            <a:endParaRPr lang="fr-CA" dirty="0"/>
          </a:p>
        </p:txBody>
      </p:sp>
    </p:spTree>
    <p:extLst>
      <p:ext uri="{BB962C8B-B14F-4D97-AF65-F5344CB8AC3E}">
        <p14:creationId xmlns:p14="http://schemas.microsoft.com/office/powerpoint/2010/main" val="2463831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Figure 4: (a) Identifiez le type de modification présent dans l’image (b) Déterminez le domaine le plus approprié pour corriger l’image (spatial ou fréquentiel) (c) Proposez une série de manipulations pour corriger l’image selon le domaine choisi</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2404709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63A342-2E21-411A-B460-4B54D346205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Exercice</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CED71818-2578-45C2-BCBD-D0C623ABECDC}"/>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extBox 1">
            <a:extLst>
              <a:ext uri="{FF2B5EF4-FFF2-40B4-BE49-F238E27FC236}">
                <a16:creationId xmlns:a16="http://schemas.microsoft.com/office/drawing/2014/main" id="{2474C244-C78C-BC24-FB33-329EF914FF22}"/>
              </a:ext>
            </a:extLst>
          </p:cNvPr>
          <p:cNvSpPr txBox="1"/>
          <p:nvPr/>
        </p:nvSpPr>
        <p:spPr>
          <a:xfrm>
            <a:off x="343608" y="1230169"/>
            <a:ext cx="8308675" cy="3889976"/>
          </a:xfrm>
          <a:prstGeom prst="rect">
            <a:avLst/>
          </a:prstGeom>
          <a:noFill/>
        </p:spPr>
        <p:txBody>
          <a:bodyPr wrap="square" rtlCol="0">
            <a:spAutoFit/>
          </a:bodyPr>
          <a:lstStyle/>
          <a:p>
            <a:pPr algn="just">
              <a:lnSpc>
                <a:spcPct val="115000"/>
              </a:lnSpc>
            </a:pPr>
            <a:r>
              <a:rPr lang="fr-CA" sz="2400" dirty="0">
                <a:effectLst/>
                <a:latin typeface="Calibri" panose="020F0502020204030204" pitchFamily="34" charset="0"/>
                <a:ea typeface="Arial" panose="020B0604020202020204" pitchFamily="34" charset="0"/>
              </a:rPr>
              <a:t>Une astronaute travail avec un télescope optique pour générer des images de corps célestes. Le télescope met en focus des images sur un détecteur digital. Les images seront ensuite transformées en images digitales. L’astronaute remarque que ses images sont soudainement devenues floues.  </a:t>
            </a:r>
          </a:p>
          <a:p>
            <a:pPr algn="just">
              <a:lnSpc>
                <a:spcPct val="115000"/>
              </a:lnSpc>
            </a:pPr>
            <a:endParaRPr lang="fr-CA" sz="2400" dirty="0">
              <a:latin typeface="Calibri" panose="020F0502020204030204" pitchFamily="34" charset="0"/>
              <a:ea typeface="Arial" panose="020B0604020202020204" pitchFamily="34" charset="0"/>
            </a:endParaRPr>
          </a:p>
          <a:p>
            <a:pPr algn="just">
              <a:lnSpc>
                <a:spcPct val="115000"/>
              </a:lnSpc>
            </a:pPr>
            <a:r>
              <a:rPr lang="fr-CA" sz="2400" dirty="0">
                <a:effectLst/>
                <a:latin typeface="Calibri" panose="020F0502020204030204" pitchFamily="34" charset="0"/>
                <a:ea typeface="Arial" panose="020B0604020202020204" pitchFamily="34" charset="0"/>
              </a:rPr>
              <a:t>Quelle solution à base d’imagerie digitale proposerez-vous pour rehausser ses images? Considérez le fait qu’</a:t>
            </a:r>
            <a:r>
              <a:rPr lang="fr-CA" sz="2400" dirty="0">
                <a:latin typeface="Calibri" panose="020F0502020204030204" pitchFamily="34" charset="0"/>
                <a:ea typeface="Arial" panose="020B0604020202020204" pitchFamily="34" charset="0"/>
              </a:rPr>
              <a:t>e</a:t>
            </a:r>
            <a:r>
              <a:rPr lang="fr-CA" sz="2400" dirty="0">
                <a:effectLst/>
                <a:latin typeface="Calibri" panose="020F0502020204030204" pitchFamily="34" charset="0"/>
                <a:ea typeface="Arial" panose="020B0604020202020204" pitchFamily="34" charset="0"/>
              </a:rPr>
              <a:t>lle peut uniquement générer des images de corps célestes.</a:t>
            </a:r>
            <a:r>
              <a:rPr lang="en-CA" sz="2000" dirty="0">
                <a:effectLst/>
              </a:rPr>
              <a:t> </a:t>
            </a:r>
            <a:endParaRPr lang="fr-CA" sz="2000" dirty="0">
              <a:latin typeface="+mj-lt"/>
            </a:endParaRPr>
          </a:p>
        </p:txBody>
      </p:sp>
      <p:pic>
        <p:nvPicPr>
          <p:cNvPr id="3" name="Picture 2" descr="Icon&#10;&#10;Description automatically generated">
            <a:extLst>
              <a:ext uri="{FF2B5EF4-FFF2-40B4-BE49-F238E27FC236}">
                <a16:creationId xmlns:a16="http://schemas.microsoft.com/office/drawing/2014/main" id="{9775EB89-4C05-3F8C-4358-8992DB60912B}"/>
              </a:ext>
            </a:extLst>
          </p:cNvPr>
          <p:cNvPicPr>
            <a:picLocks noChangeAspect="1"/>
          </p:cNvPicPr>
          <p:nvPr/>
        </p:nvPicPr>
        <p:blipFill>
          <a:blip r:embed="rId3"/>
          <a:stretch>
            <a:fillRect/>
          </a:stretch>
        </p:blipFill>
        <p:spPr>
          <a:xfrm>
            <a:off x="2647683" y="5496498"/>
            <a:ext cx="1409700" cy="533400"/>
          </a:xfrm>
          <a:prstGeom prst="rect">
            <a:avLst/>
          </a:prstGeom>
        </p:spPr>
      </p:pic>
      <p:pic>
        <p:nvPicPr>
          <p:cNvPr id="4" name="Graphic 3" descr="Right pointing backhand index with solid fill">
            <a:extLst>
              <a:ext uri="{FF2B5EF4-FFF2-40B4-BE49-F238E27FC236}">
                <a16:creationId xmlns:a16="http://schemas.microsoft.com/office/drawing/2014/main" id="{5A2FCEF7-E7AB-E2DB-EB62-1B6E3397EC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7383" y="5531393"/>
            <a:ext cx="533401" cy="533401"/>
          </a:xfrm>
          <a:prstGeom prst="rect">
            <a:avLst/>
          </a:prstGeom>
        </p:spPr>
      </p:pic>
    </p:spTree>
    <p:extLst>
      <p:ext uri="{BB962C8B-B14F-4D97-AF65-F5344CB8AC3E}">
        <p14:creationId xmlns:p14="http://schemas.microsoft.com/office/powerpoint/2010/main" val="4060587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dirty="0">
                <a:solidFill>
                  <a:srgbClr val="5B5B5B"/>
                </a:solidFill>
              </a:rPr>
              <a:t>Quelle solution à base d’imagerie digitale proposerez-vous pour rehausser ses images? Considérez le fait qu’elle peut uniquement générer des images de corps célestes. 
</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385176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CA568-FD56-C807-3916-706C9D420B9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992B49AE-D6E1-7ABF-DBB6-6155397C5F5B}"/>
                  </a:ext>
                </a:extLst>
              </p:cNvPr>
              <p:cNvSpPr txBox="1">
                <a:spLocks/>
              </p:cNvSpPr>
              <p:nvPr/>
            </p:nvSpPr>
            <p:spPr>
              <a:xfrm>
                <a:off x="400862" y="697337"/>
                <a:ext cx="8633792" cy="55952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FR" sz="2600" b="1" u="sng" spc="-50" dirty="0">
                    <a:latin typeface="+mj-lt"/>
                    <a:cs typeface="Tahoma"/>
                  </a:rPr>
                  <a:t>Bruit blanc</a:t>
                </a:r>
              </a:p>
              <a:p>
                <a:pPr marL="709200" lvl="1" indent="-457200">
                  <a:lnSpc>
                    <a:spcPct val="100000"/>
                  </a:lnSpc>
                  <a:spcBef>
                    <a:spcPts val="600"/>
                  </a:spcBef>
                  <a:buSzPct val="100000"/>
                  <a:buFont typeface="+mj-lt"/>
                  <a:buAutoNum type="arabicPeriod"/>
                </a:pPr>
                <a:r>
                  <a:rPr lang="en-CA" sz="2200" dirty="0">
                    <a:latin typeface="+mj-lt"/>
                    <a:ea typeface="Cambria Math" panose="02040503050406030204" pitchFamily="18" charset="0"/>
                    <a:cs typeface="Tahoma" panose="020B0604030504040204" pitchFamily="34" charset="0"/>
                  </a:rPr>
                  <a:t>Les </a:t>
                </a:r>
                <a:r>
                  <a:rPr lang="en-CA" sz="2200" dirty="0" err="1">
                    <a:latin typeface="+mj-lt"/>
                    <a:ea typeface="Cambria Math" panose="02040503050406030204" pitchFamily="18" charset="0"/>
                    <a:cs typeface="Tahoma" panose="020B0604030504040204" pitchFamily="34" charset="0"/>
                  </a:rPr>
                  <a:t>échantillons</a:t>
                </a:r>
                <a:r>
                  <a:rPr lang="en-CA" sz="2200" dirty="0">
                    <a:latin typeface="+mj-lt"/>
                    <a:ea typeface="Cambria Math" panose="02040503050406030204" pitchFamily="18" charset="0"/>
                    <a:cs typeface="Tahoma" panose="020B0604030504040204" pitchFamily="34" charset="0"/>
                  </a:rPr>
                  <a:t> de </a:t>
                </a:r>
                <a14:m>
                  <m:oMath xmlns:m="http://schemas.openxmlformats.org/officeDocument/2006/math">
                    <m:r>
                      <m:rPr>
                        <m:nor/>
                      </m:rPr>
                      <a:rPr lang="el-GR" sz="2200" i="1" spc="-40" dirty="0">
                        <a:cs typeface="Times New Roman" panose="02020603050405020304" pitchFamily="18" charset="0"/>
                      </a:rPr>
                      <m:t>η</m:t>
                    </m:r>
                    <m:d>
                      <m:dPr>
                        <m:ctrlPr>
                          <a:rPr lang="en-CA" sz="2200" i="1" spc="-45">
                            <a:latin typeface="Cambria Math" panose="02040503050406030204" pitchFamily="18" charset="0"/>
                            <a:cs typeface="Arial"/>
                          </a:rPr>
                        </m:ctrlPr>
                      </m:dPr>
                      <m:e>
                        <m:r>
                          <m:rPr>
                            <m:nor/>
                          </m:rPr>
                          <a:rPr lang="fr-FR" sz="2200" i="1" spc="-45" dirty="0">
                            <a:cs typeface="Arial"/>
                          </a:rPr>
                          <m:t>x</m:t>
                        </m:r>
                        <m:r>
                          <a:rPr lang="en-CA" sz="2200" i="1" spc="-45" baseline="-25000">
                            <a:latin typeface="Cambria Math" panose="02040503050406030204" pitchFamily="18" charset="0"/>
                            <a:cs typeface="Arial"/>
                          </a:rPr>
                          <m:t> </m:t>
                        </m:r>
                        <m:r>
                          <a:rPr lang="en-CA" sz="2200" spc="-45">
                            <a:latin typeface="Cambria Math" panose="02040503050406030204" pitchFamily="18" charset="0"/>
                            <a:cs typeface="Arial"/>
                          </a:rPr>
                          <m:t>,</m:t>
                        </m:r>
                        <m:r>
                          <a:rPr lang="en-CA" sz="2200" i="1" spc="-45" baseline="-25000">
                            <a:latin typeface="Cambria Math" panose="02040503050406030204" pitchFamily="18" charset="0"/>
                            <a:cs typeface="Arial"/>
                          </a:rPr>
                          <m:t> </m:t>
                        </m:r>
                        <m:r>
                          <m:rPr>
                            <m:nor/>
                          </m:rPr>
                          <a:rPr lang="en-CA" sz="2200" i="1" spc="-45" dirty="0">
                            <a:cs typeface="Arial"/>
                          </a:rPr>
                          <m:t>y</m:t>
                        </m:r>
                      </m:e>
                    </m:d>
                  </m:oMath>
                </a14:m>
                <a:r>
                  <a:rPr lang="en-CA" sz="2200" dirty="0">
                    <a:solidFill>
                      <a:srgbClr val="FF0000"/>
                    </a:solidFill>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ont</a:t>
                </a:r>
                <a:r>
                  <a:rPr lang="en-CA" sz="2200" dirty="0">
                    <a:latin typeface="+mj-lt"/>
                    <a:ea typeface="Cambria Math" panose="02040503050406030204" pitchFamily="18" charset="0"/>
                    <a:cs typeface="Tahoma" panose="020B0604030504040204" pitchFamily="34" charset="0"/>
                  </a:rPr>
                  <a:t> </a:t>
                </a:r>
                <a:r>
                  <a:rPr lang="en-CA" sz="2200" dirty="0">
                    <a:solidFill>
                      <a:srgbClr val="FF0000"/>
                    </a:solidFill>
                    <a:latin typeface="+mj-lt"/>
                    <a:ea typeface="Cambria Math" panose="02040503050406030204" pitchFamily="18" charset="0"/>
                    <a:cs typeface="Tahoma" panose="020B0604030504040204" pitchFamily="34" charset="0"/>
                  </a:rPr>
                  <a:t>la </a:t>
                </a:r>
                <a:r>
                  <a:rPr lang="en-CA" sz="2200" dirty="0" err="1">
                    <a:solidFill>
                      <a:srgbClr val="FF0000"/>
                    </a:solidFill>
                    <a:latin typeface="+mj-lt"/>
                    <a:ea typeface="Cambria Math" panose="02040503050406030204" pitchFamily="18" charset="0"/>
                    <a:cs typeface="Tahoma" panose="020B0604030504040204" pitchFamily="34" charset="0"/>
                  </a:rPr>
                  <a:t>même</a:t>
                </a:r>
                <a:r>
                  <a:rPr lang="en-CA" sz="2200" dirty="0">
                    <a:solidFill>
                      <a:srgbClr val="FF0000"/>
                    </a:solidFill>
                    <a:latin typeface="+mj-lt"/>
                    <a:ea typeface="Cambria Math" panose="02040503050406030204" pitchFamily="18" charset="0"/>
                    <a:cs typeface="Tahoma" panose="020B0604030504040204" pitchFamily="34" charset="0"/>
                  </a:rPr>
                  <a:t> distribution </a:t>
                </a:r>
                <a:r>
                  <a:rPr lang="en-CA" sz="2200" i="1" dirty="0">
                    <a:solidFill>
                      <a:schemeClr val="tx1"/>
                    </a:solidFill>
                    <a:latin typeface="+mj-lt"/>
                    <a:ea typeface="Cambria Math" panose="02040503050406030204" pitchFamily="18" charset="0"/>
                    <a:cs typeface="Tahoma" panose="020B0604030504040204" pitchFamily="34" charset="0"/>
                  </a:rPr>
                  <a:t>p</a:t>
                </a:r>
                <a14:m>
                  <m:oMath xmlns:m="http://schemas.openxmlformats.org/officeDocument/2006/math">
                    <m:d>
                      <m:dPr>
                        <m:ctrlPr>
                          <a:rPr lang="en-CA" sz="2200" i="1" spc="-45">
                            <a:solidFill>
                              <a:schemeClr val="tx1"/>
                            </a:solidFill>
                            <a:latin typeface="Cambria Math" panose="02040503050406030204" pitchFamily="18" charset="0"/>
                            <a:cs typeface="Arial"/>
                          </a:rPr>
                        </m:ctrlPr>
                      </m:dPr>
                      <m:e>
                        <m:r>
                          <m:rPr>
                            <m:nor/>
                          </m:rPr>
                          <a:rPr lang="el-GR" sz="2200" i="1" spc="-40" dirty="0">
                            <a:solidFill>
                              <a:schemeClr val="tx1"/>
                            </a:solidFill>
                            <a:cs typeface="Times New Roman" panose="02020603050405020304" pitchFamily="18" charset="0"/>
                          </a:rPr>
                          <m:t>η</m:t>
                        </m:r>
                      </m:e>
                    </m:d>
                  </m:oMath>
                </a14:m>
                <a:r>
                  <a:rPr lang="en-CA" sz="2200" i="1" dirty="0">
                    <a:solidFill>
                      <a:schemeClr val="tx1"/>
                    </a:solidFill>
                    <a:latin typeface="+mj-lt"/>
                    <a:ea typeface="Cambria Math" panose="02040503050406030204" pitchFamily="18" charset="0"/>
                    <a:cs typeface="Tahoma" panose="020B0604030504040204" pitchFamily="34" charset="0"/>
                  </a:rPr>
                  <a:t> </a:t>
                </a:r>
                <a:endParaRPr lang="en-CA" sz="2200" dirty="0">
                  <a:solidFill>
                    <a:srgbClr val="FF0000"/>
                  </a:solidFill>
                  <a:latin typeface="+mj-lt"/>
                  <a:ea typeface="Cambria Math" panose="02040503050406030204" pitchFamily="18" charset="0"/>
                  <a:cs typeface="Tahoma" panose="020B0604030504040204" pitchFamily="34" charset="0"/>
                </a:endParaRPr>
              </a:p>
              <a:p>
                <a:pPr marL="709200" lvl="1" indent="-457200">
                  <a:lnSpc>
                    <a:spcPct val="100000"/>
                  </a:lnSpc>
                  <a:spcBef>
                    <a:spcPts val="600"/>
                  </a:spcBef>
                  <a:buSzPct val="100000"/>
                  <a:buFont typeface="+mj-lt"/>
                  <a:buAutoNum type="arabicPeriod"/>
                </a:pPr>
                <a:r>
                  <a:rPr lang="en-CA" sz="2200" dirty="0">
                    <a:latin typeface="+mj-lt"/>
                    <a:ea typeface="Cambria Math" panose="02040503050406030204" pitchFamily="18" charset="0"/>
                    <a:cs typeface="Tahoma" panose="020B0604030504040204" pitchFamily="34" charset="0"/>
                  </a:rPr>
                  <a:t>Les </a:t>
                </a:r>
                <a:r>
                  <a:rPr lang="en-CA" sz="2200" dirty="0" err="1">
                    <a:latin typeface="+mj-lt"/>
                    <a:ea typeface="Cambria Math" panose="02040503050406030204" pitchFamily="18" charset="0"/>
                    <a:cs typeface="Tahoma" panose="020B0604030504040204" pitchFamily="34" charset="0"/>
                  </a:rPr>
                  <a:t>échantillons</a:t>
                </a:r>
                <a:r>
                  <a:rPr lang="en-CA" sz="2200" dirty="0">
                    <a:latin typeface="+mj-lt"/>
                    <a:ea typeface="Cambria Math" panose="02040503050406030204" pitchFamily="18" charset="0"/>
                    <a:cs typeface="Tahoma" panose="020B0604030504040204" pitchFamily="34" charset="0"/>
                  </a:rPr>
                  <a:t> de </a:t>
                </a:r>
                <a14:m>
                  <m:oMath xmlns:m="http://schemas.openxmlformats.org/officeDocument/2006/math">
                    <m:r>
                      <m:rPr>
                        <m:nor/>
                      </m:rPr>
                      <a:rPr lang="el-GR" sz="2200" i="1" spc="-40" dirty="0">
                        <a:cs typeface="Times New Roman" panose="02020603050405020304" pitchFamily="18" charset="0"/>
                      </a:rPr>
                      <m:t>η</m:t>
                    </m:r>
                    <m:d>
                      <m:dPr>
                        <m:ctrlPr>
                          <a:rPr lang="en-CA" sz="2200" i="1" spc="-45">
                            <a:latin typeface="Cambria Math" panose="02040503050406030204" pitchFamily="18" charset="0"/>
                            <a:cs typeface="Arial"/>
                          </a:rPr>
                        </m:ctrlPr>
                      </m:dPr>
                      <m:e>
                        <m:r>
                          <m:rPr>
                            <m:nor/>
                          </m:rPr>
                          <a:rPr lang="fr-FR" sz="2200" i="1" spc="-45" dirty="0">
                            <a:cs typeface="Arial"/>
                          </a:rPr>
                          <m:t>x</m:t>
                        </m:r>
                        <m:r>
                          <a:rPr lang="en-CA" sz="2200" i="1" spc="-45" baseline="-25000">
                            <a:latin typeface="Cambria Math" panose="02040503050406030204" pitchFamily="18" charset="0"/>
                            <a:cs typeface="Arial"/>
                          </a:rPr>
                          <m:t> </m:t>
                        </m:r>
                        <m:r>
                          <a:rPr lang="en-CA" sz="2200" spc="-45">
                            <a:latin typeface="Cambria Math" panose="02040503050406030204" pitchFamily="18" charset="0"/>
                            <a:cs typeface="Arial"/>
                          </a:rPr>
                          <m:t>,</m:t>
                        </m:r>
                        <m:r>
                          <a:rPr lang="en-CA" sz="2200" i="1" spc="-45" baseline="-25000">
                            <a:latin typeface="Cambria Math" panose="02040503050406030204" pitchFamily="18" charset="0"/>
                            <a:cs typeface="Arial"/>
                          </a:rPr>
                          <m:t> </m:t>
                        </m:r>
                        <m:r>
                          <m:rPr>
                            <m:nor/>
                          </m:rPr>
                          <a:rPr lang="en-CA" sz="2200" i="1" spc="-45" dirty="0">
                            <a:cs typeface="Arial"/>
                          </a:rPr>
                          <m:t>y</m:t>
                        </m:r>
                      </m:e>
                    </m:d>
                  </m:oMath>
                </a14:m>
                <a:r>
                  <a:rPr lang="en-CA" sz="2200" dirty="0">
                    <a:latin typeface="+mj-lt"/>
                    <a:ea typeface="Cambria Math" panose="02040503050406030204" pitchFamily="18" charset="0"/>
                    <a:cs typeface="Tahoma" panose="020B0604030504040204" pitchFamily="34" charset="0"/>
                  </a:rPr>
                  <a:t> </a:t>
                </a:r>
                <a:r>
                  <a:rPr lang="en-CA" sz="2200" dirty="0" err="1">
                    <a:latin typeface="+mj-lt"/>
                    <a:ea typeface="Cambria Math" panose="02040503050406030204" pitchFamily="18" charset="0"/>
                    <a:cs typeface="Tahoma" panose="020B0604030504040204" pitchFamily="34" charset="0"/>
                  </a:rPr>
                  <a:t>sont</a:t>
                </a:r>
                <a:r>
                  <a:rPr lang="en-CA" sz="2200" dirty="0">
                    <a:latin typeface="+mj-lt"/>
                    <a:ea typeface="Cambria Math" panose="02040503050406030204" pitchFamily="18" charset="0"/>
                    <a:cs typeface="Tahoma" panose="020B0604030504040204" pitchFamily="34" charset="0"/>
                  </a:rPr>
                  <a:t> </a:t>
                </a:r>
                <a:r>
                  <a:rPr lang="en-CA" sz="2200" dirty="0" err="1">
                    <a:solidFill>
                      <a:srgbClr val="FF0000"/>
                    </a:solidFill>
                    <a:latin typeface="+mj-lt"/>
                    <a:ea typeface="Cambria Math" panose="02040503050406030204" pitchFamily="18" charset="0"/>
                    <a:cs typeface="Tahoma" panose="020B0604030504040204" pitchFamily="34" charset="0"/>
                  </a:rPr>
                  <a:t>indépendants</a:t>
                </a:r>
                <a:r>
                  <a:rPr lang="en-CA" sz="2200" dirty="0">
                    <a:latin typeface="+mj-lt"/>
                    <a:ea typeface="Cambria Math" panose="02040503050406030204" pitchFamily="18" charset="0"/>
                    <a:cs typeface="Tahoma" panose="020B0604030504040204" pitchFamily="34" charset="0"/>
                  </a:rPr>
                  <a:t> les </a:t>
                </a:r>
                <a:r>
                  <a:rPr lang="en-CA" sz="2200" dirty="0" err="1">
                    <a:latin typeface="+mj-lt"/>
                    <a:ea typeface="Cambria Math" panose="02040503050406030204" pitchFamily="18" charset="0"/>
                    <a:cs typeface="Tahoma" panose="020B0604030504040204" pitchFamily="34" charset="0"/>
                  </a:rPr>
                  <a:t>uns</a:t>
                </a:r>
                <a:r>
                  <a:rPr lang="en-CA" sz="2200" dirty="0">
                    <a:latin typeface="+mj-lt"/>
                    <a:ea typeface="Cambria Math" panose="02040503050406030204" pitchFamily="18" charset="0"/>
                    <a:cs typeface="Tahoma" panose="020B0604030504040204" pitchFamily="34" charset="0"/>
                  </a:rPr>
                  <a:t> des </a:t>
                </a:r>
                <a:r>
                  <a:rPr lang="en-CA" sz="2200" dirty="0" err="1">
                    <a:latin typeface="+mj-lt"/>
                    <a:ea typeface="Cambria Math" panose="02040503050406030204" pitchFamily="18" charset="0"/>
                    <a:cs typeface="Tahoma" panose="020B0604030504040204" pitchFamily="34" charset="0"/>
                  </a:rPr>
                  <a:t>autres</a:t>
                </a:r>
                <a:endParaRPr lang="en-CA" sz="2200" dirty="0">
                  <a:latin typeface="+mj-lt"/>
                  <a:ea typeface="Cambria Math" panose="02040503050406030204" pitchFamily="18" charset="0"/>
                  <a:cs typeface="Tahoma" panose="020B0604030504040204" pitchFamily="34" charset="0"/>
                </a:endParaRPr>
              </a:p>
              <a:p>
                <a:pPr marL="0" indent="0" algn="ctr">
                  <a:spcBef>
                    <a:spcPts val="600"/>
                  </a:spcBef>
                  <a:buSzPct val="135000"/>
                  <a:buNone/>
                </a:pPr>
                <a:endParaRPr lang="fr-FR" sz="2200" spc="-50" dirty="0">
                  <a:latin typeface="+mj-lt"/>
                  <a:cs typeface="Tahoma"/>
                </a:endParaRPr>
              </a:p>
              <a:p>
                <a:pPr marL="0" indent="0" algn="ctr">
                  <a:spcBef>
                    <a:spcPts val="600"/>
                  </a:spcBef>
                  <a:buSzPct val="135000"/>
                  <a:buNone/>
                </a:pPr>
                <a:endParaRPr lang="fr-FR" sz="2200"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solidFill>
                    <a:srgbClr val="FF0000"/>
                  </a:solidFill>
                  <a:latin typeface="+mj-lt"/>
                  <a:cs typeface="Tahoma"/>
                </a:endParaRPr>
              </a:p>
            </p:txBody>
          </p:sp>
        </mc:Choice>
        <mc:Fallback xmlns="">
          <p:sp>
            <p:nvSpPr>
              <p:cNvPr id="10" name="Content Placeholder 5">
                <a:extLst>
                  <a:ext uri="{FF2B5EF4-FFF2-40B4-BE49-F238E27FC236}">
                    <a16:creationId xmlns:a16="http://schemas.microsoft.com/office/drawing/2014/main" id="{992B49AE-D6E1-7ABF-DBB6-6155397C5F5B}"/>
                  </a:ext>
                </a:extLst>
              </p:cNvPr>
              <p:cNvSpPr txBox="1">
                <a:spLocks noRot="1" noChangeAspect="1" noMove="1" noResize="1" noEditPoints="1" noAdjustHandles="1" noChangeArrowheads="1" noChangeShapeType="1" noTextEdit="1"/>
              </p:cNvSpPr>
              <p:nvPr/>
            </p:nvSpPr>
            <p:spPr>
              <a:xfrm>
                <a:off x="400862" y="697337"/>
                <a:ext cx="8633792" cy="5595257"/>
              </a:xfrm>
              <a:prstGeom prst="rect">
                <a:avLst/>
              </a:prstGeom>
              <a:blipFill>
                <a:blip r:embed="rId3"/>
                <a:stretch>
                  <a:fillRect l="-1175" t="-158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744EBBE-4014-1F9D-43AC-352C836BBC30}"/>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4" name="TextBox 3">
            <a:extLst>
              <a:ext uri="{FF2B5EF4-FFF2-40B4-BE49-F238E27FC236}">
                <a16:creationId xmlns:a16="http://schemas.microsoft.com/office/drawing/2014/main" id="{E299A0F5-F4DA-A4F5-FF1D-7873ADFFB9B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grpSp>
        <p:nvGrpSpPr>
          <p:cNvPr id="2" name="Group 1">
            <a:extLst>
              <a:ext uri="{FF2B5EF4-FFF2-40B4-BE49-F238E27FC236}">
                <a16:creationId xmlns:a16="http://schemas.microsoft.com/office/drawing/2014/main" id="{6BDFD5DF-5859-6892-AF87-974507F5E55E}"/>
              </a:ext>
            </a:extLst>
          </p:cNvPr>
          <p:cNvGrpSpPr/>
          <p:nvPr/>
        </p:nvGrpSpPr>
        <p:grpSpPr>
          <a:xfrm>
            <a:off x="0" y="2296881"/>
            <a:ext cx="9121740" cy="1981202"/>
            <a:chOff x="0" y="2296881"/>
            <a:chExt cx="9121740" cy="1981202"/>
          </a:xfrm>
        </p:grpSpPr>
        <p:pic>
          <p:nvPicPr>
            <p:cNvPr id="3074" name="Picture 2">
              <a:extLst>
                <a:ext uri="{FF2B5EF4-FFF2-40B4-BE49-F238E27FC236}">
                  <a16:creationId xmlns:a16="http://schemas.microsoft.com/office/drawing/2014/main" id="{5C171748-538B-A196-FC8F-74D3B92AEE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810"/>
            <a:stretch/>
          </p:blipFill>
          <p:spPr bwMode="auto">
            <a:xfrm>
              <a:off x="0" y="2296883"/>
              <a:ext cx="196068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31E89AD-8358-FA9C-C59C-BE2D4DBC7D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500"/>
            <a:stretch/>
          </p:blipFill>
          <p:spPr bwMode="auto">
            <a:xfrm>
              <a:off x="1966261" y="2296882"/>
              <a:ext cx="2350636" cy="1981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54B77B7-924F-043D-2FF4-4994E2CC50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4271367" y="2296882"/>
              <a:ext cx="2511382" cy="1981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962C88C2-8DCA-E8E5-0BE1-7D93F374B0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810"/>
            <a:stretch/>
          </p:blipFill>
          <p:spPr bwMode="auto">
            <a:xfrm>
              <a:off x="6805009" y="2296881"/>
              <a:ext cx="2316731" cy="19812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4EDA7346-74BE-B6F0-9C5F-DB003308EE7A}"/>
              </a:ext>
            </a:extLst>
          </p:cNvPr>
          <p:cNvSpPr txBox="1"/>
          <p:nvPr/>
        </p:nvSpPr>
        <p:spPr>
          <a:xfrm>
            <a:off x="4978631" y="6292595"/>
            <a:ext cx="4309596" cy="261610"/>
          </a:xfrm>
          <a:prstGeom prst="rect">
            <a:avLst/>
          </a:prstGeom>
          <a:noFill/>
        </p:spPr>
        <p:txBody>
          <a:bodyPr wrap="square">
            <a:spAutoFit/>
          </a:bodyPr>
          <a:lstStyle/>
          <a:p>
            <a:r>
              <a:rPr lang="fr-CA" sz="1100" dirty="0">
                <a:latin typeface="+mj-lt"/>
              </a:rPr>
              <a:t>https://</a:t>
            </a:r>
            <a:r>
              <a:rPr lang="fr-CA" sz="1100" dirty="0" err="1">
                <a:latin typeface="+mj-lt"/>
              </a:rPr>
              <a:t>medium.com</a:t>
            </a:r>
            <a:r>
              <a:rPr lang="fr-CA" sz="1100" dirty="0">
                <a:latin typeface="+mj-lt"/>
              </a:rPr>
              <a:t>/@itberrios6/understanding-noise-47ea2847a5a2</a:t>
            </a:r>
          </a:p>
        </p:txBody>
      </p:sp>
      <p:grpSp>
        <p:nvGrpSpPr>
          <p:cNvPr id="9" name="Group 8">
            <a:extLst>
              <a:ext uri="{FF2B5EF4-FFF2-40B4-BE49-F238E27FC236}">
                <a16:creationId xmlns:a16="http://schemas.microsoft.com/office/drawing/2014/main" id="{FBF0D927-8A0E-FACD-7609-4F5610F64256}"/>
              </a:ext>
            </a:extLst>
          </p:cNvPr>
          <p:cNvGrpSpPr/>
          <p:nvPr/>
        </p:nvGrpSpPr>
        <p:grpSpPr>
          <a:xfrm>
            <a:off x="400862" y="4331671"/>
            <a:ext cx="3760848" cy="2175941"/>
            <a:chOff x="400862" y="4331671"/>
            <a:chExt cx="3760848" cy="2175941"/>
          </a:xfrm>
        </p:grpSpPr>
        <p:pic>
          <p:nvPicPr>
            <p:cNvPr id="7" name="Picture 6" descr="A white paper with black text and letters&#10;&#10;Description automatically generated">
              <a:extLst>
                <a:ext uri="{FF2B5EF4-FFF2-40B4-BE49-F238E27FC236}">
                  <a16:creationId xmlns:a16="http://schemas.microsoft.com/office/drawing/2014/main" id="{B92B9C13-4FE4-72E6-9FB0-70156C72A9A7}"/>
                </a:ext>
              </a:extLst>
            </p:cNvPr>
            <p:cNvPicPr>
              <a:picLocks noChangeAspect="1"/>
            </p:cNvPicPr>
            <p:nvPr/>
          </p:nvPicPr>
          <p:blipFill>
            <a:blip r:embed="rId8"/>
            <a:stretch>
              <a:fillRect/>
            </a:stretch>
          </p:blipFill>
          <p:spPr>
            <a:xfrm>
              <a:off x="462748" y="4708117"/>
              <a:ext cx="3698962" cy="1799495"/>
            </a:xfrm>
            <a:prstGeom prst="rect">
              <a:avLst/>
            </a:prstGeom>
          </p:spPr>
        </p:pic>
        <p:sp>
          <p:nvSpPr>
            <p:cNvPr id="8" name="TextBox 7">
              <a:extLst>
                <a:ext uri="{FF2B5EF4-FFF2-40B4-BE49-F238E27FC236}">
                  <a16:creationId xmlns:a16="http://schemas.microsoft.com/office/drawing/2014/main" id="{36B2D1F3-39C6-EB4B-BCDB-9904C1D8F241}"/>
                </a:ext>
              </a:extLst>
            </p:cNvPr>
            <p:cNvSpPr txBox="1"/>
            <p:nvPr/>
          </p:nvSpPr>
          <p:spPr>
            <a:xfrm>
              <a:off x="400862" y="4331671"/>
              <a:ext cx="2525050" cy="369332"/>
            </a:xfrm>
            <a:prstGeom prst="rect">
              <a:avLst/>
            </a:prstGeom>
            <a:noFill/>
          </p:spPr>
          <p:txBody>
            <a:bodyPr wrap="none" rtlCol="0">
              <a:spAutoFit/>
            </a:bodyPr>
            <a:lstStyle/>
            <a:p>
              <a:r>
                <a:rPr lang="en-US" dirty="0">
                  <a:latin typeface="+mj-lt"/>
                </a:rPr>
                <a:t>Rappel </a:t>
              </a:r>
              <a:r>
                <a:rPr lang="en-US" dirty="0" err="1">
                  <a:latin typeface="+mj-lt"/>
                </a:rPr>
                <a:t>leçon</a:t>
              </a:r>
              <a:r>
                <a:rPr lang="en-US" dirty="0">
                  <a:latin typeface="+mj-lt"/>
                </a:rPr>
                <a:t> 5, </a:t>
              </a:r>
              <a:r>
                <a:rPr lang="en-US" dirty="0" err="1">
                  <a:latin typeface="+mj-lt"/>
                </a:rPr>
                <a:t>diapo</a:t>
              </a:r>
              <a:r>
                <a:rPr lang="en-US" dirty="0">
                  <a:latin typeface="+mj-lt"/>
                </a:rPr>
                <a:t> 15:</a:t>
              </a:r>
            </a:p>
          </p:txBody>
        </p:sp>
      </p:grpSp>
      <p:grpSp>
        <p:nvGrpSpPr>
          <p:cNvPr id="14" name="Group 13">
            <a:extLst>
              <a:ext uri="{FF2B5EF4-FFF2-40B4-BE49-F238E27FC236}">
                <a16:creationId xmlns:a16="http://schemas.microsoft.com/office/drawing/2014/main" id="{5FF2DCAE-D730-BF03-2B71-FE5ADEF2BFCB}"/>
              </a:ext>
            </a:extLst>
          </p:cNvPr>
          <p:cNvGrpSpPr/>
          <p:nvPr/>
        </p:nvGrpSpPr>
        <p:grpSpPr>
          <a:xfrm>
            <a:off x="4280600" y="4523451"/>
            <a:ext cx="4201675" cy="914823"/>
            <a:chOff x="4280600" y="4523451"/>
            <a:chExt cx="4201675" cy="914823"/>
          </a:xfrm>
        </p:grpSpPr>
        <p:pic>
          <p:nvPicPr>
            <p:cNvPr id="12" name="Picture 11" descr="A close up of a math problem&#10;&#10;Description automatically generated with medium confidence">
              <a:extLst>
                <a:ext uri="{FF2B5EF4-FFF2-40B4-BE49-F238E27FC236}">
                  <a16:creationId xmlns:a16="http://schemas.microsoft.com/office/drawing/2014/main" id="{4743C4D6-57AA-425E-127F-B3EEC65FED23}"/>
                </a:ext>
              </a:extLst>
            </p:cNvPr>
            <p:cNvPicPr>
              <a:picLocks noChangeAspect="1"/>
            </p:cNvPicPr>
            <p:nvPr/>
          </p:nvPicPr>
          <p:blipFill>
            <a:blip r:embed="rId9"/>
            <a:stretch>
              <a:fillRect/>
            </a:stretch>
          </p:blipFill>
          <p:spPr>
            <a:xfrm>
              <a:off x="4316897" y="4887627"/>
              <a:ext cx="4165378" cy="550647"/>
            </a:xfrm>
            <a:prstGeom prst="rect">
              <a:avLst/>
            </a:prstGeom>
          </p:spPr>
        </p:pic>
        <p:sp>
          <p:nvSpPr>
            <p:cNvPr id="13" name="TextBox 12">
              <a:extLst>
                <a:ext uri="{FF2B5EF4-FFF2-40B4-BE49-F238E27FC236}">
                  <a16:creationId xmlns:a16="http://schemas.microsoft.com/office/drawing/2014/main" id="{1BE28558-875B-DF85-4998-E6F14595DBF5}"/>
                </a:ext>
              </a:extLst>
            </p:cNvPr>
            <p:cNvSpPr txBox="1"/>
            <p:nvPr/>
          </p:nvSpPr>
          <p:spPr>
            <a:xfrm>
              <a:off x="4280600" y="4523451"/>
              <a:ext cx="2408032" cy="369332"/>
            </a:xfrm>
            <a:prstGeom prst="rect">
              <a:avLst/>
            </a:prstGeom>
            <a:noFill/>
          </p:spPr>
          <p:txBody>
            <a:bodyPr wrap="none" rtlCol="0">
              <a:spAutoFit/>
            </a:bodyPr>
            <a:lstStyle/>
            <a:p>
              <a:r>
                <a:rPr lang="en-US" dirty="0">
                  <a:latin typeface="+mj-lt"/>
                </a:rPr>
                <a:t>Rappel </a:t>
              </a:r>
              <a:r>
                <a:rPr lang="en-US" dirty="0" err="1">
                  <a:latin typeface="+mj-lt"/>
                </a:rPr>
                <a:t>leçon</a:t>
              </a:r>
              <a:r>
                <a:rPr lang="en-US" dirty="0">
                  <a:latin typeface="+mj-lt"/>
                </a:rPr>
                <a:t> 6, </a:t>
              </a:r>
              <a:r>
                <a:rPr lang="en-US" dirty="0" err="1">
                  <a:latin typeface="+mj-lt"/>
                </a:rPr>
                <a:t>diapo</a:t>
              </a:r>
              <a:r>
                <a:rPr lang="en-US" dirty="0">
                  <a:latin typeface="+mj-lt"/>
                </a:rPr>
                <a:t> 5:</a:t>
              </a:r>
            </a:p>
          </p:txBody>
        </p:sp>
      </p:grpSp>
    </p:spTree>
    <p:extLst>
      <p:ext uri="{BB962C8B-B14F-4D97-AF65-F5344CB8AC3E}">
        <p14:creationId xmlns:p14="http://schemas.microsoft.com/office/powerpoint/2010/main" val="604003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D192C-4F0A-A0BA-81B2-B2ED19724CD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76FDB1F-2B7A-4601-4D28-85204332FFF3}"/>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Exercice</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E5416C35-C752-2A1A-E2E2-6621060D5D97}"/>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extBox 1">
            <a:extLst>
              <a:ext uri="{FF2B5EF4-FFF2-40B4-BE49-F238E27FC236}">
                <a16:creationId xmlns:a16="http://schemas.microsoft.com/office/drawing/2014/main" id="{5FDFC6A6-C3CD-7D5F-2559-1F93209E849F}"/>
              </a:ext>
            </a:extLst>
          </p:cNvPr>
          <p:cNvSpPr txBox="1"/>
          <p:nvPr/>
        </p:nvSpPr>
        <p:spPr>
          <a:xfrm>
            <a:off x="355600" y="993174"/>
            <a:ext cx="8308675" cy="1862048"/>
          </a:xfrm>
          <a:prstGeom prst="rect">
            <a:avLst/>
          </a:prstGeom>
          <a:noFill/>
        </p:spPr>
        <p:txBody>
          <a:bodyPr wrap="square" rtlCol="0">
            <a:spAutoFit/>
          </a:bodyPr>
          <a:lstStyle/>
          <a:p>
            <a:pPr algn="just">
              <a:lnSpc>
                <a:spcPct val="115000"/>
              </a:lnSpc>
            </a:pPr>
            <a:r>
              <a:rPr lang="fr-CA" sz="2000" dirty="0">
                <a:solidFill>
                  <a:srgbClr val="000000"/>
                </a:solidFill>
                <a:effectLst/>
                <a:latin typeface="Calibri" panose="020F0502020204030204" pitchFamily="34" charset="0"/>
                <a:ea typeface="Calibri" panose="020F0502020204030204" pitchFamily="34" charset="0"/>
              </a:rPr>
              <a:t>L’image ci-dessous contient 64 échantillons d’un signal périodique. Le temps d’échantillonnage est de 1 seconde. </a:t>
            </a:r>
            <a:r>
              <a:rPr lang="fr-CA" sz="2000" dirty="0">
                <a:solidFill>
                  <a:srgbClr val="000000"/>
                </a:solidFill>
                <a:latin typeface="Calibri" panose="020F0502020204030204" pitchFamily="34" charset="0"/>
                <a:ea typeface="Calibri" panose="020F0502020204030204" pitchFamily="34" charset="0"/>
              </a:rPr>
              <a:t>D</a:t>
            </a:r>
            <a:r>
              <a:rPr lang="fr-CA" sz="2000" dirty="0">
                <a:solidFill>
                  <a:srgbClr val="000000"/>
                </a:solidFill>
                <a:effectLst/>
                <a:latin typeface="Calibri" panose="020F0502020204030204" pitchFamily="34" charset="0"/>
                <a:ea typeface="Calibri" panose="020F0502020204030204" pitchFamily="34" charset="0"/>
              </a:rPr>
              <a:t>essinez le résultat de la transformée de Fourier discrète de ce signal avec la fréquence nulle centré. Quelles sont les valeurs des fréquences qui correspondent au (a) premier échantillon, (b) au dernier échantillon, et (c) celles du spectre du signal? </a:t>
            </a:r>
            <a:endParaRPr lang="fr-CA" sz="2000" dirty="0">
              <a:latin typeface="+mj-lt"/>
            </a:endParaRPr>
          </a:p>
        </p:txBody>
      </p:sp>
      <p:pic>
        <p:nvPicPr>
          <p:cNvPr id="3" name="Picture 2" descr="Icon&#10;&#10;Description automatically generated">
            <a:extLst>
              <a:ext uri="{FF2B5EF4-FFF2-40B4-BE49-F238E27FC236}">
                <a16:creationId xmlns:a16="http://schemas.microsoft.com/office/drawing/2014/main" id="{82291303-35DD-8657-5506-FECA2542E67D}"/>
              </a:ext>
            </a:extLst>
          </p:cNvPr>
          <p:cNvPicPr>
            <a:picLocks noChangeAspect="1"/>
          </p:cNvPicPr>
          <p:nvPr/>
        </p:nvPicPr>
        <p:blipFill>
          <a:blip r:embed="rId3"/>
          <a:stretch>
            <a:fillRect/>
          </a:stretch>
        </p:blipFill>
        <p:spPr>
          <a:xfrm>
            <a:off x="6756073" y="3776285"/>
            <a:ext cx="1409700" cy="533400"/>
          </a:xfrm>
          <a:prstGeom prst="rect">
            <a:avLst/>
          </a:prstGeom>
        </p:spPr>
      </p:pic>
      <p:pic>
        <p:nvPicPr>
          <p:cNvPr id="4" name="Graphic 3" descr="Right pointing backhand index with solid fill">
            <a:extLst>
              <a:ext uri="{FF2B5EF4-FFF2-40B4-BE49-F238E27FC236}">
                <a16:creationId xmlns:a16="http://schemas.microsoft.com/office/drawing/2014/main" id="{33A3463A-A4F2-F5EC-02BD-49D7D2FF0A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7194222" y="4449043"/>
            <a:ext cx="533401" cy="533401"/>
          </a:xfrm>
          <a:prstGeom prst="rect">
            <a:avLst/>
          </a:prstGeom>
        </p:spPr>
      </p:pic>
      <p:pic>
        <p:nvPicPr>
          <p:cNvPr id="10" name="Picture 9" descr="Chart&#10;&#10;Description automatically generated with low confidence">
            <a:extLst>
              <a:ext uri="{FF2B5EF4-FFF2-40B4-BE49-F238E27FC236}">
                <a16:creationId xmlns:a16="http://schemas.microsoft.com/office/drawing/2014/main" id="{6A01F764-8FDF-3F62-7750-822542B0DE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957" y="3071443"/>
            <a:ext cx="5886328" cy="3312686"/>
          </a:xfrm>
          <a:prstGeom prst="rect">
            <a:avLst/>
          </a:prstGeom>
        </p:spPr>
      </p:pic>
    </p:spTree>
    <p:extLst>
      <p:ext uri="{BB962C8B-B14F-4D97-AF65-F5344CB8AC3E}">
        <p14:creationId xmlns:p14="http://schemas.microsoft.com/office/powerpoint/2010/main" val="2699367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L’image contient 64 échantillons d’un signal périodique. Quelles sont les valeurs des fréquences qui correspondent au (a) premier échantillon, (b) au dernier échantillon, et (c) celles du spectre du signal? </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2740037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8DF23-DE13-1E30-1EEB-8030EFB8A11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F3FC5DB-134A-E398-7912-001625241CF8}"/>
              </a:ext>
            </a:extLst>
          </p:cNvPr>
          <p:cNvSpPr txBox="1"/>
          <p:nvPr/>
        </p:nvSpPr>
        <p:spPr>
          <a:xfrm>
            <a:off x="355600" y="269041"/>
            <a:ext cx="8582660" cy="584775"/>
          </a:xfrm>
          <a:prstGeom prst="rect">
            <a:avLst/>
          </a:prstGeom>
          <a:noFill/>
        </p:spPr>
        <p:txBody>
          <a:bodyPr wrap="square" rtlCol="0">
            <a:spAutoFit/>
          </a:bodyPr>
          <a:lstStyle/>
          <a:p>
            <a:pPr algn="ctr"/>
            <a:r>
              <a:rPr lang="en-CA" sz="3200" b="1" spc="-10" dirty="0" err="1">
                <a:latin typeface="+mj-lt"/>
                <a:ea typeface="Century Gothic" charset="0"/>
                <a:cs typeface="Century Gothic" charset="0"/>
              </a:rPr>
              <a:t>Exercice</a:t>
            </a:r>
            <a:endParaRPr lang="en-CA" sz="3200" b="1" spc="-10" dirty="0">
              <a:latin typeface="+mj-lt"/>
              <a:ea typeface="Century Gothic" charset="0"/>
              <a:cs typeface="Century Gothic" charset="0"/>
            </a:endParaRPr>
          </a:p>
        </p:txBody>
      </p:sp>
      <p:cxnSp>
        <p:nvCxnSpPr>
          <p:cNvPr id="9" name="Straight Connector 8">
            <a:extLst>
              <a:ext uri="{FF2B5EF4-FFF2-40B4-BE49-F238E27FC236}">
                <a16:creationId xmlns:a16="http://schemas.microsoft.com/office/drawing/2014/main" id="{8E100C99-ECAC-8826-1300-4A1C9B513774}"/>
              </a:ext>
            </a:extLst>
          </p:cNvPr>
          <p:cNvCxnSpPr>
            <a:cxnSpLocks/>
          </p:cNvCxnSpPr>
          <p:nvPr/>
        </p:nvCxnSpPr>
        <p:spPr>
          <a:xfrm>
            <a:off x="496957" y="833871"/>
            <a:ext cx="5565913"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extBox 1">
            <a:extLst>
              <a:ext uri="{FF2B5EF4-FFF2-40B4-BE49-F238E27FC236}">
                <a16:creationId xmlns:a16="http://schemas.microsoft.com/office/drawing/2014/main" id="{D76DBCEA-A073-0BC0-EBC0-C2682002CB93}"/>
              </a:ext>
            </a:extLst>
          </p:cNvPr>
          <p:cNvSpPr txBox="1"/>
          <p:nvPr/>
        </p:nvSpPr>
        <p:spPr>
          <a:xfrm>
            <a:off x="355600" y="993174"/>
            <a:ext cx="8308675" cy="1347805"/>
          </a:xfrm>
          <a:prstGeom prst="rect">
            <a:avLst/>
          </a:prstGeom>
          <a:noFill/>
        </p:spPr>
        <p:txBody>
          <a:bodyPr wrap="square" rtlCol="0">
            <a:spAutoFit/>
          </a:bodyPr>
          <a:lstStyle/>
          <a:p>
            <a:pPr algn="just">
              <a:lnSpc>
                <a:spcPct val="115000"/>
              </a:lnSpc>
            </a:pPr>
            <a:r>
              <a:rPr lang="fr-CA" sz="1800" dirty="0">
                <a:solidFill>
                  <a:srgbClr val="000000"/>
                </a:solidFill>
                <a:effectLst/>
                <a:latin typeface="Calibri" panose="020F0502020204030204" pitchFamily="34" charset="0"/>
                <a:ea typeface="Calibri" panose="020F0502020204030204" pitchFamily="34" charset="0"/>
              </a:rPr>
              <a:t>L’image suivante contient 55 échantillons du même signal. Dessinez le résultat de la transformé de Fourier discrète de ce signal avec la fréquence nulle centré. (a) Quelles sont les valeurs des fréquences qui correspondent au premier échantillon et au dernier échantillon? (b) Quelles sont les valeurs des fréquences avec plus grande amplitude? </a:t>
            </a:r>
            <a:endParaRPr lang="fr-CA" sz="2000" dirty="0">
              <a:latin typeface="+mj-lt"/>
            </a:endParaRPr>
          </a:p>
        </p:txBody>
      </p:sp>
      <p:pic>
        <p:nvPicPr>
          <p:cNvPr id="3" name="Picture 2" descr="Icon&#10;&#10;Description automatically generated">
            <a:extLst>
              <a:ext uri="{FF2B5EF4-FFF2-40B4-BE49-F238E27FC236}">
                <a16:creationId xmlns:a16="http://schemas.microsoft.com/office/drawing/2014/main" id="{577A066D-B409-799F-9274-E62E683D6685}"/>
              </a:ext>
            </a:extLst>
          </p:cNvPr>
          <p:cNvPicPr>
            <a:picLocks noChangeAspect="1"/>
          </p:cNvPicPr>
          <p:nvPr/>
        </p:nvPicPr>
        <p:blipFill>
          <a:blip r:embed="rId3"/>
          <a:stretch>
            <a:fillRect/>
          </a:stretch>
        </p:blipFill>
        <p:spPr>
          <a:xfrm>
            <a:off x="6756073" y="3776285"/>
            <a:ext cx="1409700" cy="533400"/>
          </a:xfrm>
          <a:prstGeom prst="rect">
            <a:avLst/>
          </a:prstGeom>
        </p:spPr>
      </p:pic>
      <p:pic>
        <p:nvPicPr>
          <p:cNvPr id="4" name="Graphic 3" descr="Right pointing backhand index with solid fill">
            <a:extLst>
              <a:ext uri="{FF2B5EF4-FFF2-40B4-BE49-F238E27FC236}">
                <a16:creationId xmlns:a16="http://schemas.microsoft.com/office/drawing/2014/main" id="{E3E684F6-F738-6370-282F-7D41B10EF5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7194222" y="4449043"/>
            <a:ext cx="533401" cy="533401"/>
          </a:xfrm>
          <a:prstGeom prst="rect">
            <a:avLst/>
          </a:prstGeom>
        </p:spPr>
      </p:pic>
      <p:pic>
        <p:nvPicPr>
          <p:cNvPr id="7" name="Picture 6" descr="A picture containing histogram&#10;&#10;Description automatically generated">
            <a:extLst>
              <a:ext uri="{FF2B5EF4-FFF2-40B4-BE49-F238E27FC236}">
                <a16:creationId xmlns:a16="http://schemas.microsoft.com/office/drawing/2014/main" id="{BA66CDFA-CB73-B4AE-488A-C6B43D9557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200" y="2536443"/>
            <a:ext cx="6328873" cy="3546484"/>
          </a:xfrm>
          <a:prstGeom prst="rect">
            <a:avLst/>
          </a:prstGeom>
        </p:spPr>
      </p:pic>
    </p:spTree>
    <p:extLst>
      <p:ext uri="{BB962C8B-B14F-4D97-AF65-F5344CB8AC3E}">
        <p14:creationId xmlns:p14="http://schemas.microsoft.com/office/powerpoint/2010/main" val="2858409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à coins arrondis 1"/>
          <p:cNvSpPr/>
          <p:nvPr>
            <p:custDataLst>
              <p:tags r:id="rId2"/>
            </p:custDataLst>
          </p:nvPr>
        </p:nvSpPr>
        <p:spPr>
          <a:xfrm>
            <a:off x="4762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endParaRPr lang="fr-CA" sz="2000">
              <a:solidFill>
                <a:srgbClr val="5B5B5B"/>
              </a:solidFill>
            </a:endParaRPr>
          </a:p>
        </p:txBody>
      </p:sp>
      <p:pic>
        <p:nvPicPr>
          <p:cNvPr id="3" name="Image 2"/>
          <p:cNvPicPr>
            <a:picLocks/>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78048" y="512864"/>
            <a:ext cx="597332" cy="597332"/>
          </a:xfrm>
          <a:prstGeom prst="rect">
            <a:avLst/>
          </a:prstGeom>
        </p:spPr>
      </p:pic>
      <p:pic>
        <p:nvPicPr>
          <p:cNvPr id="4" name="Image 3"/>
          <p:cNvPicPr>
            <a:picLocks/>
          </p:cNvPicPr>
          <p:nvPr>
            <p:custDataLst>
              <p:tags r:id="rId4"/>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6080" y="617220"/>
            <a:ext cx="777240" cy="388620"/>
          </a:xfrm>
          <a:prstGeom prst="rect">
            <a:avLst/>
          </a:prstGeom>
        </p:spPr>
      </p:pic>
      <p:pic>
        <p:nvPicPr>
          <p:cNvPr id="5" name="Image 4"/>
          <p:cNvPicPr>
            <a:picLocks/>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8680" y="2560320"/>
            <a:ext cx="1737360" cy="1737360"/>
          </a:xfrm>
          <a:prstGeom prst="rect">
            <a:avLst/>
          </a:prstGeom>
        </p:spPr>
      </p:pic>
      <p:sp>
        <p:nvSpPr>
          <p:cNvPr id="6" name="Rectangle 5"/>
          <p:cNvSpPr/>
          <p:nvPr>
            <p:custDataLst>
              <p:tags r:id="rId6"/>
            </p:custDataLst>
          </p:nvPr>
        </p:nvSpPr>
        <p:spPr>
          <a:xfrm>
            <a:off x="2926080" y="2571750"/>
            <a:ext cx="54864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b="1">
                <a:solidFill>
                  <a:srgbClr val="5B5B5B"/>
                </a:solidFill>
              </a:rPr>
              <a:t>L’image suivante contient 55 échantillons du même signal. (a) Quelles sont les valeurs des fréquences qui correspondent au premier échantillon et au dernier échantillon? (b) Quelles sont les valeurs des fréquences avec plus grande amplitude? </a:t>
            </a:r>
          </a:p>
        </p:txBody>
      </p:sp>
      <p:sp>
        <p:nvSpPr>
          <p:cNvPr id="7" name="Rectangle 6"/>
          <p:cNvSpPr/>
          <p:nvPr>
            <p:custDataLst>
              <p:tags r:id="rId7"/>
            </p:custDataLst>
          </p:nvPr>
        </p:nvSpPr>
        <p:spPr>
          <a:xfrm>
            <a:off x="2926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endParaRPr lang="fr-CA" sz="2000">
              <a:solidFill>
                <a:srgbClr val="5B5B5B"/>
              </a:solidFill>
            </a:endParaRPr>
          </a:p>
        </p:txBody>
      </p:sp>
    </p:spTree>
    <p:custDataLst>
      <p:tags r:id="rId1"/>
    </p:custDataLst>
    <p:extLst>
      <p:ext uri="{BB962C8B-B14F-4D97-AF65-F5344CB8AC3E}">
        <p14:creationId xmlns:p14="http://schemas.microsoft.com/office/powerpoint/2010/main" val="414968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560F7-07BF-20B0-AF71-40545AD3A8E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5C1926CE-A3F5-BE95-5695-5C53830F4EBA}"/>
                  </a:ext>
                </a:extLst>
              </p:cNvPr>
              <p:cNvSpPr txBox="1">
                <a:spLocks/>
              </p:cNvSpPr>
              <p:nvPr/>
            </p:nvSpPr>
            <p:spPr>
              <a:xfrm>
                <a:off x="400862" y="697337"/>
                <a:ext cx="8633792" cy="55952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FR" b="1" u="sng" spc="-50" dirty="0">
                    <a:latin typeface="+mj-lt"/>
                    <a:cs typeface="Tahoma"/>
                  </a:rPr>
                  <a:t>Bruit coloré</a:t>
                </a:r>
              </a:p>
              <a:p>
                <a:pPr marL="709200" lvl="1" indent="-457200">
                  <a:lnSpc>
                    <a:spcPct val="100000"/>
                  </a:lnSpc>
                  <a:spcBef>
                    <a:spcPts val="600"/>
                  </a:spcBef>
                  <a:buSzPct val="100000"/>
                  <a:buFont typeface="+mj-lt"/>
                  <a:buAutoNum type="arabicPeriod"/>
                </a:pPr>
                <a:r>
                  <a:rPr lang="en-CA" dirty="0" err="1">
                    <a:latin typeface="+mj-lt"/>
                    <a:ea typeface="Cambria Math" panose="02040503050406030204" pitchFamily="18" charset="0"/>
                    <a:cs typeface="Tahoma" panose="020B0604030504040204" pitchFamily="34" charset="0"/>
                  </a:rPr>
                  <a:t>En</a:t>
                </a:r>
                <a:r>
                  <a:rPr lang="en-CA" dirty="0">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général</a:t>
                </a:r>
                <a:r>
                  <a:rPr lang="en-CA" dirty="0">
                    <a:latin typeface="+mj-lt"/>
                    <a:ea typeface="Cambria Math" panose="02040503050406030204" pitchFamily="18" charset="0"/>
                    <a:cs typeface="Tahoma" panose="020B0604030504040204" pitchFamily="34" charset="0"/>
                  </a:rPr>
                  <a:t>, les échantillons de </a:t>
                </a:r>
                <a14:m>
                  <m:oMath xmlns:m="http://schemas.openxmlformats.org/officeDocument/2006/math">
                    <m:r>
                      <m:rPr>
                        <m:nor/>
                      </m:rPr>
                      <a:rPr lang="el-GR" i="1" spc="-40" dirty="0">
                        <a:latin typeface="+mj-lt"/>
                        <a:cs typeface="Times New Roman" panose="02020603050405020304" pitchFamily="18" charset="0"/>
                      </a:rPr>
                      <m:t>η</m:t>
                    </m:r>
                    <m:d>
                      <m:dPr>
                        <m:ctrlPr>
                          <a:rPr lang="en-CA" i="1" spc="-45">
                            <a:latin typeface="Cambria Math" panose="02040503050406030204" pitchFamily="18" charset="0"/>
                            <a:cs typeface="Arial"/>
                          </a:rPr>
                        </m:ctrlPr>
                      </m:dPr>
                      <m:e>
                        <m:r>
                          <m:rPr>
                            <m:nor/>
                          </m:rPr>
                          <a:rPr lang="fr-FR" i="1" spc="-45" dirty="0">
                            <a:latin typeface="+mj-lt"/>
                            <a:cs typeface="Arial"/>
                          </a:rPr>
                          <m:t>x</m:t>
                        </m:r>
                        <m:r>
                          <a:rPr lang="en-CA" i="1" spc="-45" baseline="-25000">
                            <a:latin typeface="Cambria Math" panose="02040503050406030204" pitchFamily="18" charset="0"/>
                            <a:cs typeface="Arial"/>
                          </a:rPr>
                          <m:t> </m:t>
                        </m:r>
                        <m:r>
                          <a:rPr lang="en-CA" spc="-45">
                            <a:latin typeface="Cambria Math" panose="02040503050406030204" pitchFamily="18" charset="0"/>
                            <a:cs typeface="Arial"/>
                          </a:rPr>
                          <m:t>,</m:t>
                        </m:r>
                        <m:r>
                          <a:rPr lang="en-CA" i="1" spc="-45" baseline="-25000">
                            <a:latin typeface="Cambria Math" panose="02040503050406030204" pitchFamily="18" charset="0"/>
                            <a:cs typeface="Arial"/>
                          </a:rPr>
                          <m:t> </m:t>
                        </m:r>
                        <m:r>
                          <m:rPr>
                            <m:nor/>
                          </m:rPr>
                          <a:rPr lang="en-CA" i="1" spc="-45" dirty="0">
                            <a:latin typeface="+mj-lt"/>
                            <a:cs typeface="Arial"/>
                          </a:rPr>
                          <m:t>y</m:t>
                        </m:r>
                      </m:e>
                    </m:d>
                  </m:oMath>
                </a14:m>
                <a:r>
                  <a:rPr lang="en-CA" dirty="0">
                    <a:solidFill>
                      <a:srgbClr val="FF0000"/>
                    </a:solidFill>
                    <a:latin typeface="+mj-lt"/>
                    <a:ea typeface="Cambria Math" panose="02040503050406030204" pitchFamily="18" charset="0"/>
                    <a:cs typeface="Tahoma" panose="020B0604030504040204" pitchFamily="34" charset="0"/>
                  </a:rPr>
                  <a:t> </a:t>
                </a:r>
                <a:r>
                  <a:rPr lang="en-CA" dirty="0" err="1">
                    <a:latin typeface="+mj-lt"/>
                    <a:ea typeface="Cambria Math" panose="02040503050406030204" pitchFamily="18" charset="0"/>
                    <a:cs typeface="Tahoma" panose="020B0604030504040204" pitchFamily="34" charset="0"/>
                  </a:rPr>
                  <a:t>ont</a:t>
                </a:r>
                <a:r>
                  <a:rPr lang="en-CA" dirty="0">
                    <a:latin typeface="+mj-lt"/>
                    <a:ea typeface="Cambria Math" panose="02040503050406030204" pitchFamily="18" charset="0"/>
                    <a:cs typeface="Tahoma" panose="020B0604030504040204" pitchFamily="34" charset="0"/>
                  </a:rPr>
                  <a:t> </a:t>
                </a:r>
                <a:r>
                  <a:rPr lang="en-CA" dirty="0">
                    <a:solidFill>
                      <a:srgbClr val="FF0000"/>
                    </a:solidFill>
                    <a:latin typeface="+mj-lt"/>
                    <a:ea typeface="Cambria Math" panose="02040503050406030204" pitchFamily="18" charset="0"/>
                    <a:cs typeface="Tahoma" panose="020B0604030504040204" pitchFamily="34" charset="0"/>
                  </a:rPr>
                  <a:t>la </a:t>
                </a:r>
                <a:r>
                  <a:rPr lang="en-CA" dirty="0" err="1">
                    <a:solidFill>
                      <a:srgbClr val="FF0000"/>
                    </a:solidFill>
                    <a:latin typeface="+mj-lt"/>
                    <a:ea typeface="Cambria Math" panose="02040503050406030204" pitchFamily="18" charset="0"/>
                    <a:cs typeface="Tahoma" panose="020B0604030504040204" pitchFamily="34" charset="0"/>
                  </a:rPr>
                  <a:t>même</a:t>
                </a:r>
                <a:r>
                  <a:rPr lang="en-CA" dirty="0">
                    <a:solidFill>
                      <a:srgbClr val="FF0000"/>
                    </a:solidFill>
                    <a:latin typeface="+mj-lt"/>
                    <a:ea typeface="Cambria Math" panose="02040503050406030204" pitchFamily="18" charset="0"/>
                    <a:cs typeface="Tahoma" panose="020B0604030504040204" pitchFamily="34" charset="0"/>
                  </a:rPr>
                  <a:t> distribution </a:t>
                </a:r>
                <a:r>
                  <a:rPr lang="en-CA" i="1" dirty="0">
                    <a:latin typeface="+mj-lt"/>
                    <a:ea typeface="Cambria Math" panose="02040503050406030204" pitchFamily="18" charset="0"/>
                    <a:cs typeface="Tahoma" panose="020B0604030504040204" pitchFamily="34" charset="0"/>
                  </a:rPr>
                  <a:t>p</a:t>
                </a:r>
                <a14:m>
                  <m:oMath xmlns:m="http://schemas.openxmlformats.org/officeDocument/2006/math">
                    <m:d>
                      <m:dPr>
                        <m:ctrlPr>
                          <a:rPr lang="en-CA" i="1" spc="-45">
                            <a:latin typeface="Cambria Math" panose="02040503050406030204" pitchFamily="18" charset="0"/>
                            <a:cs typeface="Arial"/>
                          </a:rPr>
                        </m:ctrlPr>
                      </m:dPr>
                      <m:e>
                        <m:r>
                          <m:rPr>
                            <m:nor/>
                          </m:rPr>
                          <a:rPr lang="el-GR" i="1" spc="-40" dirty="0">
                            <a:latin typeface="+mj-lt"/>
                            <a:cs typeface="Times New Roman" panose="02020603050405020304" pitchFamily="18" charset="0"/>
                          </a:rPr>
                          <m:t>η</m:t>
                        </m:r>
                      </m:e>
                    </m:d>
                  </m:oMath>
                </a14:m>
                <a:r>
                  <a:rPr lang="en-CA" i="1" dirty="0">
                    <a:latin typeface="+mj-lt"/>
                    <a:ea typeface="Cambria Math" panose="02040503050406030204" pitchFamily="18" charset="0"/>
                    <a:cs typeface="Tahoma" panose="020B0604030504040204" pitchFamily="34" charset="0"/>
                  </a:rPr>
                  <a:t> </a:t>
                </a:r>
                <a:endParaRPr lang="en-CA" dirty="0">
                  <a:solidFill>
                    <a:srgbClr val="FF0000"/>
                  </a:solidFill>
                  <a:latin typeface="+mj-lt"/>
                  <a:ea typeface="Cambria Math" panose="02040503050406030204" pitchFamily="18" charset="0"/>
                  <a:cs typeface="Tahoma" panose="020B0604030504040204" pitchFamily="34" charset="0"/>
                </a:endParaRPr>
              </a:p>
              <a:p>
                <a:pPr marL="709200" lvl="1" indent="-457200">
                  <a:lnSpc>
                    <a:spcPct val="100000"/>
                  </a:lnSpc>
                  <a:spcBef>
                    <a:spcPts val="600"/>
                  </a:spcBef>
                  <a:buSzPct val="100000"/>
                  <a:buFont typeface="+mj-lt"/>
                  <a:buAutoNum type="arabicPeriod"/>
                </a:pPr>
                <a:r>
                  <a:rPr lang="en-CA" dirty="0">
                    <a:latin typeface="+mj-lt"/>
                    <a:ea typeface="Cambria Math" panose="02040503050406030204" pitchFamily="18" charset="0"/>
                    <a:cs typeface="Tahoma" panose="020B0604030504040204" pitchFamily="34" charset="0"/>
                  </a:rPr>
                  <a:t>Les </a:t>
                </a:r>
                <a:r>
                  <a:rPr lang="en-CA" dirty="0" err="1">
                    <a:latin typeface="+mj-lt"/>
                    <a:ea typeface="Cambria Math" panose="02040503050406030204" pitchFamily="18" charset="0"/>
                    <a:cs typeface="Tahoma" panose="020B0604030504040204" pitchFamily="34" charset="0"/>
                  </a:rPr>
                  <a:t>échantillons</a:t>
                </a:r>
                <a:r>
                  <a:rPr lang="en-CA" dirty="0">
                    <a:latin typeface="+mj-lt"/>
                    <a:ea typeface="Cambria Math" panose="02040503050406030204" pitchFamily="18" charset="0"/>
                    <a:cs typeface="Tahoma" panose="020B0604030504040204" pitchFamily="34" charset="0"/>
                  </a:rPr>
                  <a:t> de </a:t>
                </a:r>
                <a14:m>
                  <m:oMath xmlns:m="http://schemas.openxmlformats.org/officeDocument/2006/math">
                    <m:r>
                      <m:rPr>
                        <m:nor/>
                      </m:rPr>
                      <a:rPr lang="el-GR" i="1" spc="-40" dirty="0">
                        <a:latin typeface="+mj-lt"/>
                        <a:cs typeface="Times New Roman" panose="02020603050405020304" pitchFamily="18" charset="0"/>
                      </a:rPr>
                      <m:t>η</m:t>
                    </m:r>
                    <m:d>
                      <m:dPr>
                        <m:ctrlPr>
                          <a:rPr lang="en-CA" i="1" spc="-45">
                            <a:latin typeface="Cambria Math" panose="02040503050406030204" pitchFamily="18" charset="0"/>
                            <a:cs typeface="Arial"/>
                          </a:rPr>
                        </m:ctrlPr>
                      </m:dPr>
                      <m:e>
                        <m:r>
                          <m:rPr>
                            <m:nor/>
                          </m:rPr>
                          <a:rPr lang="fr-FR" i="1" spc="-45" dirty="0">
                            <a:latin typeface="+mj-lt"/>
                            <a:cs typeface="Arial"/>
                          </a:rPr>
                          <m:t>x</m:t>
                        </m:r>
                        <m:r>
                          <a:rPr lang="en-CA" i="1" spc="-45" baseline="-25000">
                            <a:latin typeface="Cambria Math" panose="02040503050406030204" pitchFamily="18" charset="0"/>
                            <a:cs typeface="Arial"/>
                          </a:rPr>
                          <m:t> </m:t>
                        </m:r>
                        <m:r>
                          <a:rPr lang="en-CA" spc="-45">
                            <a:latin typeface="Cambria Math" panose="02040503050406030204" pitchFamily="18" charset="0"/>
                            <a:cs typeface="Arial"/>
                          </a:rPr>
                          <m:t>,</m:t>
                        </m:r>
                        <m:r>
                          <a:rPr lang="en-CA" i="1" spc="-45" baseline="-25000">
                            <a:latin typeface="Cambria Math" panose="02040503050406030204" pitchFamily="18" charset="0"/>
                            <a:cs typeface="Arial"/>
                          </a:rPr>
                          <m:t> </m:t>
                        </m:r>
                        <m:r>
                          <m:rPr>
                            <m:nor/>
                          </m:rPr>
                          <a:rPr lang="en-CA" i="1" spc="-45" dirty="0">
                            <a:latin typeface="+mj-lt"/>
                            <a:cs typeface="Arial"/>
                          </a:rPr>
                          <m:t>y</m:t>
                        </m:r>
                      </m:e>
                    </m:d>
                  </m:oMath>
                </a14:m>
                <a:r>
                  <a:rPr lang="en-CA" dirty="0">
                    <a:latin typeface="+mj-lt"/>
                    <a:ea typeface="Cambria Math" panose="02040503050406030204" pitchFamily="18" charset="0"/>
                    <a:cs typeface="Tahoma" panose="020B0604030504040204" pitchFamily="34" charset="0"/>
                  </a:rPr>
                  <a:t> </a:t>
                </a:r>
                <a:r>
                  <a:rPr lang="en-CA" dirty="0">
                    <a:solidFill>
                      <a:srgbClr val="FF0000"/>
                    </a:solidFill>
                    <a:latin typeface="+mj-lt"/>
                    <a:ea typeface="Cambria Math" panose="02040503050406030204" pitchFamily="18" charset="0"/>
                    <a:cs typeface="Tahoma" panose="020B0604030504040204" pitchFamily="34" charset="0"/>
                  </a:rPr>
                  <a:t>ne </a:t>
                </a:r>
                <a:r>
                  <a:rPr lang="en-CA" dirty="0" err="1">
                    <a:solidFill>
                      <a:srgbClr val="FF0000"/>
                    </a:solidFill>
                    <a:latin typeface="+mj-lt"/>
                    <a:ea typeface="Cambria Math" panose="02040503050406030204" pitchFamily="18" charset="0"/>
                    <a:cs typeface="Tahoma" panose="020B0604030504040204" pitchFamily="34" charset="0"/>
                  </a:rPr>
                  <a:t>sont</a:t>
                </a:r>
                <a:r>
                  <a:rPr lang="en-CA" dirty="0">
                    <a:solidFill>
                      <a:srgbClr val="FF0000"/>
                    </a:solidFill>
                    <a:latin typeface="+mj-lt"/>
                    <a:ea typeface="Cambria Math" panose="02040503050406030204" pitchFamily="18" charset="0"/>
                    <a:cs typeface="Tahoma" panose="020B0604030504040204" pitchFamily="34" charset="0"/>
                  </a:rPr>
                  <a:t> pas </a:t>
                </a:r>
                <a:r>
                  <a:rPr lang="en-CA" dirty="0" err="1">
                    <a:solidFill>
                      <a:srgbClr val="FF0000"/>
                    </a:solidFill>
                    <a:latin typeface="+mj-lt"/>
                    <a:ea typeface="Cambria Math" panose="02040503050406030204" pitchFamily="18" charset="0"/>
                    <a:cs typeface="Tahoma" panose="020B0604030504040204" pitchFamily="34" charset="0"/>
                  </a:rPr>
                  <a:t>indépendants</a:t>
                </a:r>
                <a:r>
                  <a:rPr lang="en-CA" dirty="0">
                    <a:latin typeface="+mj-lt"/>
                    <a:ea typeface="Cambria Math" panose="02040503050406030204" pitchFamily="18" charset="0"/>
                    <a:cs typeface="Tahoma" panose="020B0604030504040204" pitchFamily="34" charset="0"/>
                  </a:rPr>
                  <a:t> les </a:t>
                </a:r>
                <a:r>
                  <a:rPr lang="en-CA" dirty="0" err="1">
                    <a:latin typeface="+mj-lt"/>
                    <a:ea typeface="Cambria Math" panose="02040503050406030204" pitchFamily="18" charset="0"/>
                    <a:cs typeface="Tahoma" panose="020B0604030504040204" pitchFamily="34" charset="0"/>
                  </a:rPr>
                  <a:t>uns</a:t>
                </a:r>
                <a:r>
                  <a:rPr lang="en-CA" dirty="0">
                    <a:latin typeface="+mj-lt"/>
                    <a:ea typeface="Cambria Math" panose="02040503050406030204" pitchFamily="18" charset="0"/>
                    <a:cs typeface="Tahoma" panose="020B0604030504040204" pitchFamily="34" charset="0"/>
                  </a:rPr>
                  <a:t> des </a:t>
                </a:r>
                <a:r>
                  <a:rPr lang="en-CA" dirty="0" err="1">
                    <a:latin typeface="+mj-lt"/>
                    <a:ea typeface="Cambria Math" panose="02040503050406030204" pitchFamily="18" charset="0"/>
                    <a:cs typeface="Tahoma" panose="020B0604030504040204" pitchFamily="34" charset="0"/>
                  </a:rPr>
                  <a:t>autres</a:t>
                </a:r>
                <a:endParaRPr lang="en-CA" dirty="0">
                  <a:latin typeface="+mj-lt"/>
                  <a:ea typeface="Cambria Math" panose="02040503050406030204" pitchFamily="18" charset="0"/>
                  <a:cs typeface="Tahoma" panose="020B0604030504040204" pitchFamily="34" charset="0"/>
                </a:endParaRPr>
              </a:p>
              <a:p>
                <a:pPr marL="0" indent="0" algn="ctr">
                  <a:spcBef>
                    <a:spcPts val="600"/>
                  </a:spcBef>
                  <a:buSzPct val="135000"/>
                  <a:buNone/>
                </a:pPr>
                <a:endParaRPr lang="fr-FR" sz="2200" spc="-50" dirty="0">
                  <a:latin typeface="+mj-lt"/>
                  <a:cs typeface="Tahoma"/>
                </a:endParaRPr>
              </a:p>
              <a:p>
                <a:pPr marL="0" indent="0" algn="ctr">
                  <a:spcBef>
                    <a:spcPts val="600"/>
                  </a:spcBef>
                  <a:buSzPct val="135000"/>
                  <a:buNone/>
                </a:pPr>
                <a:endParaRPr lang="fr-FR" sz="2200"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0"/>
                  </a:spcBef>
                  <a:buSzPct val="135000"/>
                  <a:buNone/>
                </a:pPr>
                <a:endParaRPr lang="fr-FR" sz="2600" b="1" u="sng" spc="-50" dirty="0">
                  <a:solidFill>
                    <a:srgbClr val="FF0000"/>
                  </a:solidFill>
                  <a:latin typeface="+mj-lt"/>
                  <a:cs typeface="Tahoma"/>
                </a:endParaRPr>
              </a:p>
            </p:txBody>
          </p:sp>
        </mc:Choice>
        <mc:Fallback xmlns="">
          <p:sp>
            <p:nvSpPr>
              <p:cNvPr id="10" name="Content Placeholder 5">
                <a:extLst>
                  <a:ext uri="{FF2B5EF4-FFF2-40B4-BE49-F238E27FC236}">
                    <a16:creationId xmlns:a16="http://schemas.microsoft.com/office/drawing/2014/main" id="{5C1926CE-A3F5-BE95-5695-5C53830F4EBA}"/>
                  </a:ext>
                </a:extLst>
              </p:cNvPr>
              <p:cNvSpPr txBox="1">
                <a:spLocks noRot="1" noChangeAspect="1" noMove="1" noResize="1" noEditPoints="1" noAdjustHandles="1" noChangeArrowheads="1" noChangeShapeType="1" noTextEdit="1"/>
              </p:cNvSpPr>
              <p:nvPr/>
            </p:nvSpPr>
            <p:spPr>
              <a:xfrm>
                <a:off x="400862" y="697337"/>
                <a:ext cx="8633792" cy="5595257"/>
              </a:xfrm>
              <a:prstGeom prst="rect">
                <a:avLst/>
              </a:prstGeom>
              <a:blipFill>
                <a:blip r:embed="rId3"/>
                <a:stretch>
                  <a:fillRect l="-1468" t="-1810" r="-73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4AF8BFE-97DC-669D-2B59-182E00AD81C3}"/>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4" name="TextBox 3">
            <a:extLst>
              <a:ext uri="{FF2B5EF4-FFF2-40B4-BE49-F238E27FC236}">
                <a16:creationId xmlns:a16="http://schemas.microsoft.com/office/drawing/2014/main" id="{40A6A50C-BE0C-7C49-6052-F829656F23B8}"/>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grpSp>
        <p:nvGrpSpPr>
          <p:cNvPr id="2" name="Group 1">
            <a:extLst>
              <a:ext uri="{FF2B5EF4-FFF2-40B4-BE49-F238E27FC236}">
                <a16:creationId xmlns:a16="http://schemas.microsoft.com/office/drawing/2014/main" id="{CFFAB18F-03F3-735C-7FFA-23822661D910}"/>
              </a:ext>
            </a:extLst>
          </p:cNvPr>
          <p:cNvGrpSpPr/>
          <p:nvPr/>
        </p:nvGrpSpPr>
        <p:grpSpPr>
          <a:xfrm>
            <a:off x="27222" y="2923134"/>
            <a:ext cx="9089556" cy="1981202"/>
            <a:chOff x="0" y="2313534"/>
            <a:chExt cx="9089556" cy="1981202"/>
          </a:xfrm>
        </p:grpSpPr>
        <p:pic>
          <p:nvPicPr>
            <p:cNvPr id="3074" name="Picture 2">
              <a:extLst>
                <a:ext uri="{FF2B5EF4-FFF2-40B4-BE49-F238E27FC236}">
                  <a16:creationId xmlns:a16="http://schemas.microsoft.com/office/drawing/2014/main" id="{6A5405D8-E5CA-CB8D-0F01-B89F090F4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80" r="-799"/>
            <a:stretch/>
          </p:blipFill>
          <p:spPr bwMode="auto">
            <a:xfrm>
              <a:off x="0" y="2313536"/>
              <a:ext cx="188210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65F598E-6906-D772-3CC3-6BF8A382C8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504" r="-588"/>
            <a:stretch/>
          </p:blipFill>
          <p:spPr bwMode="auto">
            <a:xfrm>
              <a:off x="1882105" y="2313535"/>
              <a:ext cx="2478484" cy="1981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47E9027-D681-C3B4-7EF3-D6DDBA4337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742" r="-87"/>
            <a:stretch/>
          </p:blipFill>
          <p:spPr bwMode="auto">
            <a:xfrm>
              <a:off x="4360589" y="2313534"/>
              <a:ext cx="247848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540D0C3F-5DC9-6E7C-6ABC-3DAFEB49B2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144" r="74"/>
            <a:stretch/>
          </p:blipFill>
          <p:spPr bwMode="auto">
            <a:xfrm>
              <a:off x="6839073" y="2313534"/>
              <a:ext cx="2250483" cy="19812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3D4C8053-7845-16FA-4717-4D4D202FDCB3}"/>
              </a:ext>
            </a:extLst>
          </p:cNvPr>
          <p:cNvSpPr txBox="1"/>
          <p:nvPr/>
        </p:nvSpPr>
        <p:spPr>
          <a:xfrm>
            <a:off x="4978631" y="6292595"/>
            <a:ext cx="4309596" cy="261610"/>
          </a:xfrm>
          <a:prstGeom prst="rect">
            <a:avLst/>
          </a:prstGeom>
          <a:noFill/>
        </p:spPr>
        <p:txBody>
          <a:bodyPr wrap="square">
            <a:spAutoFit/>
          </a:bodyPr>
          <a:lstStyle/>
          <a:p>
            <a:r>
              <a:rPr lang="fr-CA" sz="1100" dirty="0">
                <a:latin typeface="+mj-lt"/>
              </a:rPr>
              <a:t>https://</a:t>
            </a:r>
            <a:r>
              <a:rPr lang="fr-CA" sz="1100" dirty="0" err="1">
                <a:latin typeface="+mj-lt"/>
              </a:rPr>
              <a:t>medium.com</a:t>
            </a:r>
            <a:r>
              <a:rPr lang="fr-CA" sz="1100" dirty="0">
                <a:latin typeface="+mj-lt"/>
              </a:rPr>
              <a:t>/@itberrios6/understanding-noise-47ea2847a5a2</a:t>
            </a:r>
          </a:p>
        </p:txBody>
      </p:sp>
    </p:spTree>
    <p:extLst>
      <p:ext uri="{BB962C8B-B14F-4D97-AF65-F5344CB8AC3E}">
        <p14:creationId xmlns:p14="http://schemas.microsoft.com/office/powerpoint/2010/main" val="154813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C223F78-CC49-4097-AA02-9890D2A1EEA3}"/>
              </a:ext>
            </a:extLst>
          </p:cNvPr>
          <p:cNvGrpSpPr/>
          <p:nvPr/>
        </p:nvGrpSpPr>
        <p:grpSpPr>
          <a:xfrm>
            <a:off x="611257" y="511384"/>
            <a:ext cx="7986752" cy="417196"/>
            <a:chOff x="801649" y="5493976"/>
            <a:chExt cx="7986752" cy="748921"/>
          </a:xfrm>
        </p:grpSpPr>
        <p:sp>
          <p:nvSpPr>
            <p:cNvPr id="21" name="Rectangle: Rounded Corners 20">
              <a:extLst>
                <a:ext uri="{FF2B5EF4-FFF2-40B4-BE49-F238E27FC236}">
                  <a16:creationId xmlns:a16="http://schemas.microsoft.com/office/drawing/2014/main" id="{99AA06B3-5022-4E93-8405-191EC8C25148}"/>
                </a:ext>
              </a:extLst>
            </p:cNvPr>
            <p:cNvSpPr/>
            <p:nvPr/>
          </p:nvSpPr>
          <p:spPr>
            <a:xfrm>
              <a:off x="801649" y="5553301"/>
              <a:ext cx="7986752" cy="689596"/>
            </a:xfrm>
            <a:prstGeom prst="roundRect">
              <a:avLst/>
            </a:prstGeom>
            <a:solidFill>
              <a:srgbClr val="FFE1E1"/>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22" name="Content Placeholder 5">
              <a:extLst>
                <a:ext uri="{FF2B5EF4-FFF2-40B4-BE49-F238E27FC236}">
                  <a16:creationId xmlns:a16="http://schemas.microsoft.com/office/drawing/2014/main" id="{A5ED7776-0D28-47C3-B7E1-3B6F78909F1E}"/>
                </a:ext>
              </a:extLst>
            </p:cNvPr>
            <p:cNvSpPr txBox="1">
              <a:spLocks/>
            </p:cNvSpPr>
            <p:nvPr/>
          </p:nvSpPr>
          <p:spPr>
            <a:xfrm>
              <a:off x="917573" y="5493976"/>
              <a:ext cx="7719121" cy="5847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SzPct val="135000"/>
                <a:buNone/>
              </a:pPr>
              <a:r>
                <a:rPr lang="en-CA" sz="2200" b="1" spc="-50" dirty="0" err="1">
                  <a:solidFill>
                    <a:srgbClr val="FF0000"/>
                  </a:solidFill>
                  <a:latin typeface="+mj-lt"/>
                  <a:cs typeface="Tahoma"/>
                </a:rPr>
                <a:t>Hypothèse</a:t>
              </a:r>
              <a:r>
                <a:rPr lang="en-CA" sz="2200" b="1" spc="-50" dirty="0">
                  <a:solidFill>
                    <a:srgbClr val="FF0000"/>
                  </a:solidFill>
                  <a:latin typeface="+mj-lt"/>
                  <a:cs typeface="Tahoma"/>
                </a:rPr>
                <a:t> </a:t>
              </a:r>
              <a:r>
                <a:rPr lang="en-CA" sz="2200" b="1" spc="-50" dirty="0" err="1">
                  <a:solidFill>
                    <a:srgbClr val="FF0000"/>
                  </a:solidFill>
                  <a:latin typeface="+mj-lt"/>
                  <a:cs typeface="Tahoma"/>
                </a:rPr>
                <a:t>usuelle</a:t>
              </a:r>
              <a:r>
                <a:rPr lang="en-CA" sz="2200" b="1" spc="-50" dirty="0">
                  <a:solidFill>
                    <a:srgbClr val="FF0000"/>
                  </a:solidFill>
                  <a:latin typeface="+mj-lt"/>
                  <a:cs typeface="Tahoma"/>
                </a:rPr>
                <a:t> : bruit blanc</a:t>
              </a:r>
              <a:endParaRPr lang="fr-FR" sz="2200" b="1" spc="-45" dirty="0">
                <a:solidFill>
                  <a:srgbClr val="FF0000"/>
                </a:solidFill>
                <a:latin typeface="+mj-lt"/>
                <a:cs typeface="Arial"/>
              </a:endParaRPr>
            </a:p>
            <a:p>
              <a:pPr marL="0" indent="0" algn="ctr">
                <a:lnSpc>
                  <a:spcPct val="100000"/>
                </a:lnSpc>
                <a:spcBef>
                  <a:spcPts val="1800"/>
                </a:spcBef>
                <a:buSzPct val="135000"/>
                <a:buNone/>
              </a:pPr>
              <a:endParaRPr lang="fr-FR" sz="2600" b="1" u="sng" spc="-50" dirty="0">
                <a:solidFill>
                  <a:srgbClr val="FF0000"/>
                </a:solidFill>
                <a:latin typeface="+mj-lt"/>
                <a:cs typeface="Tahoma"/>
              </a:endParaRPr>
            </a:p>
          </p:txBody>
        </p:sp>
      </p:grpSp>
      <p:sp>
        <p:nvSpPr>
          <p:cNvPr id="9" name="Content Placeholder 5">
            <a:extLst>
              <a:ext uri="{FF2B5EF4-FFF2-40B4-BE49-F238E27FC236}">
                <a16:creationId xmlns:a16="http://schemas.microsoft.com/office/drawing/2014/main" id="{2F07EFFA-44CE-463F-80F9-36AE751C7415}"/>
              </a:ext>
            </a:extLst>
          </p:cNvPr>
          <p:cNvSpPr txBox="1">
            <a:spLocks/>
          </p:cNvSpPr>
          <p:nvPr/>
        </p:nvSpPr>
        <p:spPr>
          <a:xfrm>
            <a:off x="427788" y="1192251"/>
            <a:ext cx="7836102" cy="49456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35000"/>
              <a:buNone/>
            </a:pPr>
            <a:r>
              <a:rPr lang="en-CA" sz="2600" b="1" u="sng" spc="-50" dirty="0">
                <a:latin typeface="+mj-lt"/>
                <a:ea typeface="Tahoma" panose="020B0604030504040204" pitchFamily="34" charset="0"/>
                <a:cs typeface="Tahoma"/>
              </a:rPr>
              <a:t>Types de bruits </a:t>
            </a:r>
            <a:r>
              <a:rPr lang="en-CA" sz="2600" b="1" u="sng" spc="-50" dirty="0" err="1">
                <a:latin typeface="+mj-lt"/>
                <a:ea typeface="Tahoma" panose="020B0604030504040204" pitchFamily="34" charset="0"/>
                <a:cs typeface="Tahoma"/>
              </a:rPr>
              <a:t>importants</a:t>
            </a:r>
            <a:endParaRPr lang="en-CA" sz="2600" b="1" u="sng" dirty="0">
              <a:latin typeface="+mj-lt"/>
              <a:ea typeface="Tahoma" panose="020B0604030504040204" pitchFamily="34" charset="0"/>
              <a:cs typeface="Tahoma" panose="020B0604030504040204" pitchFamily="34" charset="0"/>
            </a:endParaRPr>
          </a:p>
          <a:p>
            <a:pPr marL="0" indent="0">
              <a:spcBef>
                <a:spcPts val="300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latin typeface="+mj-lt"/>
              <a:cs typeface="Tahoma"/>
            </a:endParaRPr>
          </a:p>
          <a:p>
            <a:pPr marL="0" indent="0">
              <a:spcBef>
                <a:spcPts val="0"/>
              </a:spcBef>
              <a:buSzPct val="135000"/>
              <a:buNone/>
            </a:pPr>
            <a:endParaRPr lang="fr-FR" sz="2600" b="1" u="sng" spc="-50" dirty="0">
              <a:latin typeface="+mj-lt"/>
              <a:cs typeface="Tahoma"/>
            </a:endParaRPr>
          </a:p>
          <a:p>
            <a:pPr marL="0" indent="0">
              <a:spcBef>
                <a:spcPts val="3000"/>
              </a:spcBef>
              <a:buSzPct val="135000"/>
              <a:buNone/>
            </a:pPr>
            <a:endParaRPr lang="fr-FR" sz="2600" b="1" u="sng" spc="-50" dirty="0">
              <a:solidFill>
                <a:srgbClr val="FF0000"/>
              </a:solidFill>
              <a:latin typeface="+mj-lt"/>
              <a:cs typeface="Tahoma"/>
            </a:endParaRPr>
          </a:p>
          <a:p>
            <a:pPr marL="0" indent="0">
              <a:spcBef>
                <a:spcPts val="3000"/>
              </a:spcBef>
              <a:buSzPct val="135000"/>
              <a:buNone/>
            </a:pPr>
            <a:endParaRPr lang="fr-FR" sz="2600" b="1" u="sng" spc="-50" dirty="0">
              <a:solidFill>
                <a:srgbClr val="FF0000"/>
              </a:solidFill>
              <a:latin typeface="+mj-lt"/>
              <a:cs typeface="Tahoma"/>
            </a:endParaRPr>
          </a:p>
          <a:p>
            <a:pPr marL="0" indent="0">
              <a:spcBef>
                <a:spcPts val="3000"/>
              </a:spcBef>
              <a:buSzPct val="135000"/>
              <a:buNone/>
            </a:pPr>
            <a:endParaRPr lang="fr-FR" sz="2600" b="1" u="sng" spc="-50" dirty="0">
              <a:solidFill>
                <a:srgbClr val="FF0000"/>
              </a:solidFill>
              <a:latin typeface="+mj-lt"/>
              <a:cs typeface="Tahoma"/>
            </a:endParaRPr>
          </a:p>
          <a:p>
            <a:pPr marL="0" indent="0">
              <a:spcBef>
                <a:spcPts val="3000"/>
              </a:spcBef>
              <a:buSzPct val="135000"/>
              <a:buNone/>
            </a:pPr>
            <a:endParaRPr lang="fr-FR" sz="2600" b="1" u="sng" spc="-50" dirty="0">
              <a:solidFill>
                <a:srgbClr val="FF0000"/>
              </a:solidFill>
              <a:latin typeface="+mj-lt"/>
              <a:cs typeface="Tahoma"/>
            </a:endParaRPr>
          </a:p>
          <a:p>
            <a:pPr marL="0" indent="0">
              <a:spcBef>
                <a:spcPts val="3000"/>
              </a:spcBef>
              <a:buSzPct val="135000"/>
              <a:buNone/>
            </a:pPr>
            <a:endParaRPr lang="fr-FR" sz="2600" b="1" u="sng" spc="-50" dirty="0">
              <a:solidFill>
                <a:srgbClr val="FF0000"/>
              </a:solidFill>
              <a:latin typeface="+mj-lt"/>
              <a:cs typeface="Tahoma"/>
            </a:endParaRPr>
          </a:p>
        </p:txBody>
      </p:sp>
      <p:grpSp>
        <p:nvGrpSpPr>
          <p:cNvPr id="25" name="Group 24">
            <a:extLst>
              <a:ext uri="{FF2B5EF4-FFF2-40B4-BE49-F238E27FC236}">
                <a16:creationId xmlns:a16="http://schemas.microsoft.com/office/drawing/2014/main" id="{08AB89A3-0E6B-4146-8A2E-FC171CD27BDF}"/>
              </a:ext>
            </a:extLst>
          </p:cNvPr>
          <p:cNvGrpSpPr/>
          <p:nvPr/>
        </p:nvGrpSpPr>
        <p:grpSpPr>
          <a:xfrm>
            <a:off x="1691640" y="1851660"/>
            <a:ext cx="5759120" cy="4140364"/>
            <a:chOff x="1649735" y="1529335"/>
            <a:chExt cx="6460149" cy="4693574"/>
          </a:xfrm>
        </p:grpSpPr>
        <p:sp>
          <p:nvSpPr>
            <p:cNvPr id="23" name="object 2">
              <a:extLst>
                <a:ext uri="{FF2B5EF4-FFF2-40B4-BE49-F238E27FC236}">
                  <a16:creationId xmlns:a16="http://schemas.microsoft.com/office/drawing/2014/main" id="{BA8B56F8-648A-490B-A618-C6658D4246ED}"/>
                </a:ext>
              </a:extLst>
            </p:cNvPr>
            <p:cNvSpPr/>
            <p:nvPr/>
          </p:nvSpPr>
          <p:spPr>
            <a:xfrm>
              <a:off x="1649735" y="1529335"/>
              <a:ext cx="6460149" cy="4693574"/>
            </a:xfrm>
            <a:prstGeom prst="rect">
              <a:avLst/>
            </a:prstGeom>
            <a:blipFill>
              <a:blip r:embed="rId3" cstate="print"/>
              <a:stretch>
                <a:fillRect/>
              </a:stretch>
            </a:blipFill>
          </p:spPr>
          <p:txBody>
            <a:bodyPr wrap="square" lIns="0" tIns="0" rIns="0" bIns="0" rtlCol="0"/>
            <a:lstStyle/>
            <a:p>
              <a:endParaRPr/>
            </a:p>
          </p:txBody>
        </p:sp>
        <p:sp>
          <p:nvSpPr>
            <p:cNvPr id="24" name="Rectangle 23">
              <a:extLst>
                <a:ext uri="{FF2B5EF4-FFF2-40B4-BE49-F238E27FC236}">
                  <a16:creationId xmlns:a16="http://schemas.microsoft.com/office/drawing/2014/main" id="{4757CD39-FF41-492E-BF77-3FFD148BB768}"/>
                </a:ext>
              </a:extLst>
            </p:cNvPr>
            <p:cNvSpPr/>
            <p:nvPr/>
          </p:nvSpPr>
          <p:spPr>
            <a:xfrm>
              <a:off x="1649735" y="1529335"/>
              <a:ext cx="6460149" cy="4693574"/>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8" name="TextBox 27">
            <a:extLst>
              <a:ext uri="{FF2B5EF4-FFF2-40B4-BE49-F238E27FC236}">
                <a16:creationId xmlns:a16="http://schemas.microsoft.com/office/drawing/2014/main" id="{9B6CB4FE-7C84-4AD5-90FF-D148BDE805BA}"/>
              </a:ext>
            </a:extLst>
          </p:cNvPr>
          <p:cNvSpPr txBox="1"/>
          <p:nvPr/>
        </p:nvSpPr>
        <p:spPr>
          <a:xfrm>
            <a:off x="42778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10" name="TextBox 9">
            <a:extLst>
              <a:ext uri="{FF2B5EF4-FFF2-40B4-BE49-F238E27FC236}">
                <a16:creationId xmlns:a16="http://schemas.microsoft.com/office/drawing/2014/main" id="{A9C4928C-5525-A449-817D-D0013791D62B}"/>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11" name="TextBox 10">
            <a:extLst>
              <a:ext uri="{FF2B5EF4-FFF2-40B4-BE49-F238E27FC236}">
                <a16:creationId xmlns:a16="http://schemas.microsoft.com/office/drawing/2014/main" id="{4B0EB524-E719-8E43-AAC3-5F39991B520C}"/>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4033510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0FDD0-144E-4113-9F7E-BD564D50CAFF}"/>
              </a:ext>
            </a:extLst>
          </p:cNvPr>
          <p:cNvPicPr>
            <a:picLocks noChangeAspect="1"/>
          </p:cNvPicPr>
          <p:nvPr/>
        </p:nvPicPr>
        <p:blipFill>
          <a:blip r:embed="rId3"/>
          <a:stretch>
            <a:fillRect/>
          </a:stretch>
        </p:blipFill>
        <p:spPr>
          <a:xfrm>
            <a:off x="3097530" y="1019778"/>
            <a:ext cx="2800832" cy="728256"/>
          </a:xfrm>
          <a:prstGeom prst="rect">
            <a:avLst/>
          </a:prstGeom>
        </p:spPr>
      </p:pic>
      <p:grpSp>
        <p:nvGrpSpPr>
          <p:cNvPr id="4" name="Group 3">
            <a:extLst>
              <a:ext uri="{FF2B5EF4-FFF2-40B4-BE49-F238E27FC236}">
                <a16:creationId xmlns:a16="http://schemas.microsoft.com/office/drawing/2014/main" id="{25D249DA-5052-419E-986E-5F66E94247C0}"/>
              </a:ext>
            </a:extLst>
          </p:cNvPr>
          <p:cNvGrpSpPr/>
          <p:nvPr/>
        </p:nvGrpSpPr>
        <p:grpSpPr>
          <a:xfrm>
            <a:off x="487948" y="405385"/>
            <a:ext cx="8633792" cy="5737660"/>
            <a:chOff x="487948" y="405385"/>
            <a:chExt cx="8633792" cy="5737660"/>
          </a:xfrm>
        </p:grpSpPr>
        <mc:AlternateContent xmlns:mc="http://schemas.openxmlformats.org/markup-compatibility/2006" xmlns:a14="http://schemas.microsoft.com/office/drawing/2010/main">
          <mc:Choice Requires="a14">
            <p:sp>
              <p:nvSpPr>
                <p:cNvPr id="10" name="Content Placeholder 5">
                  <a:extLst>
                    <a:ext uri="{FF2B5EF4-FFF2-40B4-BE49-F238E27FC236}">
                      <a16:creationId xmlns:a16="http://schemas.microsoft.com/office/drawing/2014/main" id="{8FB46B10-9D9D-4AC3-8E17-648C706BD8A9}"/>
                    </a:ext>
                  </a:extLst>
                </p:cNvPr>
                <p:cNvSpPr txBox="1">
                  <a:spLocks/>
                </p:cNvSpPr>
                <p:nvPr/>
              </p:nvSpPr>
              <p:spPr>
                <a:xfrm>
                  <a:off x="487948" y="405385"/>
                  <a:ext cx="8633792" cy="55777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SzPct val="135000"/>
                    <a:buNone/>
                  </a:pPr>
                  <a:r>
                    <a:rPr lang="fr-FR" sz="2600" b="1" u="sng" spc="-50" dirty="0">
                      <a:latin typeface="+mj-lt"/>
                      <a:cs typeface="Tahoma"/>
                    </a:rPr>
                    <a:t>Bruit gaussien</a:t>
                  </a:r>
                </a:p>
                <a:p>
                  <a:pPr marL="252000" lvl="1" indent="0">
                    <a:lnSpc>
                      <a:spcPct val="100000"/>
                    </a:lnSpc>
                    <a:spcBef>
                      <a:spcPts val="1800"/>
                    </a:spcBef>
                    <a:buSzPct val="100000"/>
                    <a:buNone/>
                  </a:pPr>
                  <a:r>
                    <a:rPr lang="en-CA" sz="2200" dirty="0" err="1">
                      <a:latin typeface="+mj-lt"/>
                      <a:ea typeface="Cambria Math" panose="02040503050406030204" pitchFamily="18" charset="0"/>
                      <a:cs typeface="Tahoma" panose="020B0604030504040204" pitchFamily="34" charset="0"/>
                    </a:rPr>
                    <a:t>Loi</a:t>
                  </a:r>
                  <a:r>
                    <a:rPr lang="en-CA" sz="2200" dirty="0">
                      <a:latin typeface="+mj-lt"/>
                      <a:ea typeface="Cambria Math" panose="02040503050406030204" pitchFamily="18" charset="0"/>
                      <a:cs typeface="Tahoma" panose="020B0604030504040204" pitchFamily="34" charset="0"/>
                    </a:rPr>
                    <a:t> de </a:t>
                  </a:r>
                  <a:r>
                    <a:rPr lang="en-CA" sz="2200" dirty="0" err="1">
                      <a:latin typeface="+mj-lt"/>
                      <a:ea typeface="Cambria Math" panose="02040503050406030204" pitchFamily="18" charset="0"/>
                      <a:cs typeface="Tahoma" panose="020B0604030504040204" pitchFamily="34" charset="0"/>
                    </a:rPr>
                    <a:t>probabilité</a:t>
                  </a:r>
                  <a:r>
                    <a:rPr lang="en-CA" sz="2200" dirty="0">
                      <a:latin typeface="+mj-lt"/>
                      <a:ea typeface="Cambria Math" panose="02040503050406030204" pitchFamily="18" charset="0"/>
                      <a:cs typeface="Tahoma" panose="020B0604030504040204" pitchFamily="34" charset="0"/>
                    </a:rPr>
                    <a:t> : </a:t>
                  </a:r>
                </a:p>
                <a:p>
                  <a:pPr marL="252000" lvl="1" indent="0">
                    <a:lnSpc>
                      <a:spcPct val="100000"/>
                    </a:lnSpc>
                    <a:spcBef>
                      <a:spcPts val="1800"/>
                    </a:spcBef>
                    <a:buSzPct val="100000"/>
                    <a:buNone/>
                  </a:pPr>
                  <a:r>
                    <a:rPr lang="en-CA" sz="2200" dirty="0" err="1">
                      <a:latin typeface="+mj-lt"/>
                      <a:ea typeface="Cambria Math" panose="02040503050406030204" pitchFamily="18" charset="0"/>
                      <a:cs typeface="Tahoma" panose="020B0604030504040204" pitchFamily="34" charset="0"/>
                    </a:rPr>
                    <a:t>Moyenne</a:t>
                  </a:r>
                  <a:r>
                    <a:rPr lang="en-CA" sz="2200" dirty="0">
                      <a:latin typeface="+mj-lt"/>
                      <a:ea typeface="Cambria Math" panose="02040503050406030204" pitchFamily="18" charset="0"/>
                      <a:cs typeface="Tahoma" panose="020B0604030504040204" pitchFamily="34" charset="0"/>
                    </a:rPr>
                    <a:t> : </a:t>
                  </a:r>
                  <a:r>
                    <a:rPr lang="en-CA" sz="2200" b="1" i="1" dirty="0">
                      <a:latin typeface="+mj-lt"/>
                      <a:ea typeface="Cambria Math" panose="02040503050406030204" pitchFamily="18" charset="0"/>
                      <a:cs typeface="Tahoma" panose="020B0604030504040204" pitchFamily="34" charset="0"/>
                    </a:rPr>
                    <a:t>m</a:t>
                  </a:r>
                </a:p>
                <a:p>
                  <a:pPr marL="252000" lvl="1" indent="0">
                    <a:lnSpc>
                      <a:spcPct val="100000"/>
                    </a:lnSpc>
                    <a:spcBef>
                      <a:spcPts val="1800"/>
                    </a:spcBef>
                    <a:buSzPct val="100000"/>
                    <a:buNone/>
                  </a:pPr>
                  <a:r>
                    <a:rPr lang="en-CA" sz="2200" dirty="0">
                      <a:latin typeface="+mj-lt"/>
                      <a:ea typeface="Cambria Math" panose="02040503050406030204" pitchFamily="18" charset="0"/>
                      <a:cs typeface="Tahoma" panose="020B0604030504040204" pitchFamily="34" charset="0"/>
                    </a:rPr>
                    <a:t>Variance : </a:t>
                  </a:r>
                  <a14:m>
                    <m:oMath xmlns:m="http://schemas.openxmlformats.org/officeDocument/2006/math">
                      <m:sSup>
                        <m:sSupPr>
                          <m:ctrlPr>
                            <a:rPr lang="en-CA" sz="2200" b="1" i="1" dirty="0" smtClean="0">
                              <a:latin typeface="Cambria Math" panose="02040503050406030204" pitchFamily="18" charset="0"/>
                              <a:ea typeface="Cambria Math" panose="02040503050406030204" pitchFamily="18" charset="0"/>
                              <a:cs typeface="Tahoma" panose="020B0604030504040204" pitchFamily="34" charset="0"/>
                            </a:rPr>
                          </m:ctrlPr>
                        </m:sSupPr>
                        <m:e>
                          <m:r>
                            <a:rPr lang="en-CA" sz="2200" b="1" i="1">
                              <a:latin typeface="Cambria Math" panose="02040503050406030204" pitchFamily="18" charset="0"/>
                              <a:ea typeface="Cambria Math" panose="02040503050406030204" pitchFamily="18" charset="0"/>
                              <a:cs typeface="Tahoma" panose="020B0604030504040204" pitchFamily="34" charset="0"/>
                            </a:rPr>
                            <m:t>𝝈</m:t>
                          </m:r>
                        </m:e>
                        <m:sup>
                          <m:r>
                            <a:rPr lang="en-CA" sz="2200" b="1" i="1" dirty="0" smtClean="0">
                              <a:latin typeface="Cambria Math" panose="02040503050406030204" pitchFamily="18" charset="0"/>
                              <a:ea typeface="Cambria Math" panose="02040503050406030204" pitchFamily="18" charset="0"/>
                              <a:cs typeface="Tahoma" panose="020B0604030504040204" pitchFamily="34" charset="0"/>
                            </a:rPr>
                            <m:t>𝟐</m:t>
                          </m:r>
                        </m:sup>
                      </m:sSup>
                    </m:oMath>
                  </a14:m>
                  <a:endParaRPr lang="en-CA" sz="2200" b="1" i="1" dirty="0">
                    <a:latin typeface="+mj-lt"/>
                    <a:ea typeface="Tahoma" panose="020B0604030504040204" pitchFamily="34" charset="0"/>
                    <a:cs typeface="Tahoma" panose="020B0604030504040204" pitchFamily="34" charset="0"/>
                  </a:endParaRPr>
                </a:p>
              </p:txBody>
            </p:sp>
          </mc:Choice>
          <mc:Fallback xmlns="">
            <p:sp>
              <p:nvSpPr>
                <p:cNvPr id="10" name="Content Placeholder 5">
                  <a:extLst>
                    <a:ext uri="{FF2B5EF4-FFF2-40B4-BE49-F238E27FC236}">
                      <a16:creationId xmlns:a16="http://schemas.microsoft.com/office/drawing/2014/main" id="{8FB46B10-9D9D-4AC3-8E17-648C706BD8A9}"/>
                    </a:ext>
                  </a:extLst>
                </p:cNvPr>
                <p:cNvSpPr txBox="1">
                  <a:spLocks noRot="1" noChangeAspect="1" noMove="1" noResize="1" noEditPoints="1" noAdjustHandles="1" noChangeArrowheads="1" noChangeShapeType="1" noTextEdit="1"/>
                </p:cNvSpPr>
                <p:nvPr/>
              </p:nvSpPr>
              <p:spPr>
                <a:xfrm>
                  <a:off x="487948" y="405385"/>
                  <a:ext cx="8633792" cy="5577781"/>
                </a:xfrm>
                <a:prstGeom prst="rect">
                  <a:avLst/>
                </a:prstGeom>
                <a:blipFill>
                  <a:blip r:embed="rId4"/>
                  <a:stretch>
                    <a:fillRect l="-1271" t="-1751"/>
                  </a:stretch>
                </a:blipFill>
              </p:spPr>
              <p:txBody>
                <a:bodyPr/>
                <a:lstStyle/>
                <a:p>
                  <a:r>
                    <a:rPr lang="en-CA">
                      <a:noFill/>
                    </a:rPr>
                    <a:t> </a:t>
                  </a:r>
                </a:p>
              </p:txBody>
            </p:sp>
          </mc:Fallback>
        </mc:AlternateContent>
        <p:grpSp>
          <p:nvGrpSpPr>
            <p:cNvPr id="3" name="Group 2">
              <a:extLst>
                <a:ext uri="{FF2B5EF4-FFF2-40B4-BE49-F238E27FC236}">
                  <a16:creationId xmlns:a16="http://schemas.microsoft.com/office/drawing/2014/main" id="{115E869A-1BB8-4433-9905-4F673DEA739F}"/>
                </a:ext>
              </a:extLst>
            </p:cNvPr>
            <p:cNvGrpSpPr/>
            <p:nvPr/>
          </p:nvGrpSpPr>
          <p:grpSpPr>
            <a:xfrm>
              <a:off x="1477429" y="3248727"/>
              <a:ext cx="6261099" cy="2894318"/>
              <a:chOff x="1477429" y="3248727"/>
              <a:chExt cx="6261099" cy="2894318"/>
            </a:xfrm>
          </p:grpSpPr>
          <p:sp>
            <p:nvSpPr>
              <p:cNvPr id="6" name="object 4">
                <a:extLst>
                  <a:ext uri="{FF2B5EF4-FFF2-40B4-BE49-F238E27FC236}">
                    <a16:creationId xmlns:a16="http://schemas.microsoft.com/office/drawing/2014/main" id="{255F9333-74C4-4E4A-BB9D-3652823E0AF2}"/>
                  </a:ext>
                </a:extLst>
              </p:cNvPr>
              <p:cNvSpPr/>
              <p:nvPr/>
            </p:nvSpPr>
            <p:spPr>
              <a:xfrm>
                <a:off x="1477429" y="3248727"/>
                <a:ext cx="2857499" cy="2877388"/>
              </a:xfrm>
              <a:prstGeom prst="rect">
                <a:avLst/>
              </a:prstGeom>
              <a:blipFill>
                <a:blip r:embed="rId5"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EB640C72-EAD1-4DA6-A472-3855B8E8BA3A}"/>
                  </a:ext>
                </a:extLst>
              </p:cNvPr>
              <p:cNvSpPr/>
              <p:nvPr/>
            </p:nvSpPr>
            <p:spPr>
              <a:xfrm>
                <a:off x="4905476" y="3265664"/>
                <a:ext cx="2833052" cy="2877381"/>
              </a:xfrm>
              <a:prstGeom prst="rect">
                <a:avLst/>
              </a:prstGeom>
              <a:blipFill>
                <a:blip r:embed="rId6" cstate="print"/>
                <a:stretch>
                  <a:fillRect/>
                </a:stretch>
              </a:blipFill>
            </p:spPr>
            <p:txBody>
              <a:bodyPr wrap="square" lIns="0" tIns="0" rIns="0" bIns="0" rtlCol="0"/>
              <a:lstStyle/>
              <a:p>
                <a:endParaRPr/>
              </a:p>
            </p:txBody>
          </p:sp>
        </p:grpSp>
      </p:grpSp>
      <p:sp>
        <p:nvSpPr>
          <p:cNvPr id="8" name="TextBox 7">
            <a:extLst>
              <a:ext uri="{FF2B5EF4-FFF2-40B4-BE49-F238E27FC236}">
                <a16:creationId xmlns:a16="http://schemas.microsoft.com/office/drawing/2014/main" id="{651AE67C-3AC3-4DDC-A6D0-1400B22E69EA}"/>
              </a:ext>
            </a:extLst>
          </p:cNvPr>
          <p:cNvSpPr txBox="1"/>
          <p:nvPr/>
        </p:nvSpPr>
        <p:spPr>
          <a:xfrm>
            <a:off x="487948" y="6171873"/>
            <a:ext cx="3159519" cy="276999"/>
          </a:xfrm>
          <a:prstGeom prst="rect">
            <a:avLst/>
          </a:prstGeom>
          <a:noFill/>
        </p:spPr>
        <p:txBody>
          <a:bodyPr wrap="none" rtlCol="0">
            <a:spAutoFit/>
          </a:bodyPr>
          <a:lstStyle/>
          <a:p>
            <a:r>
              <a:rPr lang="es-ES" sz="1200" i="1" spc="-35" dirty="0">
                <a:latin typeface="+mj-lt"/>
                <a:cs typeface="Arial"/>
              </a:rPr>
              <a:t>©</a:t>
            </a:r>
            <a:r>
              <a:rPr lang="es-ES" sz="1200" spc="-35" dirty="0">
                <a:latin typeface="+mj-lt"/>
                <a:ea typeface="Tahoma" panose="020B0604030504040204" pitchFamily="34" charset="0"/>
                <a:cs typeface="Tahoma" panose="020B0604030504040204" pitchFamily="34" charset="0"/>
              </a:rPr>
              <a:t> </a:t>
            </a:r>
            <a:r>
              <a:rPr lang="es-ES" sz="1200" spc="45" dirty="0">
                <a:latin typeface="+mj-lt"/>
                <a:ea typeface="Tahoma" panose="020B0604030504040204" pitchFamily="34" charset="0"/>
                <a:cs typeface="Tahoma" panose="020B0604030504040204" pitchFamily="34" charset="0"/>
              </a:rPr>
              <a:t>1992-2008 </a:t>
            </a:r>
            <a:r>
              <a:rPr lang="es-ES" sz="1200" spc="85" dirty="0">
                <a:latin typeface="+mj-lt"/>
                <a:ea typeface="Tahoma" panose="020B0604030504040204" pitchFamily="34" charset="0"/>
                <a:cs typeface="Tahoma" panose="020B0604030504040204" pitchFamily="34" charset="0"/>
              </a:rPr>
              <a:t>R. C. </a:t>
            </a:r>
            <a:r>
              <a:rPr lang="es-ES" sz="1200" spc="45" dirty="0" err="1">
                <a:latin typeface="+mj-lt"/>
                <a:ea typeface="Tahoma" panose="020B0604030504040204" pitchFamily="34" charset="0"/>
                <a:cs typeface="Tahoma" panose="020B0604030504040204" pitchFamily="34" charset="0"/>
              </a:rPr>
              <a:t>Gonzalez</a:t>
            </a:r>
            <a:r>
              <a:rPr lang="es-ES" sz="1200" spc="45" dirty="0">
                <a:latin typeface="+mj-lt"/>
                <a:ea typeface="Tahoma" panose="020B0604030504040204" pitchFamily="34" charset="0"/>
                <a:cs typeface="Tahoma" panose="020B0604030504040204" pitchFamily="34" charset="0"/>
              </a:rPr>
              <a:t> </a:t>
            </a:r>
            <a:r>
              <a:rPr lang="es-ES" sz="1200" spc="120" dirty="0">
                <a:latin typeface="+mj-lt"/>
                <a:ea typeface="Tahoma" panose="020B0604030504040204" pitchFamily="34" charset="0"/>
                <a:cs typeface="Tahoma" panose="020B0604030504040204" pitchFamily="34" charset="0"/>
              </a:rPr>
              <a:t>&amp; </a:t>
            </a:r>
            <a:r>
              <a:rPr lang="es-ES" sz="1200" spc="85" dirty="0">
                <a:latin typeface="+mj-lt"/>
                <a:ea typeface="Tahoma" panose="020B0604030504040204" pitchFamily="34" charset="0"/>
                <a:cs typeface="Tahoma" panose="020B0604030504040204" pitchFamily="34" charset="0"/>
              </a:rPr>
              <a:t>R. E.</a:t>
            </a:r>
            <a:r>
              <a:rPr lang="es-ES" sz="1200" spc="170" dirty="0">
                <a:latin typeface="+mj-lt"/>
                <a:ea typeface="Tahoma" panose="020B0604030504040204" pitchFamily="34" charset="0"/>
                <a:cs typeface="Tahoma" panose="020B0604030504040204" pitchFamily="34" charset="0"/>
              </a:rPr>
              <a:t> </a:t>
            </a:r>
            <a:r>
              <a:rPr lang="es-ES" sz="1200" spc="55" dirty="0">
                <a:latin typeface="+mj-lt"/>
                <a:ea typeface="Tahoma" panose="020B0604030504040204" pitchFamily="34" charset="0"/>
                <a:cs typeface="Tahoma" panose="020B0604030504040204" pitchFamily="34" charset="0"/>
              </a:rPr>
              <a:t>Woods</a:t>
            </a:r>
            <a:endParaRPr lang="en-CA" sz="1200" dirty="0">
              <a:latin typeface="+mj-lt"/>
            </a:endParaRPr>
          </a:p>
        </p:txBody>
      </p:sp>
      <p:sp>
        <p:nvSpPr>
          <p:cNvPr id="9" name="TextBox 8">
            <a:extLst>
              <a:ext uri="{FF2B5EF4-FFF2-40B4-BE49-F238E27FC236}">
                <a16:creationId xmlns:a16="http://schemas.microsoft.com/office/drawing/2014/main" id="{2A2C7735-E5D8-CC4B-8B7D-4614C1909F35}"/>
              </a:ext>
            </a:extLst>
          </p:cNvPr>
          <p:cNvSpPr txBox="1"/>
          <p:nvPr/>
        </p:nvSpPr>
        <p:spPr>
          <a:xfrm>
            <a:off x="-6881" y="-48018"/>
            <a:ext cx="4504827" cy="307777"/>
          </a:xfrm>
          <a:prstGeom prst="rect">
            <a:avLst/>
          </a:prstGeom>
          <a:noFill/>
        </p:spPr>
        <p:txBody>
          <a:bodyPr wrap="square" rtlCol="0">
            <a:spAutoFit/>
          </a:bodyPr>
          <a:lstStyle/>
          <a:p>
            <a:pPr algn="r"/>
            <a:r>
              <a:rPr lang="en-CA" sz="1400" b="1" dirty="0">
                <a:solidFill>
                  <a:schemeClr val="bg1"/>
                </a:solidFill>
                <a:latin typeface="+mj-lt"/>
              </a:rPr>
              <a:t>Notion de bruit</a:t>
            </a:r>
          </a:p>
        </p:txBody>
      </p:sp>
      <p:sp>
        <p:nvSpPr>
          <p:cNvPr id="11" name="TextBox 10">
            <a:extLst>
              <a:ext uri="{FF2B5EF4-FFF2-40B4-BE49-F238E27FC236}">
                <a16:creationId xmlns:a16="http://schemas.microsoft.com/office/drawing/2014/main" id="{85D326ED-AC11-5944-B1C0-AC77DB87A425}"/>
              </a:ext>
            </a:extLst>
          </p:cNvPr>
          <p:cNvSpPr txBox="1"/>
          <p:nvPr/>
        </p:nvSpPr>
        <p:spPr>
          <a:xfrm>
            <a:off x="4639172" y="-48017"/>
            <a:ext cx="4504828" cy="307777"/>
          </a:xfrm>
          <a:prstGeom prst="rect">
            <a:avLst/>
          </a:prstGeom>
          <a:noFill/>
        </p:spPr>
        <p:txBody>
          <a:bodyPr wrap="square" rtlCol="0">
            <a:spAutoFit/>
          </a:bodyPr>
          <a:lstStyle/>
          <a:p>
            <a:r>
              <a:rPr lang="en-CA" sz="1400" dirty="0" err="1">
                <a:solidFill>
                  <a:schemeClr val="tx1">
                    <a:lumMod val="75000"/>
                    <a:lumOff val="25000"/>
                  </a:schemeClr>
                </a:solidFill>
                <a:latin typeface="+mj-lt"/>
              </a:rPr>
              <a:t>Compléments</a:t>
            </a:r>
            <a:endParaRPr lang="en-CA" sz="1400" dirty="0">
              <a:solidFill>
                <a:schemeClr val="tx1">
                  <a:lumMod val="75000"/>
                  <a:lumOff val="25000"/>
                </a:schemeClr>
              </a:solidFill>
              <a:latin typeface="+mj-lt"/>
            </a:endParaRPr>
          </a:p>
        </p:txBody>
      </p:sp>
    </p:spTree>
    <p:extLst>
      <p:ext uri="{BB962C8B-B14F-4D97-AF65-F5344CB8AC3E}">
        <p14:creationId xmlns:p14="http://schemas.microsoft.com/office/powerpoint/2010/main" val="1667619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4.1.6203"/>
  <p:tag name="SLIDO_PRESENTATION_ID" val="5266cadb-bdff-41a4-a148-b47f4064aaa9"/>
  <p:tag name="SLIDO_EVENT_UUID" val="32421ce2-f015-4005-9774-812708718d58"/>
  <p:tag name="SLIDO_EVENT_SECTION_UUID" val="fa012883-44f0-440d-915d-d8196013ee6a"/>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Mzk0Mjc3MjV9"/>
  <p:tag name="SLIDO_TYPE" val="SlidoPoll"/>
  <p:tag name="SLIDO_POLL_UUID" val="b415f86f-fe73-4f32-9022-f7503d889fbc"/>
  <p:tag name="SLIDO_TIMELINE" val="W3sicG9sbFF1ZXN0aW9uVXVpZCI6IjI2MmUwNDdmLTZkODAtNGNiZS1iNGUyLTk2MDFhYzBhNzlkZS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zk0MDg0Njd9"/>
  <p:tag name="SLIDO_TYPE" val="SlidoPoll"/>
  <p:tag name="SLIDO_POLL_UUID" val="8aa988e2-478d-4b25-ad35-4dfe24e5e4cc"/>
  <p:tag name="SLIDO_TIMELINE" val="W3sicG9sbFF1ZXN0aW9uVXVpZCI6ImQxM2ZmNjIyLWFhY2ItNGExZC1iNDQwLThmYWJjNTEzMDAzMSIsInNob3dSZXN1bHRzIjp0cnVlLCJzaG93Q29ycmVjdEFuc3dlcnMiOmZhbHNlLCJ2b3RpbmdMb2NrZWQiOmZhbHNlfV0="/>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Mzk0Mjc5NTZ9"/>
  <p:tag name="SLIDO_TYPE" val="SlidoPoll"/>
  <p:tag name="SLIDO_POLL_UUID" val="1f0df8fb-269c-40bb-b178-12c5843bdfde"/>
  <p:tag name="SLIDO_TIMELINE" val="W3sicG9sbFF1ZXN0aW9uVXVpZCI6IjA1Mzg1YjM3LWFmNzctNDQ2OS04ODBlLWIxNDEwMmQ2ZWNjOC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25.xml><?xml version="1.0" encoding="utf-8"?>
<p:tagLst xmlns:a="http://schemas.openxmlformats.org/drawingml/2006/main" xmlns:r="http://schemas.openxmlformats.org/officeDocument/2006/relationships" xmlns:p="http://schemas.openxmlformats.org/presentationml/2006/main">
  <p:tag name="SLIDO_ELEMENT" val="dotty"/>
</p:tagLst>
</file>

<file path=ppt/tags/tag26.xml><?xml version="1.0" encoding="utf-8"?>
<p:tagLst xmlns:a="http://schemas.openxmlformats.org/drawingml/2006/main" xmlns:r="http://schemas.openxmlformats.org/officeDocument/2006/relationships" xmlns:p="http://schemas.openxmlformats.org/presentationml/2006/main">
  <p:tag name="SLIDO_ELEMENT" val="logo"/>
</p:tagLst>
</file>

<file path=ppt/tags/tag2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8.xml><?xml version="1.0" encoding="utf-8"?>
<p:tagLst xmlns:a="http://schemas.openxmlformats.org/drawingml/2006/main" xmlns:r="http://schemas.openxmlformats.org/officeDocument/2006/relationships" xmlns:p="http://schemas.openxmlformats.org/presentationml/2006/main">
  <p:tag name="SLIDO_ELEMENT" val="title"/>
</p:tagLst>
</file>

<file path=ppt/tags/tag29.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0.xml><?xml version="1.0" encoding="utf-8"?>
<p:tagLst xmlns:a="http://schemas.openxmlformats.org/drawingml/2006/main" xmlns:r="http://schemas.openxmlformats.org/officeDocument/2006/relationships" xmlns:p="http://schemas.openxmlformats.org/presentationml/2006/main">
  <p:tag name="SLIDO_METADATA" val="eyJUaW1lc3RhbXAiOjE3Mzk0Mjc5Njd9"/>
  <p:tag name="SLIDO_TYPE" val="SlidoPoll"/>
  <p:tag name="SLIDO_POLL_UUID" val="a701c657-7ceb-40df-8edf-e79865a47c4c"/>
  <p:tag name="SLIDO_TIMELINE" val="W3sicG9sbFF1ZXN0aW9uVXVpZCI6IjdhNDBkZWYzLTE1MDUtNGMzNS1iZjAzLTU2ZmZmNmU4ZWNhYiIsInNob3dSZXN1bHRzIjp0cnVlLCJzaG93Q29ycmVjdEFuc3dlcnMiOmZhbHNlLCJ2b3RpbmdMb2NrZWQiOmZhbHNlfV0="/>
</p:tagLst>
</file>

<file path=ppt/tags/tag31.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2.xml><?xml version="1.0" encoding="utf-8"?>
<p:tagLst xmlns:a="http://schemas.openxmlformats.org/drawingml/2006/main" xmlns:r="http://schemas.openxmlformats.org/officeDocument/2006/relationships" xmlns:p="http://schemas.openxmlformats.org/presentationml/2006/main">
  <p:tag name="SLIDO_ELEMENT" val="dotty"/>
</p:tagLst>
</file>

<file path=ppt/tags/tag33.xml><?xml version="1.0" encoding="utf-8"?>
<p:tagLst xmlns:a="http://schemas.openxmlformats.org/drawingml/2006/main" xmlns:r="http://schemas.openxmlformats.org/officeDocument/2006/relationships" xmlns:p="http://schemas.openxmlformats.org/presentationml/2006/main">
  <p:tag name="SLIDO_ELEMENT" val="logo"/>
</p:tagLst>
</file>

<file path=ppt/tags/tag3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35.xml><?xml version="1.0" encoding="utf-8"?>
<p:tagLst xmlns:a="http://schemas.openxmlformats.org/drawingml/2006/main" xmlns:r="http://schemas.openxmlformats.org/officeDocument/2006/relationships" xmlns:p="http://schemas.openxmlformats.org/presentationml/2006/main">
  <p:tag name="SLIDO_ELEMENT" val="title"/>
</p:tagLst>
</file>

<file path=ppt/tags/tag3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7.xml><?xml version="1.0" encoding="utf-8"?>
<p:tagLst xmlns:a="http://schemas.openxmlformats.org/drawingml/2006/main" xmlns:r="http://schemas.openxmlformats.org/officeDocument/2006/relationships" xmlns:p="http://schemas.openxmlformats.org/presentationml/2006/main">
  <p:tag name="SLIDO_METADATA" val="eyJUaW1lc3RhbXAiOjE3Mzk0Mjc5ODd9"/>
  <p:tag name="SLIDO_TYPE" val="SlidoPoll"/>
  <p:tag name="SLIDO_POLL_UUID" val="e37d750e-e6d9-4c56-b8ae-f0ce878048b6"/>
  <p:tag name="SLIDO_TIMELINE" val="W3sicG9sbFF1ZXN0aW9uVXVpZCI6IjI3ZDA1NGFjLTJhMjQtNDNkOC1iNmI1LWRmY2E3NjdiOTk5OCIsInNob3dSZXN1bHRzIjp0cnVlLCJzaG93Q29ycmVjdEFuc3dlcnMiOmZhbHNlLCJ2b3RpbmdMb2NrZWQiOmZhbHNlfV0="/>
</p:tagLst>
</file>

<file path=ppt/tags/tag38.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9.xml><?xml version="1.0" encoding="utf-8"?>
<p:tagLst xmlns:a="http://schemas.openxmlformats.org/drawingml/2006/main" xmlns:r="http://schemas.openxmlformats.org/officeDocument/2006/relationships" xmlns:p="http://schemas.openxmlformats.org/presentationml/2006/main">
  <p:tag name="SLIDO_ELEMENT" val="dotty"/>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40.xml><?xml version="1.0" encoding="utf-8"?>
<p:tagLst xmlns:a="http://schemas.openxmlformats.org/drawingml/2006/main" xmlns:r="http://schemas.openxmlformats.org/officeDocument/2006/relationships" xmlns:p="http://schemas.openxmlformats.org/presentationml/2006/main">
  <p:tag name="SLIDO_ELEMENT" val="logo"/>
</p:tagLst>
</file>

<file path=ppt/tags/tag41.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2.xml><?xml version="1.0" encoding="utf-8"?>
<p:tagLst xmlns:a="http://schemas.openxmlformats.org/drawingml/2006/main" xmlns:r="http://schemas.openxmlformats.org/officeDocument/2006/relationships" xmlns:p="http://schemas.openxmlformats.org/presentationml/2006/main">
  <p:tag name="SLIDO_ELEMENT" val="title"/>
</p:tagLst>
</file>

<file path=ppt/tags/tag43.xml><?xml version="1.0" encoding="utf-8"?>
<p:tagLst xmlns:a="http://schemas.openxmlformats.org/drawingml/2006/main" xmlns:r="http://schemas.openxmlformats.org/officeDocument/2006/relationships" xmlns:p="http://schemas.openxmlformats.org/presentationml/2006/main">
  <p:tag name="SLIDO_ELEMENT" val="footer"/>
</p:tagLst>
</file>

<file path=ppt/tags/tag44.xml><?xml version="1.0" encoding="utf-8"?>
<p:tagLst xmlns:a="http://schemas.openxmlformats.org/drawingml/2006/main" xmlns:r="http://schemas.openxmlformats.org/officeDocument/2006/relationships" xmlns:p="http://schemas.openxmlformats.org/presentationml/2006/main">
  <p:tag name="SLIDO_METADATA" val="eyJUaW1lc3RhbXAiOjE3Mzk0MjgwNzd9"/>
  <p:tag name="SLIDO_TYPE" val="SlidoPoll"/>
  <p:tag name="SLIDO_POLL_UUID" val="c4c5b301-075c-4dce-8385-6265016d9c05"/>
  <p:tag name="SLIDO_TIMELINE" val="W3sicG9sbFF1ZXN0aW9uVXVpZCI6ImYyYjYyNDhiLTgwZTYtNDk3Ni1hYTZiLTMyYWI3YWJlNTI0YiIsInNob3dSZXN1bHRzIjp0cnVlLCJzaG93Q29ycmVjdEFuc3dlcnMiOmZhbHNlLCJ2b3RpbmdMb2NrZWQiOmZhbHNlfV0="/>
</p:tagLst>
</file>

<file path=ppt/tags/tag4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6.xml><?xml version="1.0" encoding="utf-8"?>
<p:tagLst xmlns:a="http://schemas.openxmlformats.org/drawingml/2006/main" xmlns:r="http://schemas.openxmlformats.org/officeDocument/2006/relationships" xmlns:p="http://schemas.openxmlformats.org/presentationml/2006/main">
  <p:tag name="SLIDO_ELEMENT" val="dotty"/>
</p:tagLst>
</file>

<file path=ppt/tags/tag47.xml><?xml version="1.0" encoding="utf-8"?>
<p:tagLst xmlns:a="http://schemas.openxmlformats.org/drawingml/2006/main" xmlns:r="http://schemas.openxmlformats.org/officeDocument/2006/relationships" xmlns:p="http://schemas.openxmlformats.org/presentationml/2006/main">
  <p:tag name="SLIDO_ELEMENT" val="logo"/>
</p:tagLst>
</file>

<file path=ppt/tags/tag4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9.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50.xml><?xml version="1.0" encoding="utf-8"?>
<p:tagLst xmlns:a="http://schemas.openxmlformats.org/drawingml/2006/main" xmlns:r="http://schemas.openxmlformats.org/officeDocument/2006/relationships" xmlns:p="http://schemas.openxmlformats.org/presentationml/2006/main">
  <p:tag name="SLIDO_ELEMENT" val="footer"/>
</p:tagLst>
</file>

<file path=ppt/tags/tag51.xml><?xml version="1.0" encoding="utf-8"?>
<p:tagLst xmlns:a="http://schemas.openxmlformats.org/drawingml/2006/main" xmlns:r="http://schemas.openxmlformats.org/officeDocument/2006/relationships" xmlns:p="http://schemas.openxmlformats.org/presentationml/2006/main">
  <p:tag name="SLIDO_METADATA" val="eyJUaW1lc3RhbXAiOjE3Mzk0MjgzMDB9"/>
  <p:tag name="SLIDO_TYPE" val="SlidoPoll"/>
  <p:tag name="SLIDO_POLL_UUID" val="36f1d1fd-62bf-4660-8095-5458968c0844"/>
  <p:tag name="SLIDO_TIMELINE" val="W3sicG9sbFF1ZXN0aW9uVXVpZCI6ImM4MmM5ZDA1LTNmYWUtNDJlZi1iZWYwLWYxNTM1MDA4ZTc3NSIsInNob3dSZXN1bHRzIjp0cnVlLCJzaG93Q29ycmVjdEFuc3dlcnMiOmZhbHNlLCJ2b3RpbmdMb2NrZWQiOmZhbHNlfV0="/>
</p:tagLst>
</file>

<file path=ppt/tags/tag5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53.xml><?xml version="1.0" encoding="utf-8"?>
<p:tagLst xmlns:a="http://schemas.openxmlformats.org/drawingml/2006/main" xmlns:r="http://schemas.openxmlformats.org/officeDocument/2006/relationships" xmlns:p="http://schemas.openxmlformats.org/presentationml/2006/main">
  <p:tag name="SLIDO_ELEMENT" val="dotty"/>
</p:tagLst>
</file>

<file path=ppt/tags/tag54.xml><?xml version="1.0" encoding="utf-8"?>
<p:tagLst xmlns:a="http://schemas.openxmlformats.org/drawingml/2006/main" xmlns:r="http://schemas.openxmlformats.org/officeDocument/2006/relationships" xmlns:p="http://schemas.openxmlformats.org/presentationml/2006/main">
  <p:tag name="SLIDO_ELEMENT" val="logo"/>
</p:tagLst>
</file>

<file path=ppt/tags/tag5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56.xml><?xml version="1.0" encoding="utf-8"?>
<p:tagLst xmlns:a="http://schemas.openxmlformats.org/drawingml/2006/main" xmlns:r="http://schemas.openxmlformats.org/officeDocument/2006/relationships" xmlns:p="http://schemas.openxmlformats.org/presentationml/2006/main">
  <p:tag name="SLIDO_ELEMENT" val="title"/>
</p:tagLst>
</file>

<file path=ppt/tags/tag57.xml><?xml version="1.0" encoding="utf-8"?>
<p:tagLst xmlns:a="http://schemas.openxmlformats.org/drawingml/2006/main" xmlns:r="http://schemas.openxmlformats.org/officeDocument/2006/relationships" xmlns:p="http://schemas.openxmlformats.org/presentationml/2006/main">
  <p:tag name="SLIDO_ELEMENT" val="footer"/>
</p:tagLst>
</file>

<file path=ppt/tags/tag58.xml><?xml version="1.0" encoding="utf-8"?>
<p:tagLst xmlns:a="http://schemas.openxmlformats.org/drawingml/2006/main" xmlns:r="http://schemas.openxmlformats.org/officeDocument/2006/relationships" xmlns:p="http://schemas.openxmlformats.org/presentationml/2006/main">
  <p:tag name="SLIDO_METADATA" val="eyJUaW1lc3RhbXAiOjE3Mzk0MjgzMDl9"/>
  <p:tag name="SLIDO_TYPE" val="SlidoPoll"/>
  <p:tag name="SLIDO_POLL_UUID" val="6ec8f013-3118-4f47-832b-dd5e04aea0a5"/>
  <p:tag name="SLIDO_TIMELINE" val="W3sicG9sbFF1ZXN0aW9uVXVpZCI6ImNiYTkyOTE1LTllOTUtNDA5OS1iYTI1LTBlMjRhNDJkNTg4NiIsInNob3dSZXN1bHRzIjp0cnVlLCJzaG93Q29ycmVjdEFuc3dlcnMiOmZhbHNlLCJ2b3RpbmdMb2NrZWQiOmZhbHNlfV0="/>
</p:tagLst>
</file>

<file path=ppt/tags/tag59.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60.xml><?xml version="1.0" encoding="utf-8"?>
<p:tagLst xmlns:a="http://schemas.openxmlformats.org/drawingml/2006/main" xmlns:r="http://schemas.openxmlformats.org/officeDocument/2006/relationships" xmlns:p="http://schemas.openxmlformats.org/presentationml/2006/main">
  <p:tag name="SLIDO_ELEMENT" val="dotty"/>
</p:tagLst>
</file>

<file path=ppt/tags/tag61.xml><?xml version="1.0" encoding="utf-8"?>
<p:tagLst xmlns:a="http://schemas.openxmlformats.org/drawingml/2006/main" xmlns:r="http://schemas.openxmlformats.org/officeDocument/2006/relationships" xmlns:p="http://schemas.openxmlformats.org/presentationml/2006/main">
  <p:tag name="SLIDO_ELEMENT" val="logo"/>
</p:tagLst>
</file>

<file path=ppt/tags/tag6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63.xml><?xml version="1.0" encoding="utf-8"?>
<p:tagLst xmlns:a="http://schemas.openxmlformats.org/drawingml/2006/main" xmlns:r="http://schemas.openxmlformats.org/officeDocument/2006/relationships" xmlns:p="http://schemas.openxmlformats.org/presentationml/2006/main">
  <p:tag name="SLIDO_ELEMENT" val="title"/>
</p:tagLst>
</file>

<file path=ppt/tags/tag64.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Mzk0MjIzODJ9"/>
  <p:tag name="SLIDO_TYPE" val="SlidoPoll"/>
  <p:tag name="SLIDO_POLL_UUID" val="415c2954-af95-419b-a106-a400478074e3"/>
  <p:tag name="SLIDO_TIMELINE" val="W3sicG9sbFF1ZXN0aW9uVXVpZCI6ImQwNTdhOTg1LTVhZGUtNDkwZC04ZWIwLWI4Y2IzYWNhNmI2YiIsInNob3dSZXN1bHRzIjp0cnVlLCJzaG93Q29ycmVjdEFuc3dlcnMiOmZhbHNlLCJ2b3RpbmdMb2NrZWQiOmZhbHNlfV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99453</TotalTime>
  <Words>2525</Words>
  <Application>Microsoft Office PowerPoint</Application>
  <PresentationFormat>Affichage à l'écran (4:3)</PresentationFormat>
  <Paragraphs>385</Paragraphs>
  <Slides>63</Slides>
  <Notes>58</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63</vt:i4>
      </vt:variant>
    </vt:vector>
  </HeadingPairs>
  <TitlesOfParts>
    <vt:vector size="70" baseType="lpstr">
      <vt:lpstr>Arial</vt:lpstr>
      <vt:lpstr>Calibri</vt:lpstr>
      <vt:lpstr>Calibri Light</vt:lpstr>
      <vt:lpstr>Cambria Math</vt:lpstr>
      <vt:lpstr>Times New Roman</vt:lpstr>
      <vt:lpstr>Wingdings</vt:lpstr>
      <vt:lpstr>Office Theme</vt:lpstr>
      <vt:lpstr>Restauration d’images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Agah Karakuzu</dc:creator>
  <cp:lastModifiedBy>Doha Zrouki</cp:lastModifiedBy>
  <cp:revision>1277</cp:revision>
  <cp:lastPrinted>2022-02-22T19:11:09Z</cp:lastPrinted>
  <dcterms:created xsi:type="dcterms:W3CDTF">2018-08-02T13:49:06Z</dcterms:created>
  <dcterms:modified xsi:type="dcterms:W3CDTF">2025-02-13T18:15:58Z</dcterms:modified>
</cp:coreProperties>
</file>