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7"/>
  </p:notesMasterIdLst>
  <p:sldIdLst>
    <p:sldId id="273" r:id="rId2"/>
    <p:sldId id="572" r:id="rId3"/>
    <p:sldId id="459" r:id="rId4"/>
    <p:sldId id="621" r:id="rId5"/>
    <p:sldId id="573" r:id="rId6"/>
    <p:sldId id="574" r:id="rId7"/>
    <p:sldId id="622" r:id="rId8"/>
    <p:sldId id="626" r:id="rId9"/>
    <p:sldId id="580" r:id="rId10"/>
    <p:sldId id="575" r:id="rId11"/>
    <p:sldId id="582" r:id="rId12"/>
    <p:sldId id="625" r:id="rId13"/>
    <p:sldId id="536" r:id="rId14"/>
    <p:sldId id="581" r:id="rId15"/>
    <p:sldId id="630" r:id="rId16"/>
    <p:sldId id="637" r:id="rId17"/>
    <p:sldId id="585" r:id="rId18"/>
    <p:sldId id="586" r:id="rId19"/>
    <p:sldId id="587" r:id="rId20"/>
    <p:sldId id="628" r:id="rId21"/>
    <p:sldId id="627" r:id="rId22"/>
    <p:sldId id="631" r:id="rId23"/>
    <p:sldId id="588" r:id="rId24"/>
    <p:sldId id="590" r:id="rId25"/>
    <p:sldId id="591" r:id="rId26"/>
    <p:sldId id="592" r:id="rId27"/>
    <p:sldId id="593" r:id="rId28"/>
    <p:sldId id="583" r:id="rId29"/>
    <p:sldId id="594" r:id="rId30"/>
    <p:sldId id="595" r:id="rId31"/>
    <p:sldId id="648" r:id="rId32"/>
    <p:sldId id="596" r:id="rId33"/>
    <p:sldId id="634" r:id="rId34"/>
    <p:sldId id="623" r:id="rId35"/>
    <p:sldId id="629" r:id="rId36"/>
  </p:sldIdLst>
  <p:sldSz cx="9144000" cy="6858000" type="screen4x3"/>
  <p:notesSz cx="6881813" cy="92964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DA6E93-9B52-4D4B-93E1-95DA7539C2B2}">
          <p14:sldIdLst>
            <p14:sldId id="273"/>
            <p14:sldId id="572"/>
            <p14:sldId id="459"/>
            <p14:sldId id="621"/>
            <p14:sldId id="573"/>
            <p14:sldId id="574"/>
            <p14:sldId id="622"/>
            <p14:sldId id="626"/>
            <p14:sldId id="580"/>
            <p14:sldId id="575"/>
            <p14:sldId id="582"/>
            <p14:sldId id="625"/>
            <p14:sldId id="536"/>
            <p14:sldId id="581"/>
            <p14:sldId id="630"/>
            <p14:sldId id="637"/>
            <p14:sldId id="585"/>
            <p14:sldId id="586"/>
            <p14:sldId id="587"/>
            <p14:sldId id="628"/>
            <p14:sldId id="627"/>
            <p14:sldId id="631"/>
            <p14:sldId id="588"/>
            <p14:sldId id="590"/>
            <p14:sldId id="591"/>
            <p14:sldId id="592"/>
            <p14:sldId id="593"/>
            <p14:sldId id="583"/>
            <p14:sldId id="594"/>
            <p14:sldId id="595"/>
            <p14:sldId id="648"/>
            <p14:sldId id="596"/>
            <p14:sldId id="634"/>
            <p14:sldId id="623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ad El Bassam" initials="SEB" lastIdx="1" clrIdx="0">
    <p:extLst>
      <p:ext uri="{19B8F6BF-5375-455C-9EA6-DF929625EA0E}">
        <p15:presenceInfo xmlns:p15="http://schemas.microsoft.com/office/powerpoint/2012/main" userId="1dbdc8a1c90dd8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B1D"/>
    <a:srgbClr val="D9E3D9"/>
    <a:srgbClr val="FFE1E1"/>
    <a:srgbClr val="D5FBDC"/>
    <a:srgbClr val="E6D2DC"/>
    <a:srgbClr val="F5E3E8"/>
    <a:srgbClr val="E60000"/>
    <a:srgbClr val="336B40"/>
    <a:srgbClr val="FFF7F9"/>
    <a:srgbClr val="FF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74368" autoAdjust="0"/>
  </p:normalViewPr>
  <p:slideViewPr>
    <p:cSldViewPr snapToGrid="0" snapToObjects="1" showGuides="1">
      <p:cViewPr varScale="1">
        <p:scale>
          <a:sx n="58" d="100"/>
          <a:sy n="58" d="100"/>
        </p:scale>
        <p:origin x="11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BF4BFC4E-5778-6944-91E5-378E1EDD675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7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F6F31F40-96DD-8944-ADD2-7A6DB72EE4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802E6C8-12D5-55BA-4B2C-64A017C92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0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8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3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53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03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65B1DF9-B764-5144-B70A-73EDDD683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7680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6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4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sz="12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56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4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74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Wingdings" pitchFamily="2" charset="2"/>
                  <a:buChar char="à"/>
                </a:pPr>
                <a:endParaRPr lang="fr-CA" baseline="0" noProof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CA" noProof="0" dirty="0"/>
                  <a:t>Dans la pratique, on peut accélérer la méthode du </a:t>
                </a:r>
                <a:r>
                  <a:rPr lang="fr-CA" noProof="0" dirty="0" err="1"/>
                  <a:t>LoG</a:t>
                </a:r>
                <a:r>
                  <a:rPr lang="fr-CA" noProof="0" dirty="0"/>
                  <a:t> grâce au fait que le filtre gaussien est séparable ( g(</a:t>
                </a:r>
                <a:r>
                  <a:rPr lang="fr-CA" noProof="0" dirty="0" err="1"/>
                  <a:t>x,y</a:t>
                </a:r>
                <a:r>
                  <a:rPr lang="fr-CA" noProof="0" dirty="0"/>
                  <a:t>) = g(x)*g(y) ), et que le </a:t>
                </a:r>
                <a:r>
                  <a:rPr lang="fr-CA" noProof="0" dirty="0" err="1"/>
                  <a:t>Laplacien</a:t>
                </a:r>
                <a:r>
                  <a:rPr lang="fr-CA" noProof="0" dirty="0"/>
                  <a:t> peut être exprimé comme la somme d’operateurs 1D (</a:t>
                </a:r>
                <a:r>
                  <a:rPr lang="fr-CA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∇^</a:t>
                </a:r>
                <a:r>
                  <a:rPr lang="en-CA" b="0" i="0" noProof="0">
                    <a:latin typeface="Cambria Math" panose="02040503050406030204" pitchFamily="18" charset="0"/>
                  </a:rPr>
                  <a:t>2 𝑔=</a:t>
                </a:r>
                <a:r>
                  <a:rPr lang="en-CA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𝜕^</a:t>
                </a:r>
                <a:r>
                  <a:rPr lang="en-CA" b="0" i="0" noProof="0">
                    <a:latin typeface="Cambria Math" panose="02040503050406030204" pitchFamily="18" charset="0"/>
                  </a:rPr>
                  <a:t>2/(</a:t>
                </a:r>
                <a:r>
                  <a:rPr lang="en-CA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𝜕𝑥^2 ) </a:t>
                </a:r>
                <a:r>
                  <a:rPr lang="en-CA" b="0" i="0" noProof="0">
                    <a:latin typeface="Cambria Math" panose="02040503050406030204" pitchFamily="18" charset="0"/>
                  </a:rPr>
                  <a:t>𝑔+</a:t>
                </a:r>
                <a:r>
                  <a:rPr lang="en-CA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𝜕^</a:t>
                </a:r>
                <a:r>
                  <a:rPr lang="en-CA" b="0" i="0" noProof="0">
                    <a:latin typeface="Cambria Math" panose="02040503050406030204" pitchFamily="18" charset="0"/>
                  </a:rPr>
                  <a:t>2/(</a:t>
                </a:r>
                <a:r>
                  <a:rPr lang="en-CA" b="0" i="0" noProof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𝜕𝑦^2 ) </a:t>
                </a:r>
                <a:r>
                  <a:rPr lang="en-CA" b="0" i="0" noProof="0">
                    <a:latin typeface="Cambria Math" panose="02040503050406030204" pitchFamily="18" charset="0"/>
                  </a:rPr>
                  <a:t>𝑔</a:t>
                </a:r>
                <a:r>
                  <a:rPr lang="fr-CA" noProof="0" dirty="0"/>
                  <a:t>), ceci veut dire </a:t>
                </a:r>
                <a:r>
                  <a:rPr lang="fr-CA" baseline="0" noProof="0" dirty="0"/>
                  <a:t>que, pour calculer le </a:t>
                </a:r>
                <a:r>
                  <a:rPr lang="fr-CA" baseline="0" noProof="0" dirty="0" err="1"/>
                  <a:t>LoG</a:t>
                </a:r>
                <a:r>
                  <a:rPr lang="fr-CA" baseline="0" noProof="0" dirty="0"/>
                  <a:t>, au lieu d’une convolution avec un filtre 2D, on peut faire quatre convolutions avec des filtre 1D. Ça nous sauve beaucoup de calculs. </a:t>
                </a:r>
              </a:p>
              <a:p>
                <a:endParaRPr lang="fr-CA" baseline="0" noProof="0" dirty="0"/>
              </a:p>
              <a:p>
                <a:r>
                  <a:rPr lang="fr-CA" baseline="0" noProof="0" dirty="0"/>
                  <a:t>Une autre option pour calculer de </a:t>
                </a:r>
                <a:r>
                  <a:rPr lang="fr-CA" baseline="0" noProof="0" dirty="0" err="1"/>
                  <a:t>LoG</a:t>
                </a:r>
                <a:r>
                  <a:rPr lang="fr-CA" baseline="0" noProof="0" dirty="0"/>
                  <a:t> c’est d’utiliser une approximation. Ca déjà été montré que la différence entre deux gaussien 2D d’écart-type diffèrent est une approximation du </a:t>
                </a:r>
                <a:r>
                  <a:rPr lang="fr-CA" baseline="0" noProof="0" dirty="0" err="1"/>
                  <a:t>LoG</a:t>
                </a:r>
                <a:r>
                  <a:rPr lang="fr-CA" baseline="0" noProof="0" dirty="0"/>
                  <a:t>. La condition de séparabilité est maintenue, et l’avantage potentiel ici est le fait que nous pouvons ajuster les écarts-types. </a:t>
                </a:r>
              </a:p>
              <a:p>
                <a:endParaRPr lang="fr-CA" baseline="0" noProof="0" dirty="0"/>
              </a:p>
              <a:p>
                <a:pPr marL="171450" indent="-171450">
                  <a:buFont typeface="Wingdings" pitchFamily="2" charset="2"/>
                  <a:buChar char="à"/>
                </a:pPr>
                <a:r>
                  <a:rPr lang="fr-CA" baseline="0" noProof="0" dirty="0">
                    <a:sym typeface="Wingdings" pitchFamily="2" charset="2"/>
                  </a:rPr>
                  <a:t>Dans ces images ici on a le </a:t>
                </a:r>
                <a:r>
                  <a:rPr lang="fr-CA" baseline="0" noProof="0" dirty="0" err="1">
                    <a:sym typeface="Wingdings" pitchFamily="2" charset="2"/>
                  </a:rPr>
                  <a:t>LoG</a:t>
                </a:r>
                <a:r>
                  <a:rPr lang="fr-CA" baseline="0" noProof="0" dirty="0">
                    <a:sym typeface="Wingdings" pitchFamily="2" charset="2"/>
                  </a:rPr>
                  <a:t> en ligne continue, comparé avec la méthode de différence de gaussiens (</a:t>
                </a:r>
                <a:r>
                  <a:rPr lang="fr-CA" baseline="0" noProof="0" dirty="0" err="1">
                    <a:sym typeface="Wingdings" pitchFamily="2" charset="2"/>
                  </a:rPr>
                  <a:t>dashed</a:t>
                </a:r>
                <a:r>
                  <a:rPr lang="fr-CA" baseline="0" noProof="0" dirty="0">
                    <a:sym typeface="Wingdings" pitchFamily="2" charset="2"/>
                  </a:rPr>
                  <a:t> line). Avec le premier exemple, le rapport entre les écart types est de 1.75/1 et dans le deuxième exemple le rapport entre les deux écarts-types est de 1.6/1.</a:t>
                </a:r>
              </a:p>
              <a:p>
                <a:pPr marL="171450" indent="-171450">
                  <a:buFont typeface="Wingdings" pitchFamily="2" charset="2"/>
                  <a:buChar char="à"/>
                </a:pPr>
                <a:endParaRPr lang="fr-CA" baseline="0" noProof="0" dirty="0">
                  <a:sym typeface="Wingdings" pitchFamily="2" charset="2"/>
                </a:endParaRPr>
              </a:p>
              <a:p>
                <a:pPr marL="171450" indent="-171450">
                  <a:buFont typeface="Wingdings" pitchFamily="2" charset="2"/>
                  <a:buChar char="à"/>
                </a:pPr>
                <a:r>
                  <a:rPr lang="fr-CA" baseline="0" noProof="0" dirty="0" err="1">
                    <a:sym typeface="Wingdings" pitchFamily="2" charset="2"/>
                  </a:rPr>
                  <a:t>demo</a:t>
                </a:r>
                <a:endParaRPr lang="fr-CA" noProof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0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68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93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9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DB2E22-073C-F946-B333-91409EBAB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26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3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969E-1F43-6136-1E23-C86E4753C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5E45D-8B7E-B650-4CE3-AA474016B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F0779-58D9-ABB3-964D-DD71271D9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749EA-61D9-F832-7AC5-E2072025E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58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6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4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DB2E22-073C-F946-B333-91409EBAB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8348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DB2E22-073C-F946-B333-91409EBAB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465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3DB2E22-073C-F946-B333-91409EBAB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450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5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31F40-96DD-8944-ADD2-7A6DB72EE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2CE2D-E1B7-43BF-B792-FFDBD76D4C5F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41F1DB-0928-47F7-BDE0-86B18C14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54CE6-2312-40E9-BD04-5968F1B22D5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92EB1D-1263-4AD2-A028-5B92C3B3857B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C7D925-C68B-4EF6-8FAE-A692C7C907F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15E3B6-CC01-4147-8B46-A3AB59941677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C1B7D-9E92-4580-BC43-A12547DDE722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904AC-8F51-4D32-9A6C-A5EDC9915E19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AE6B36-50C9-2A45-B223-7244D77E1750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B2CA9-618D-4CB4-8617-1595B2610C1A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B7FFA-7077-4720-84C2-B7C6E467A6D5}"/>
              </a:ext>
            </a:extLst>
          </p:cNvPr>
          <p:cNvSpPr/>
          <p:nvPr userDrawn="1"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55591" y="6553570"/>
            <a:ext cx="14926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D5E5A-39B0-1646-9B01-BF9D79D807E3}" type="slidenum">
              <a:rPr lang="en-US" sz="1300" b="1" smtClean="0">
                <a:latin typeface="+mn-lt"/>
              </a:rPr>
              <a:t>‹N°›</a:t>
            </a:fld>
            <a:r>
              <a:rPr lang="en-US" sz="1300" b="1" dirty="0">
                <a:latin typeface="+mn-lt"/>
              </a:rPr>
              <a:t> / 59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082704" y="6551467"/>
            <a:ext cx="1935044" cy="29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baseline="0" dirty="0">
                <a:latin typeface="+mn-lt"/>
              </a:rPr>
              <a:t>Segmentation </a:t>
            </a:r>
            <a:r>
              <a:rPr lang="en-US" sz="1300" b="1" baseline="0" dirty="0" err="1">
                <a:latin typeface="+mn-lt"/>
              </a:rPr>
              <a:t>d’images</a:t>
            </a:r>
            <a:endParaRPr lang="en-US" sz="1300" b="1" dirty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97586" y="6549363"/>
            <a:ext cx="20257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+mn-lt"/>
              </a:rPr>
              <a:t>Eva Alonso Ortiz (ELE8812)</a:t>
            </a:r>
          </a:p>
        </p:txBody>
      </p:sp>
    </p:spTree>
    <p:extLst>
      <p:ext uri="{BB962C8B-B14F-4D97-AF65-F5344CB8AC3E}">
        <p14:creationId xmlns:p14="http://schemas.microsoft.com/office/powerpoint/2010/main" val="94654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sv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5.svg"/><Relationship Id="rId5" Type="http://schemas.openxmlformats.org/officeDocument/2006/relationships/tags" Target="../tags/tag6.xml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B0dgrQ7uUNOVYfpC1puZmievo2lhd6nY#scrollTo=e6YdsQLLwj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25"/>
          <p:cNvSpPr/>
          <p:nvPr/>
        </p:nvSpPr>
        <p:spPr>
          <a:xfrm>
            <a:off x="4458138" y="2333208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riangle 26"/>
          <p:cNvSpPr/>
          <p:nvPr/>
        </p:nvSpPr>
        <p:spPr>
          <a:xfrm>
            <a:off x="4620635" y="2333208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riangle 27"/>
          <p:cNvSpPr/>
          <p:nvPr/>
        </p:nvSpPr>
        <p:spPr>
          <a:xfrm>
            <a:off x="4783801" y="2333207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riangle 28"/>
          <p:cNvSpPr/>
          <p:nvPr/>
        </p:nvSpPr>
        <p:spPr>
          <a:xfrm>
            <a:off x="4945254" y="2328445"/>
            <a:ext cx="54721" cy="613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D4863-F2E1-4E6D-AD92-790CF797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23743"/>
            <a:ext cx="6858000" cy="2400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600" b="1" spc="-30" dirty="0">
                <a:latin typeface="+mj-lt"/>
                <a:cs typeface="Tahoma"/>
              </a:rPr>
              <a:t>Eva Alonso </a:t>
            </a:r>
            <a:r>
              <a:rPr lang="fi-FI" sz="2600" b="1" spc="-30" dirty="0" err="1">
                <a:latin typeface="+mj-lt"/>
                <a:cs typeface="Tahoma"/>
              </a:rPr>
              <a:t>Ortiz</a:t>
            </a:r>
            <a:endParaRPr lang="fi-FI" sz="26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200" b="1" spc="-20" dirty="0">
                <a:latin typeface="+mj-lt"/>
                <a:cs typeface="Microsoft Sans Serif"/>
              </a:rPr>
              <a:t>ELE8812</a:t>
            </a:r>
            <a:endParaRPr lang="fi-FI" sz="2200" b="1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fi-FI" sz="2200" b="1" spc="-65" dirty="0">
                <a:latin typeface="+mj-lt"/>
                <a:cs typeface="Tahoma"/>
              </a:rPr>
              <a:t>22 </a:t>
            </a:r>
            <a:r>
              <a:rPr lang="fi-FI" sz="2200" b="1" spc="-65" dirty="0" err="1">
                <a:latin typeface="+mj-lt"/>
                <a:cs typeface="Tahoma"/>
              </a:rPr>
              <a:t>février</a:t>
            </a:r>
            <a:r>
              <a:rPr lang="fi-FI" sz="2200" b="1" spc="-65" dirty="0">
                <a:latin typeface="+mj-lt"/>
                <a:cs typeface="Tahoma"/>
              </a:rPr>
              <a:t> 2024</a:t>
            </a:r>
            <a:endParaRPr lang="fi-FI" sz="2200" b="1" dirty="0">
              <a:latin typeface="+mj-lt"/>
              <a:cs typeface="Tahoma"/>
            </a:endParaRPr>
          </a:p>
          <a:p>
            <a:endParaRPr lang="en-CA" sz="2900" b="1" dirty="0"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D262AEF-7E72-49C1-A569-FD5F785EA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39" y="1331286"/>
            <a:ext cx="8017565" cy="1309209"/>
          </a:xfrm>
        </p:spPr>
        <p:txBody>
          <a:bodyPr>
            <a:noAutofit/>
          </a:bodyPr>
          <a:lstStyle/>
          <a:p>
            <a:r>
              <a:rPr lang="en-CA" sz="3400" b="1" dirty="0"/>
              <a:t>Segmentation </a:t>
            </a:r>
            <a:r>
              <a:rPr lang="en-CA" sz="3400" b="1" dirty="0" err="1"/>
              <a:t>d’images</a:t>
            </a:r>
            <a:r>
              <a:rPr lang="en-CA" sz="3400" b="1" dirty="0"/>
              <a:t> et </a:t>
            </a:r>
            <a:r>
              <a:rPr lang="en-CA" sz="3400" b="1" dirty="0" err="1"/>
              <a:t>détection</a:t>
            </a:r>
            <a:r>
              <a:rPr lang="en-CA" sz="3400" b="1" dirty="0"/>
              <a:t> de contours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1415F7-CEF3-4D1F-BD81-B5E9FAEC50C0}"/>
              </a:ext>
            </a:extLst>
          </p:cNvPr>
          <p:cNvSpPr/>
          <p:nvPr/>
        </p:nvSpPr>
        <p:spPr>
          <a:xfrm>
            <a:off x="363998" y="1294842"/>
            <a:ext cx="8422194" cy="1541123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475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Formulation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007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 de contours</a:t>
            </a:r>
          </a:p>
          <a:p>
            <a:r>
              <a:rPr lang="fr-CA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Position du problème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19" y="1243311"/>
                <a:ext cx="8881111" cy="520499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r>
                  <a:rPr lang="fr-CA" sz="2600" b="1" u="sng" spc="-50" dirty="0">
                    <a:latin typeface="+mj-lt"/>
                    <a:cs typeface="Tahoma"/>
                  </a:rPr>
                  <a:t>Cadre 1D</a:t>
                </a:r>
                <a:endParaRPr lang="fr-CA" sz="2600" b="1" u="sng" spc="-50" dirty="0">
                  <a:solidFill>
                    <a:srgbClr val="0B6B1D"/>
                  </a:solidFill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fr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Filtrage passe haut en temps continue : dérivée première ou seconde</a:t>
                </a: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fr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Filtrage passe haut en temps discret : différences premières ou secondes</a:t>
                </a:r>
              </a:p>
              <a:p>
                <a:pPr marL="939600" lvl="2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fr-CA" sz="19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Différences premières : </a:t>
                </a:r>
                <a:endParaRPr lang="fr-CA" sz="1900" i="1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fr-CA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fr-CA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r-CA" sz="1900" i="1"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r-CA" sz="1900" i="1"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</m:e>
                          </m:d>
                        </m:num>
                        <m:den>
                          <m:r>
                            <a:rPr lang="en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fr-CA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′(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)=</m:t>
                      </m:r>
                      <m:f>
                        <m:fPr>
                          <m:ctrlPr>
                            <a:rPr lang="fr-CA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r-CA" sz="1900" i="1"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fr-CA" sz="1900" i="1"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x</m:t>
                              </m:r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CA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939600" lvl="2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fr-CA" sz="19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Différences secondes : </a:t>
                </a:r>
                <a:endParaRPr lang="fr-CA" sz="1900" i="1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CA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CA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fr-CA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𝑓</m:t>
                        </m:r>
                      </m:num>
                      <m:den>
                        <m:r>
                          <a:rPr lang="fr-CA" sz="19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fr-CA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fr-CA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CA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A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𝜕</m:t>
                        </m:r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𝑓</m:t>
                        </m:r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′(</m:t>
                        </m:r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)</m:t>
                        </m:r>
                      </m:num>
                      <m:den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𝜕</m:t>
                        </m:r>
                        <m:r>
                          <a:rPr lang="fr-CA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den>
                    </m:f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fr-CA" sz="1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fr-CA" sz="19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CA" sz="19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𝑓</m:t>
                        </m:r>
                      </m:e>
                      <m:sup>
                        <m:r>
                          <a:rPr lang="fr-CA" sz="19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CA" sz="1900" i="1">
                            <a:solidFill>
                              <a:srgbClr val="002060"/>
                            </a:solidFill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a:rPr lang="fr-CA" sz="19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+1</m:t>
                        </m:r>
                      </m:e>
                    </m:d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fr-CA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CA" sz="19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𝑓</m:t>
                        </m:r>
                      </m:e>
                      <m:sup>
                        <m:r>
                          <a:rPr lang="fr-CA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CA" sz="19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CA" sz="1900" b="0" i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endParaRPr lang="fr-CA" sz="19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fr-CA" sz="19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+2</m:t>
                          </m:r>
                        </m:e>
                      </m:d>
                      <m:r>
                        <a:rPr lang="fr-CA" sz="19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fr-CA" sz="19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fr-CA" sz="19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fr-CA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fr-CA" sz="19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fr-CA" sz="19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fr-CA" sz="1900" b="0" dirty="0">
                  <a:solidFill>
                    <a:srgbClr val="00B050"/>
                  </a:solidFill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+2</m:t>
                          </m:r>
                        </m:e>
                      </m:d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fr-CA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363538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fr-CA" sz="19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Expansion autour de </a:t>
                </a:r>
                <a:r>
                  <a:rPr lang="fr-CA" sz="1900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x</a:t>
                </a:r>
                <a:r>
                  <a:rPr lang="fr-CA" sz="19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: soustraire 1 </a:t>
                </a:r>
                <a14:m>
                  <m:oMath xmlns:m="http://schemas.openxmlformats.org/officeDocument/2006/math"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fr-CA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CA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fr-CA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+2−1</m:t>
                        </m:r>
                      </m:e>
                    </m:d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−2</m:t>
                    </m:r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fr-CA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fr-CA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fr-CA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+1−1</m:t>
                        </m:r>
                      </m:e>
                    </m:d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(</m:t>
                    </m:r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1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−1</m:t>
                    </m:r>
                    <m:r>
                      <a:rPr lang="fr-CA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fr-CA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fr-CA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CA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</m:t>
                          </m:r>
                        </m:e>
                      </m:d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fr-CA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d>
                      <m:r>
                        <a:rPr lang="fr-CA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fr-CA" sz="1900" b="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fr-CA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fr-CA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1243311"/>
                <a:ext cx="8881111" cy="5204990"/>
              </a:xfrm>
              <a:prstGeom prst="rect">
                <a:avLst/>
              </a:prstGeom>
              <a:blipFill>
                <a:blip r:embed="rId3"/>
                <a:stretch>
                  <a:fillRect l="-1235" t="-1756" r="-13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96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élémentaires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Gradient de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l’image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08" y="1480814"/>
                <a:ext cx="8963624" cy="474185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r>
                  <a:rPr lang="en-CA" sz="2600" b="1" u="sng" spc="-50" dirty="0">
                    <a:latin typeface="+mj-lt"/>
                    <a:cs typeface="Tahoma"/>
                  </a:rPr>
                  <a:t>Approximations </a:t>
                </a:r>
                <a:r>
                  <a:rPr lang="en-CA" sz="2600" b="1" u="sng" spc="-50" dirty="0" err="1">
                    <a:latin typeface="+mj-lt"/>
                    <a:cs typeface="Tahoma"/>
                  </a:rPr>
                  <a:t>numériques</a:t>
                </a:r>
                <a:endPara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en-CA" sz="220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Opérateurs</a:t>
                </a:r>
                <a:r>
                  <a:rPr lang="en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en-CA" sz="220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centrés</a:t>
                </a:r>
                <a:r>
                  <a:rPr lang="en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exacts :</a:t>
                </a:r>
                <a:endParaRPr lang="en-CA" sz="1800" i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252000" lvl="1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en-CA" sz="1800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𝑔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sub>
                    </m:sSub>
                    <m:r>
                      <a:rPr lang="en-C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𝜕</m:t>
                        </m:r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𝑓</m:t>
                        </m:r>
                      </m:num>
                      <m:den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𝜕</m:t>
                        </m:r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den>
                    </m:f>
                    <m:r>
                      <a:rPr lang="en-C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C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  <m:r>
                      <a:rPr lang="en-C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C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sz="1800" dirty="0">
                    <a:ea typeface="Cambria Math" panose="02040503050406030204" pitchFamily="18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CA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CA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⊛</m:t>
                    </m:r>
                    <m:d>
                      <m:dPr>
                        <m:begChr m:val="["/>
                        <m:endChr m:val="]"/>
                        <m:ctrlPr>
                          <a:rPr lang="en-CA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CA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𝑓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(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  <m:r>
                                <a:rPr lang="en-CA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A" sz="18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19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8" y="1480814"/>
                <a:ext cx="8963624" cy="4741852"/>
              </a:xfrm>
              <a:prstGeom prst="rect">
                <a:avLst/>
              </a:prstGeom>
              <a:blipFill>
                <a:blip r:embed="rId3"/>
                <a:stretch>
                  <a:fillRect l="-1275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4E7495-56AB-4F1F-9A4C-2E863990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29" y="3023153"/>
            <a:ext cx="4648568" cy="955422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081F990-7404-C34C-8F30-19DEB088C524}"/>
              </a:ext>
            </a:extLst>
          </p:cNvPr>
          <p:cNvSpPr txBox="1">
            <a:spLocks/>
          </p:cNvSpPr>
          <p:nvPr/>
        </p:nvSpPr>
        <p:spPr>
          <a:xfrm>
            <a:off x="496957" y="4334085"/>
            <a:ext cx="8644622" cy="23549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Exemple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d’opérateur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utilisé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Prewitt</a:t>
            </a: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E9132C-695D-6547-840B-1C684B4DF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27" y="4881564"/>
            <a:ext cx="4940136" cy="103927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4C07381-92C2-6B4D-AE70-317FB224560F}"/>
              </a:ext>
            </a:extLst>
          </p:cNvPr>
          <p:cNvGrpSpPr/>
          <p:nvPr/>
        </p:nvGrpSpPr>
        <p:grpSpPr>
          <a:xfrm>
            <a:off x="6363833" y="3376444"/>
            <a:ext cx="1718707" cy="1874694"/>
            <a:chOff x="5825240" y="1755408"/>
            <a:chExt cx="1718707" cy="1874694"/>
          </a:xfrm>
        </p:grpSpPr>
        <p:pic>
          <p:nvPicPr>
            <p:cNvPr id="21" name="Picture 20" descr="A picture containing shoji&#10;&#10;Description automatically generated">
              <a:extLst>
                <a:ext uri="{FF2B5EF4-FFF2-40B4-BE49-F238E27FC236}">
                  <a16:creationId xmlns:a16="http://schemas.microsoft.com/office/drawing/2014/main" id="{30ABFE02-5F71-EE4A-B616-F918695B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5240" y="1755408"/>
              <a:ext cx="1708884" cy="1734138"/>
            </a:xfrm>
            <a:prstGeom prst="rect">
              <a:avLst/>
            </a:prstGeom>
          </p:spPr>
        </p:pic>
        <p:pic>
          <p:nvPicPr>
            <p:cNvPr id="22" name="Picture 21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3ABBBCF5-1F29-C64B-88C5-2B168DCBE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7236" y="1895958"/>
              <a:ext cx="1526711" cy="1734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53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élémentaires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Gradient de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l’image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480814"/>
            <a:ext cx="8644622" cy="4741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Définition</a:t>
            </a:r>
            <a:r>
              <a:rPr lang="en-CA" sz="2600" b="1" u="sng" spc="-50" dirty="0">
                <a:latin typeface="+mj-lt"/>
                <a:cs typeface="Tahoma"/>
              </a:rPr>
              <a:t> et </a:t>
            </a:r>
            <a:r>
              <a:rPr lang="en-CA" sz="2600" b="1" u="sng" spc="-50" dirty="0" err="1">
                <a:latin typeface="+mj-lt"/>
                <a:cs typeface="Tahoma"/>
              </a:rPr>
              <a:t>propriétés</a:t>
            </a:r>
            <a:r>
              <a:rPr lang="en-CA" sz="2600" b="1" u="sng" spc="-50" dirty="0">
                <a:latin typeface="+mj-lt"/>
                <a:cs typeface="Tahoma"/>
              </a:rPr>
              <a:t> </a:t>
            </a:r>
            <a:r>
              <a:rPr lang="en-CA" sz="2600" b="1" u="sng" spc="-50" dirty="0" err="1">
                <a:latin typeface="+mj-lt"/>
                <a:cs typeface="Tahoma"/>
              </a:rPr>
              <a:t>élémentaires</a:t>
            </a:r>
            <a:endParaRPr lang="en-CA" sz="2600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Définition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</a:t>
            </a:r>
          </a:p>
          <a:p>
            <a:pPr marL="482400" lvl="1" indent="-230400">
              <a:lnSpc>
                <a:spcPct val="100000"/>
              </a:lnSpc>
              <a:spcBef>
                <a:spcPts val="30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Magnitude : </a:t>
            </a:r>
            <a:r>
              <a:rPr lang="en-CA" sz="2200" i="1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rapidité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des variations de 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 </a:t>
            </a:r>
          </a:p>
          <a:p>
            <a:pPr marL="482400" lvl="1" indent="-230400">
              <a:lnSpc>
                <a:spcPct val="100000"/>
              </a:lnSpc>
              <a:spcBef>
                <a:spcPts val="3000"/>
              </a:spcBef>
              <a:buClr>
                <a:schemeClr val="tx1"/>
              </a:buClr>
              <a:buSzPct val="135000"/>
            </a:pPr>
            <a:endParaRPr lang="en-CA" sz="2200" i="1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Direction : plus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grande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pente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A50C0B-FFF5-4A58-9817-C691C3E17F18}"/>
              </a:ext>
            </a:extLst>
          </p:cNvPr>
          <p:cNvSpPr/>
          <p:nvPr/>
        </p:nvSpPr>
        <p:spPr>
          <a:xfrm>
            <a:off x="476295" y="5463571"/>
            <a:ext cx="8250535" cy="759095"/>
          </a:xfrm>
          <a:prstGeom prst="roundRect">
            <a:avLst/>
          </a:prstGeom>
          <a:solidFill>
            <a:srgbClr val="E6D2DC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>
                <a:solidFill>
                  <a:srgbClr val="FF0000"/>
                </a:solidFill>
                <a:latin typeface="+mj-lt"/>
              </a:rPr>
              <a:t>Le gradient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est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orthogonal aux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lignes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niveau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(contours)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E911E-5330-42B4-BB50-8C788002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15" y="1982644"/>
            <a:ext cx="2757268" cy="687532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53A4745-3FE0-BD44-B136-20315DCCF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670" y="3301945"/>
            <a:ext cx="3886200" cy="520700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6C9E07C-AEAB-1542-A78B-F484866AF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625" y="4388913"/>
            <a:ext cx="2286000" cy="8763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F293F4E-F00E-044D-8BB3-985B40B5022C}"/>
              </a:ext>
            </a:extLst>
          </p:cNvPr>
          <p:cNvGrpSpPr/>
          <p:nvPr/>
        </p:nvGrpSpPr>
        <p:grpSpPr>
          <a:xfrm>
            <a:off x="6173447" y="1735483"/>
            <a:ext cx="1718707" cy="1874694"/>
            <a:chOff x="5825240" y="1755408"/>
            <a:chExt cx="1718707" cy="1874694"/>
          </a:xfrm>
        </p:grpSpPr>
        <p:pic>
          <p:nvPicPr>
            <p:cNvPr id="16" name="Picture 15" descr="A picture containing shoji&#10;&#10;Description automatically generated">
              <a:extLst>
                <a:ext uri="{FF2B5EF4-FFF2-40B4-BE49-F238E27FC236}">
                  <a16:creationId xmlns:a16="http://schemas.microsoft.com/office/drawing/2014/main" id="{D0D81D17-BC18-9B44-86EB-6E7D8278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5240" y="1755408"/>
              <a:ext cx="1708884" cy="1734138"/>
            </a:xfrm>
            <a:prstGeom prst="rect">
              <a:avLst/>
            </a:prstGeom>
          </p:spPr>
        </p:pic>
        <p:pic>
          <p:nvPicPr>
            <p:cNvPr id="20" name="Picture 19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AED7B6C2-B14E-604E-A015-8F306F0B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17236" y="1895958"/>
              <a:ext cx="1526711" cy="1734144"/>
            </a:xfrm>
            <a:prstGeom prst="rect">
              <a:avLst/>
            </a:prstGeom>
          </p:spPr>
        </p:pic>
      </p:grpSp>
      <p:pic>
        <p:nvPicPr>
          <p:cNvPr id="22" name="Picture 21" descr="Diagram, engineering drawing&#10;&#10;Description automatically generated">
            <a:extLst>
              <a:ext uri="{FF2B5EF4-FFF2-40B4-BE49-F238E27FC236}">
                <a16:creationId xmlns:a16="http://schemas.microsoft.com/office/drawing/2014/main" id="{D95BD538-69C2-A347-9073-994F38380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643" y="3551041"/>
            <a:ext cx="2231517" cy="1675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F5812-7434-ECF4-7CEF-0F46DCA2A75A}"/>
              </a:ext>
            </a:extLst>
          </p:cNvPr>
          <p:cNvSpPr txBox="1"/>
          <p:nvPr/>
        </p:nvSpPr>
        <p:spPr>
          <a:xfrm>
            <a:off x="6173447" y="1032092"/>
            <a:ext cx="241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latin typeface="+mj-lt"/>
              </a:rPr>
              <a:t>** Les angles sont mesurés dans le sens inverse des aiguilles d'une montre par rapport à l'axe des x. **</a:t>
            </a:r>
          </a:p>
        </p:txBody>
      </p:sp>
    </p:spTree>
    <p:extLst>
      <p:ext uri="{BB962C8B-B14F-4D97-AF65-F5344CB8AC3E}">
        <p14:creationId xmlns:p14="http://schemas.microsoft.com/office/powerpoint/2010/main" val="128572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CD131-928C-47B8-9A61-5CF411EEAD84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spc="-10" dirty="0">
                <a:latin typeface="+mj-lt"/>
                <a:ea typeface="Century Gothic" charset="0"/>
                <a:cs typeface="Century Gothic" charset="0"/>
              </a:rPr>
              <a:t>Différences premières et secondes</a:t>
            </a:r>
            <a:endParaRPr lang="fr-CA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86C6E-F796-4FC9-8F89-09CC3C6ED732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F4D49B-3C2E-4BE7-9E2D-878E5D34B291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E50DA-2F17-4683-A3E1-576710E9C971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Formulation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1A620D-B841-4ED9-8E6C-B835949E7E98}"/>
              </a:ext>
            </a:extLst>
          </p:cNvPr>
          <p:cNvGrpSpPr/>
          <p:nvPr/>
        </p:nvGrpSpPr>
        <p:grpSpPr>
          <a:xfrm>
            <a:off x="396508" y="1421441"/>
            <a:ext cx="8644622" cy="4729976"/>
            <a:chOff x="396508" y="946430"/>
            <a:chExt cx="8644622" cy="4729976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946430"/>
              <a:ext cx="8644622" cy="472997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1800"/>
                </a:spcBef>
                <a:buSzPct val="135000"/>
                <a:buNone/>
              </a:pPr>
              <a:r>
                <a:rPr lang="fr-CA" sz="2600" b="1" u="sng" spc="-50" dirty="0">
                  <a:latin typeface="+mj-lt"/>
                  <a:cs typeface="Tahoma"/>
                </a:rPr>
                <a:t>Comportement fréquentiel</a:t>
              </a:r>
              <a:endParaRPr lang="fr-CA" sz="2600" b="1" u="sng" spc="-50" dirty="0">
                <a:solidFill>
                  <a:srgbClr val="0B6B1D"/>
                </a:solidFill>
                <a:latin typeface="+mj-lt"/>
                <a:cs typeface="Tahom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F31FCA-EDA0-4BDD-973E-5A658618137A}"/>
                </a:ext>
              </a:extLst>
            </p:cNvPr>
            <p:cNvGrpSpPr/>
            <p:nvPr/>
          </p:nvGrpSpPr>
          <p:grpSpPr>
            <a:xfrm>
              <a:off x="446521" y="1586807"/>
              <a:ext cx="8250535" cy="3852982"/>
              <a:chOff x="446521" y="1729310"/>
              <a:chExt cx="8250535" cy="3852982"/>
            </a:xfrm>
          </p:grpSpPr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9731F63E-950C-4AE8-B179-A55ECC3F8B03}"/>
                  </a:ext>
                </a:extLst>
              </p:cNvPr>
              <p:cNvSpPr/>
              <p:nvPr/>
            </p:nvSpPr>
            <p:spPr>
              <a:xfrm>
                <a:off x="446521" y="1729310"/>
                <a:ext cx="8250535" cy="385298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A95145-B33A-4353-93BB-405938BE6FAC}"/>
                  </a:ext>
                </a:extLst>
              </p:cNvPr>
              <p:cNvSpPr/>
              <p:nvPr/>
            </p:nvSpPr>
            <p:spPr>
              <a:xfrm>
                <a:off x="446521" y="1729310"/>
                <a:ext cx="8250535" cy="3852982"/>
              </a:xfrm>
              <a:prstGeom prst="rect">
                <a:avLst/>
              </a:prstGeom>
              <a:noFill/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23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CD131-928C-47B8-9A61-5CF411EEAD84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Sensibilité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au bruit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86C6E-F796-4FC9-8F89-09CC3C6ED732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6D81A2-A2B3-46EA-A08D-B1CBD37B9056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6A705B-CADF-4F64-BF68-E23F611B64D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Formulation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4AA9FEC-DF13-41A1-A3E8-F8CEAFE5EE35}"/>
              </a:ext>
            </a:extLst>
          </p:cNvPr>
          <p:cNvSpPr txBox="1">
            <a:spLocks/>
          </p:cNvSpPr>
          <p:nvPr/>
        </p:nvSpPr>
        <p:spPr>
          <a:xfrm>
            <a:off x="396508" y="1037839"/>
            <a:ext cx="8747492" cy="55703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Effet</a:t>
            </a:r>
            <a:r>
              <a:rPr lang="en-CA" sz="2600" b="1" u="sng" spc="-50" dirty="0">
                <a:latin typeface="+mj-lt"/>
                <a:cs typeface="Tahoma"/>
              </a:rPr>
              <a:t> de </a:t>
            </a:r>
            <a:r>
              <a:rPr lang="en-CA" sz="2600" b="1" u="sng" spc="-50" dirty="0" err="1">
                <a:latin typeface="+mj-lt"/>
                <a:cs typeface="Tahoma"/>
              </a:rPr>
              <a:t>différents</a:t>
            </a:r>
            <a:r>
              <a:rPr lang="en-CA" sz="2600" b="1" u="sng" spc="-50" dirty="0">
                <a:latin typeface="+mj-lt"/>
                <a:cs typeface="Tahoma"/>
              </a:rPr>
              <a:t> </a:t>
            </a:r>
            <a:r>
              <a:rPr lang="en-CA" sz="2600" b="1" u="sng" spc="-50" dirty="0" err="1">
                <a:latin typeface="+mj-lt"/>
                <a:cs typeface="Tahoma"/>
              </a:rPr>
              <a:t>niveaux</a:t>
            </a:r>
            <a:r>
              <a:rPr lang="en-CA" sz="2600" b="1" u="sng" spc="-50" dirty="0">
                <a:latin typeface="+mj-lt"/>
                <a:cs typeface="Tahoma"/>
              </a:rPr>
              <a:t> de bruit sur les </a:t>
            </a:r>
            <a:r>
              <a:rPr lang="en-CA" sz="2600" b="1" u="sng" spc="-50" dirty="0" err="1">
                <a:latin typeface="+mj-lt"/>
                <a:cs typeface="Tahoma"/>
              </a:rPr>
              <a:t>détecteurs</a:t>
            </a:r>
            <a:r>
              <a:rPr lang="en-CA" sz="2600" b="1" u="sng" spc="-50" dirty="0">
                <a:latin typeface="+mj-lt"/>
                <a:cs typeface="Tahoma"/>
              </a:rPr>
              <a:t> par </a:t>
            </a:r>
            <a:r>
              <a:rPr lang="en-CA" sz="2600" b="1" u="sng" spc="-50" dirty="0" err="1">
                <a:latin typeface="+mj-lt"/>
                <a:cs typeface="Tahoma"/>
              </a:rPr>
              <a:t>différences</a:t>
            </a: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indent="0">
              <a:spcBef>
                <a:spcPts val="600"/>
              </a:spcBef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indent="0">
              <a:spcBef>
                <a:spcPts val="600"/>
              </a:spcBef>
              <a:buSzPct val="135000"/>
              <a:buNone/>
            </a:pPr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n-CA" sz="2600" b="1" u="sng" spc="-50" dirty="0" err="1">
                <a:solidFill>
                  <a:srgbClr val="FF0000"/>
                </a:solidFill>
                <a:latin typeface="+mj-lt"/>
                <a:cs typeface="Tahoma"/>
              </a:rPr>
              <a:t>Synthèse</a:t>
            </a:r>
            <a:endParaRPr lang="en-CA" sz="2600" b="1" u="sng" spc="-50" dirty="0">
              <a:solidFill>
                <a:srgbClr val="FF0000"/>
              </a:solidFill>
              <a:latin typeface="+mj-lt"/>
              <a:cs typeface="Tahoma"/>
            </a:endParaRPr>
          </a:p>
          <a:p>
            <a:pPr marL="482400">
              <a:spcBef>
                <a:spcPts val="600"/>
              </a:spcBef>
              <a:buClr>
                <a:srgbClr val="FF0000"/>
              </a:buClr>
              <a:buSzPct val="135000"/>
            </a:pPr>
            <a:r>
              <a:rPr lang="en-CA" sz="2200" spc="-50" dirty="0" err="1">
                <a:latin typeface="+mj-lt"/>
                <a:cs typeface="Tahoma"/>
              </a:rPr>
              <a:t>Différences</a:t>
            </a:r>
            <a:r>
              <a:rPr lang="en-CA" sz="2200" spc="-50" dirty="0">
                <a:latin typeface="+mj-lt"/>
                <a:cs typeface="Tahoma"/>
              </a:rPr>
              <a:t> premières : contours </a:t>
            </a:r>
            <a:r>
              <a:rPr lang="en-CA" sz="2200" spc="-50" dirty="0" err="1">
                <a:latin typeface="+mj-lt"/>
                <a:cs typeface="Tahoma"/>
              </a:rPr>
              <a:t>épais</a:t>
            </a:r>
            <a:endParaRPr lang="en-CA" sz="2200" spc="-50" dirty="0">
              <a:latin typeface="+mj-lt"/>
              <a:cs typeface="Tahoma"/>
            </a:endParaRPr>
          </a:p>
          <a:p>
            <a:pPr marL="482400">
              <a:spcBef>
                <a:spcPts val="600"/>
              </a:spcBef>
              <a:buClr>
                <a:srgbClr val="FF0000"/>
              </a:buClr>
              <a:buSzPct val="135000"/>
            </a:pPr>
            <a:r>
              <a:rPr lang="en-CA" sz="2200" spc="-50" dirty="0" err="1">
                <a:latin typeface="+mj-lt"/>
                <a:cs typeface="Tahoma"/>
              </a:rPr>
              <a:t>Différences</a:t>
            </a:r>
            <a:r>
              <a:rPr lang="en-CA" sz="2200" spc="-50" dirty="0">
                <a:latin typeface="+mj-lt"/>
                <a:cs typeface="Tahoma"/>
              </a:rPr>
              <a:t> </a:t>
            </a:r>
            <a:r>
              <a:rPr lang="en-CA" sz="2200" spc="-50" dirty="0" err="1">
                <a:latin typeface="+mj-lt"/>
                <a:cs typeface="Tahoma"/>
              </a:rPr>
              <a:t>secondes</a:t>
            </a:r>
            <a:r>
              <a:rPr lang="en-CA" sz="2200" spc="-50" dirty="0">
                <a:latin typeface="+mj-lt"/>
                <a:cs typeface="Tahoma"/>
              </a:rPr>
              <a:t> : double </a:t>
            </a:r>
            <a:r>
              <a:rPr lang="en-CA" sz="2200" spc="-50" dirty="0" err="1">
                <a:latin typeface="+mj-lt"/>
                <a:cs typeface="Tahoma"/>
              </a:rPr>
              <a:t>réponse</a:t>
            </a:r>
            <a:r>
              <a:rPr lang="en-CA" sz="2200" spc="-50" dirty="0">
                <a:latin typeface="+mj-lt"/>
                <a:cs typeface="Tahoma"/>
              </a:rPr>
              <a:t> ―&gt; passages par </a:t>
            </a:r>
            <a:r>
              <a:rPr lang="en-CA" sz="2200" spc="-50" dirty="0" err="1">
                <a:latin typeface="+mj-lt"/>
                <a:cs typeface="Tahoma"/>
              </a:rPr>
              <a:t>zéro</a:t>
            </a:r>
            <a:endParaRPr lang="en-CA" sz="2200" spc="-50" dirty="0">
              <a:latin typeface="+mj-lt"/>
              <a:cs typeface="Tahoma"/>
            </a:endParaRPr>
          </a:p>
          <a:p>
            <a:pPr marL="939600" lvl="1">
              <a:spcBef>
                <a:spcPts val="600"/>
              </a:spcBef>
              <a:buClr>
                <a:srgbClr val="FF0000"/>
              </a:buClr>
              <a:buSzPct val="135000"/>
            </a:pPr>
            <a:r>
              <a:rPr lang="en-CA" sz="1800" spc="-50" dirty="0">
                <a:latin typeface="+mj-lt"/>
                <a:cs typeface="Tahoma"/>
              </a:rPr>
              <a:t>Forte </a:t>
            </a:r>
            <a:r>
              <a:rPr lang="en-CA" sz="1800" spc="-50" dirty="0" err="1">
                <a:latin typeface="+mj-lt"/>
                <a:cs typeface="Tahoma"/>
              </a:rPr>
              <a:t>sensibilité</a:t>
            </a:r>
            <a:r>
              <a:rPr lang="en-CA" sz="1800" spc="-50" dirty="0">
                <a:latin typeface="+mj-lt"/>
                <a:cs typeface="Tahoma"/>
              </a:rPr>
              <a:t> au bruit</a:t>
            </a:r>
            <a:endParaRPr lang="en-CA" sz="22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4468AD73-4BB5-44B2-A245-2AA0599CAC20}"/>
              </a:ext>
            </a:extLst>
          </p:cNvPr>
          <p:cNvSpPr/>
          <p:nvPr/>
        </p:nvSpPr>
        <p:spPr>
          <a:xfrm>
            <a:off x="843149" y="1781300"/>
            <a:ext cx="3644420" cy="1144780"/>
          </a:xfrm>
          <a:prstGeom prst="rect">
            <a:avLst/>
          </a:prstGeom>
          <a:blipFill>
            <a:blip r:embed="rId3" cstate="print"/>
            <a:stretch>
              <a:fillRect b="-107499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6">
            <a:extLst>
              <a:ext uri="{FF2B5EF4-FFF2-40B4-BE49-F238E27FC236}">
                <a16:creationId xmlns:a16="http://schemas.microsoft.com/office/drawing/2014/main" id="{E0C8AA9D-FF8F-4F89-869F-B160F28BC0A4}"/>
              </a:ext>
            </a:extLst>
          </p:cNvPr>
          <p:cNvSpPr/>
          <p:nvPr/>
        </p:nvSpPr>
        <p:spPr>
          <a:xfrm>
            <a:off x="4638058" y="1770542"/>
            <a:ext cx="3644420" cy="1187706"/>
          </a:xfrm>
          <a:prstGeom prst="rect">
            <a:avLst/>
          </a:prstGeom>
          <a:blipFill>
            <a:blip r:embed="rId4" cstate="print"/>
            <a:stretch>
              <a:fillRect b="-10000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23AA344C-2C42-C74A-9F68-4E5ADA7302E4}"/>
              </a:ext>
            </a:extLst>
          </p:cNvPr>
          <p:cNvSpPr/>
          <p:nvPr/>
        </p:nvSpPr>
        <p:spPr>
          <a:xfrm>
            <a:off x="843149" y="3163399"/>
            <a:ext cx="3644420" cy="1144780"/>
          </a:xfrm>
          <a:prstGeom prst="rect">
            <a:avLst/>
          </a:prstGeom>
          <a:blipFill>
            <a:blip r:embed="rId3" cstate="print"/>
            <a:stretch>
              <a:fillRect t="-107499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63C5C04B-68AD-E247-8DDE-B5D7EB382A95}"/>
              </a:ext>
            </a:extLst>
          </p:cNvPr>
          <p:cNvSpPr/>
          <p:nvPr/>
        </p:nvSpPr>
        <p:spPr>
          <a:xfrm>
            <a:off x="4625088" y="3114731"/>
            <a:ext cx="3644420" cy="1178670"/>
          </a:xfrm>
          <a:prstGeom prst="rect">
            <a:avLst/>
          </a:prstGeom>
          <a:blipFill>
            <a:blip r:embed="rId4" cstate="print"/>
            <a:stretch>
              <a:fillRect t="-101533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83D58B-50F3-98A1-637A-366E025A9E75}"/>
                  </a:ext>
                </a:extLst>
              </p:cNvPr>
              <p:cNvSpPr txBox="1"/>
              <p:nvPr/>
            </p:nvSpPr>
            <p:spPr>
              <a:xfrm>
                <a:off x="2334242" y="1487758"/>
                <a:ext cx="662233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83D58B-50F3-98A1-637A-366E025A9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42" y="1487758"/>
                <a:ext cx="662233" cy="293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2CF478-4F74-F6AE-FE6F-F80417BACA8D}"/>
                  </a:ext>
                </a:extLst>
              </p:cNvPr>
              <p:cNvSpPr txBox="1"/>
              <p:nvPr/>
            </p:nvSpPr>
            <p:spPr>
              <a:xfrm>
                <a:off x="2334241" y="2897969"/>
                <a:ext cx="77925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CA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2CF478-4F74-F6AE-FE6F-F80417BA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41" y="2897969"/>
                <a:ext cx="779252" cy="2935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4B07B-9EC8-C4CA-62B0-C3849972FE44}"/>
                  </a:ext>
                </a:extLst>
              </p:cNvPr>
              <p:cNvSpPr txBox="1"/>
              <p:nvPr/>
            </p:nvSpPr>
            <p:spPr>
              <a:xfrm>
                <a:off x="6070642" y="1491124"/>
                <a:ext cx="77925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CA" sz="1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4B07B-9EC8-C4CA-62B0-C3849972F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42" y="1491124"/>
                <a:ext cx="779252" cy="293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B782DD-FA90-4940-2D98-2B8D16B0F7DE}"/>
                  </a:ext>
                </a:extLst>
              </p:cNvPr>
              <p:cNvSpPr txBox="1"/>
              <p:nvPr/>
            </p:nvSpPr>
            <p:spPr>
              <a:xfrm>
                <a:off x="6051706" y="2867273"/>
                <a:ext cx="747192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CA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1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CA" sz="12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B782DD-FA90-4940-2D98-2B8D16B0F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706" y="2867273"/>
                <a:ext cx="747192" cy="2935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1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82641-B95A-7176-C716-D5DE8EA407C2}"/>
              </a:ext>
            </a:extLst>
          </p:cNvPr>
          <p:cNvSpPr txBox="1"/>
          <p:nvPr/>
        </p:nvSpPr>
        <p:spPr>
          <a:xfrm>
            <a:off x="355599" y="2459504"/>
            <a:ext cx="8406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+mj-lt"/>
              </a:rPr>
              <a:t>Quelle est la différence entre les opérateurs de différence première 1D et 2D ?</a:t>
            </a:r>
          </a:p>
          <a:p>
            <a:endParaRPr lang="fr-CA" sz="2000" dirty="0">
              <a:latin typeface="+mj-lt"/>
            </a:endParaRPr>
          </a:p>
          <a:p>
            <a:pPr marL="342900" indent="-342900">
              <a:buAutoNum type="alphaLcParenBoth"/>
            </a:pPr>
            <a:r>
              <a:rPr lang="fr-CA" sz="2000" dirty="0">
                <a:latin typeface="+mj-lt"/>
              </a:rPr>
              <a:t>L'opérateur 2D donnera des résultats plus exacts parce que on prend en considération plus de pixels </a:t>
            </a:r>
          </a:p>
          <a:p>
            <a:pPr marL="342900" indent="-342900">
              <a:buAutoNum type="alphaLcParenBoth"/>
            </a:pPr>
            <a:r>
              <a:rPr lang="fr-CA" sz="2000" dirty="0">
                <a:latin typeface="+mj-lt"/>
              </a:rPr>
              <a:t>L'opérateur 2D sert pour des données 2D, tandis que l'opérateur 1D sert pour des données 1D</a:t>
            </a:r>
          </a:p>
          <a:p>
            <a:pPr marL="342900" indent="-342900">
              <a:buAutoNum type="alphaLcParenBoth"/>
            </a:pPr>
            <a:r>
              <a:rPr lang="fr-CA" sz="2000" dirty="0">
                <a:latin typeface="+mj-lt"/>
              </a:rPr>
              <a:t>Les deux donneront le même résultat</a:t>
            </a:r>
          </a:p>
        </p:txBody>
      </p:sp>
    </p:spTree>
    <p:extLst>
      <p:ext uri="{BB962C8B-B14F-4D97-AF65-F5344CB8AC3E}">
        <p14:creationId xmlns:p14="http://schemas.microsoft.com/office/powerpoint/2010/main" val="90751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DD114D5-BFEC-0C29-BEF6-2A60067133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2500" y="365760"/>
            <a:ext cx="4000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 fontScale="92500" lnSpcReduction="20000"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fr-CA" sz="2000">
              <a:solidFill>
                <a:srgbClr val="5B5B5B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28B211E-36A2-47FB-164E-76AE7409C22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8048" y="512864"/>
            <a:ext cx="597332" cy="597332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AA389E12-2932-3380-D1E5-FF00C2FDC86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26080" y="617220"/>
            <a:ext cx="777240" cy="38862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980C0410-9C1D-9C92-D00D-4D7E240DA83F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8680" y="2560320"/>
            <a:ext cx="1737360" cy="1737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AFA5C4-8B58-7A27-F557-C93E57AEBD8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6080" y="2571750"/>
            <a:ext cx="54864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4000" b="1">
                <a:solidFill>
                  <a:srgbClr val="5B5B5B"/>
                </a:solidFill>
              </a:rPr>
              <a:t>Quelle est la différence entre les opératuers de différence première 1D et 2D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0E7EC5-EF6A-BF01-F2CC-415F49D3F8A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26080" y="6032500"/>
            <a:ext cx="54864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  <a:endParaRPr lang="fr-CA" sz="20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22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CD131-928C-47B8-9A61-5CF411EEAD84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Détection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par gradient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86C6E-F796-4FC9-8F89-09CC3C6ED732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3BC7A7-4EB3-49DE-B84B-4836D6785155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20353-09D7-476E-B5DC-E1599B8EC70C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670823"/>
            <a:ext cx="8644622" cy="4032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n-CA" sz="2600" b="1" u="sng" spc="-50" dirty="0">
                <a:latin typeface="+mj-lt"/>
                <a:cs typeface="Tahoma"/>
              </a:rPr>
              <a:t>Approximations </a:t>
            </a:r>
            <a:r>
              <a:rPr lang="en-CA" sz="2600" b="1" u="sng" spc="-50" dirty="0" err="1">
                <a:latin typeface="+mj-lt"/>
                <a:cs typeface="Tahoma"/>
              </a:rPr>
              <a:t>numériques</a:t>
            </a: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Exemple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d’opérateur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utilisé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Sobel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Justification: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interprétation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fréquentielle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Détection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i="1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directionnelle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des contours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Magnitude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norme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du gradient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Autres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approximations possible (Roberts, …)</a:t>
            </a: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643227-5260-4FF2-9C40-6B4C9BD7C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70" y="2732991"/>
            <a:ext cx="7148946" cy="9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Opérateurs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gradient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Interprétation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fréquentielle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55599" y="1391174"/>
            <a:ext cx="8644622" cy="4741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 err="1">
                <a:solidFill>
                  <a:srgbClr val="0B6B1D"/>
                </a:solidFill>
                <a:latin typeface="+mj-lt"/>
                <a:cs typeface="Tahoma"/>
              </a:rPr>
              <a:t>Opérateur</a:t>
            </a:r>
            <a:r>
              <a:rPr lang="en-CA" sz="2600" b="1" u="sng" spc="-50" dirty="0">
                <a:solidFill>
                  <a:srgbClr val="0B6B1D"/>
                </a:solidFill>
                <a:latin typeface="+mj-lt"/>
                <a:cs typeface="Tahoma"/>
              </a:rPr>
              <a:t> de Sobel</a:t>
            </a:r>
          </a:p>
          <a:p>
            <a:pPr marL="0" indent="0">
              <a:buSzPct val="135000"/>
              <a:buNone/>
            </a:pPr>
            <a:r>
              <a:rPr lang="en-CA" sz="2400" spc="-50" dirty="0">
                <a:latin typeface="+mj-lt"/>
                <a:cs typeface="Tahoma"/>
              </a:rPr>
              <a:t>Interpretation </a:t>
            </a:r>
            <a:r>
              <a:rPr lang="en-CA" sz="2400" spc="-50" dirty="0" err="1">
                <a:latin typeface="+mj-lt"/>
                <a:cs typeface="Tahoma"/>
              </a:rPr>
              <a:t>fréquentielle</a:t>
            </a:r>
            <a:r>
              <a:rPr lang="en-CA" sz="2400" spc="-50" dirty="0">
                <a:latin typeface="+mj-lt"/>
                <a:cs typeface="Tahoma"/>
              </a:rPr>
              <a:t> (</a:t>
            </a:r>
            <a:r>
              <a:rPr lang="en-CA" sz="2400" spc="-50" dirty="0" err="1">
                <a:latin typeface="+mj-lt"/>
                <a:cs typeface="Tahoma"/>
              </a:rPr>
              <a:t>selon</a:t>
            </a:r>
            <a:r>
              <a:rPr lang="en-CA" sz="2400" spc="-50" dirty="0">
                <a:latin typeface="+mj-lt"/>
                <a:cs typeface="Tahoma"/>
              </a:rPr>
              <a:t> composite y)</a:t>
            </a: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F15D27-1082-41D3-B383-AFBAB6DD8C40}"/>
              </a:ext>
            </a:extLst>
          </p:cNvPr>
          <p:cNvGrpSpPr/>
          <p:nvPr/>
        </p:nvGrpSpPr>
        <p:grpSpPr>
          <a:xfrm>
            <a:off x="2757725" y="2390541"/>
            <a:ext cx="4082525" cy="3742485"/>
            <a:chOff x="1980345" y="2199962"/>
            <a:chExt cx="5035202" cy="4016192"/>
          </a:xfrm>
        </p:grpSpPr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17198478-C5C1-4FA5-866B-508288F19C38}"/>
                </a:ext>
              </a:extLst>
            </p:cNvPr>
            <p:cNvSpPr/>
            <p:nvPr/>
          </p:nvSpPr>
          <p:spPr>
            <a:xfrm>
              <a:off x="1980345" y="2199962"/>
              <a:ext cx="5035202" cy="4016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C628E9-FF23-4A78-8F6D-CCB8AA3B8B67}"/>
                </a:ext>
              </a:extLst>
            </p:cNvPr>
            <p:cNvSpPr/>
            <p:nvPr/>
          </p:nvSpPr>
          <p:spPr>
            <a:xfrm>
              <a:off x="1980345" y="2199962"/>
              <a:ext cx="5035202" cy="4016192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01EC7A1-CFB7-B04A-ABC8-55EC72E9F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19" y="3381100"/>
            <a:ext cx="1549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8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élémentaires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Laplacien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l’image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2CE617-0D67-406A-9248-9914A7892B23}"/>
              </a:ext>
            </a:extLst>
          </p:cNvPr>
          <p:cNvGrpSpPr/>
          <p:nvPr/>
        </p:nvGrpSpPr>
        <p:grpSpPr>
          <a:xfrm>
            <a:off x="396508" y="1480814"/>
            <a:ext cx="8644622" cy="4741852"/>
            <a:chOff x="396508" y="1480814"/>
            <a:chExt cx="8644622" cy="4741852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1480814"/>
              <a:ext cx="8644622" cy="47418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sz="2600" b="1" u="sng" spc="-50" dirty="0" err="1">
                  <a:latin typeface="+mj-lt"/>
                  <a:cs typeface="Tahoma"/>
                </a:rPr>
                <a:t>Définition</a:t>
              </a:r>
              <a:r>
                <a:rPr lang="en-CA" sz="2600" b="1" u="sng" spc="-50" dirty="0">
                  <a:latin typeface="+mj-lt"/>
                  <a:cs typeface="Tahoma"/>
                </a:rPr>
                <a:t> et </a:t>
              </a:r>
              <a:r>
                <a:rPr lang="en-CA" sz="2600" b="1" u="sng" spc="-50" dirty="0" err="1">
                  <a:latin typeface="+mj-lt"/>
                  <a:cs typeface="Tahoma"/>
                </a:rPr>
                <a:t>propriétés</a:t>
              </a:r>
              <a:r>
                <a:rPr lang="en-CA" sz="2600" b="1" u="sng" spc="-50" dirty="0">
                  <a:latin typeface="+mj-lt"/>
                  <a:cs typeface="Tahoma"/>
                </a:rPr>
                <a:t> </a:t>
              </a:r>
              <a:r>
                <a:rPr lang="en-CA" sz="2600" b="1" u="sng" spc="-50" dirty="0" err="1">
                  <a:latin typeface="+mj-lt"/>
                  <a:cs typeface="Tahoma"/>
                </a:rPr>
                <a:t>élémentaires</a:t>
              </a:r>
              <a:endParaRPr lang="en-CA" sz="2600" b="1" u="sng" spc="-50" dirty="0">
                <a:latin typeface="+mj-lt"/>
                <a:cs typeface="Tahoma"/>
              </a:endParaRPr>
            </a:p>
            <a:p>
              <a:pPr marL="482400" lvl="1" indent="-230400">
                <a:lnSpc>
                  <a:spcPct val="100000"/>
                </a:lnSpc>
                <a:spcBef>
                  <a:spcPts val="1800"/>
                </a:spcBef>
                <a:buClr>
                  <a:schemeClr val="tx1"/>
                </a:buClr>
                <a:buSzPct val="135000"/>
              </a:pPr>
              <a:r>
                <a:rPr lang="en-CA" sz="220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Définition</a:t>
              </a: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: </a:t>
              </a:r>
            </a:p>
            <a:p>
              <a:pPr marL="482400" lvl="1" indent="-230400">
                <a:lnSpc>
                  <a:spcPct val="100000"/>
                </a:lnSpc>
                <a:spcBef>
                  <a:spcPts val="2400"/>
                </a:spcBef>
                <a:buClr>
                  <a:schemeClr val="tx1"/>
                </a:buClr>
                <a:buSzPct val="135000"/>
              </a:pPr>
              <a:r>
                <a:rPr lang="en-CA" sz="220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Isotrope</a:t>
              </a: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: pas </a:t>
              </a:r>
              <a:r>
                <a:rPr lang="en-CA" sz="2200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d’indication</a:t>
              </a: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de direction des variations</a:t>
              </a:r>
            </a:p>
            <a:p>
              <a:pPr marL="482400" lvl="1" indent="-23040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</a:pP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Magnitude : </a:t>
              </a:r>
              <a:r>
                <a:rPr lang="en-CA" sz="2200" i="1" dirty="0" err="1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rapidité</a:t>
              </a:r>
              <a:r>
                <a:rPr lang="en-CA" sz="2200" i="1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des variations de </a:t>
              </a:r>
              <a:r>
                <a:rPr lang="en-CA" sz="2200" i="1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f</a:t>
              </a: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1DB1A2-8D69-4D6E-B311-0D269B4D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6111" y="1971374"/>
              <a:ext cx="2554128" cy="631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13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La segmentation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9F29086-EF0B-4D15-8C09-9C70D59BDC8C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3B52A5-2270-43D1-A71F-9DB8F89A96EA}"/>
              </a:ext>
            </a:extLst>
          </p:cNvPr>
          <p:cNvGrpSpPr/>
          <p:nvPr/>
        </p:nvGrpSpPr>
        <p:grpSpPr>
          <a:xfrm>
            <a:off x="580082" y="2173182"/>
            <a:ext cx="7910773" cy="2375065"/>
            <a:chOff x="580082" y="2173182"/>
            <a:chExt cx="7910773" cy="2375065"/>
          </a:xfrm>
        </p:grpSpPr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1FD7F6F6-8211-43EE-BAED-B1DBBD8B49D8}"/>
                </a:ext>
              </a:extLst>
            </p:cNvPr>
            <p:cNvSpPr/>
            <p:nvPr/>
          </p:nvSpPr>
          <p:spPr>
            <a:xfrm>
              <a:off x="580082" y="2173182"/>
              <a:ext cx="7910773" cy="23750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2F7B88-F542-403A-BA63-73384FB8812B}"/>
                </a:ext>
              </a:extLst>
            </p:cNvPr>
            <p:cNvSpPr/>
            <p:nvPr/>
          </p:nvSpPr>
          <p:spPr>
            <a:xfrm>
              <a:off x="580082" y="2173182"/>
              <a:ext cx="7910773" cy="2375065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30525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élémentaires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Laplacien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l’image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08" y="1480814"/>
                <a:ext cx="8644622" cy="474185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r>
                  <a:rPr lang="en-CA" sz="2600" b="1" u="sng" spc="-50" dirty="0">
                    <a:latin typeface="+mj-lt"/>
                    <a:cs typeface="Tahoma"/>
                  </a:rPr>
                  <a:t>Approximations </a:t>
                </a:r>
                <a:r>
                  <a:rPr lang="en-CA" sz="2600" b="1" u="sng" spc="-50" dirty="0" err="1">
                    <a:latin typeface="+mj-lt"/>
                    <a:cs typeface="Tahoma"/>
                  </a:rPr>
                  <a:t>numériques</a:t>
                </a:r>
                <a:endPara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CA" sz="2000" b="0" i="1" dirty="0" smtClean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sz="2000" b="0" i="1" dirty="0" smtClean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y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CA" sz="2000" b="1" u="sng" spc="-50" dirty="0">
                  <a:solidFill>
                    <a:srgbClr val="0B6B1D"/>
                  </a:solidFill>
                  <a:latin typeface="+mj-lt"/>
                  <a:ea typeface="Cambria Math" panose="02040503050406030204" pitchFamily="18" charset="0"/>
                  <a:cs typeface="Tahoma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−2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y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CA" sz="20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endParaRPr lang="en-CA" sz="20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∇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𝑓</m:t>
                          </m:r>
                        </m:num>
                        <m:den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en-CA" sz="2000" b="1" u="sng" spc="-50" dirty="0">
                  <a:solidFill>
                    <a:srgbClr val="0B6B1D"/>
                  </a:solidFill>
                  <a:latin typeface="+mj-lt"/>
                  <a:ea typeface="Cambria Math" panose="02040503050406030204" pitchFamily="18" charset="0"/>
                  <a:cs typeface="Tahoma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8" y="1480814"/>
                <a:ext cx="8644622" cy="4741852"/>
              </a:xfrm>
              <a:prstGeom prst="rect">
                <a:avLst/>
              </a:prstGeom>
              <a:blipFill>
                <a:blip r:embed="rId3"/>
                <a:stretch>
                  <a:fillRect l="-1322" t="-18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87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élémentaires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Laplacien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l’image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08" y="1480814"/>
                <a:ext cx="8644622" cy="474185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:r>
                  <a:rPr lang="en-CA" sz="2600" b="1" u="sng" spc="-50" dirty="0">
                    <a:latin typeface="+mj-lt"/>
                    <a:cs typeface="Tahoma"/>
                  </a:rPr>
                  <a:t>Approximations </a:t>
                </a:r>
                <a:r>
                  <a:rPr lang="en-CA" sz="2600" b="1" u="sng" spc="-50" dirty="0" err="1">
                    <a:latin typeface="+mj-lt"/>
                    <a:cs typeface="Tahoma"/>
                  </a:rPr>
                  <a:t>numériques</a:t>
                </a:r>
                <a:endParaRPr lang="en-CA" sz="20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indent="0">
                  <a:spcBef>
                    <a:spcPts val="1800"/>
                  </a:spcBef>
                  <a:buSzPct val="135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C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∇</m:t>
                          </m:r>
                        </m:e>
                        <m:sup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+1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𝑦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−1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C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sz="2000" i="1" dirty="0"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y</m:t>
                          </m:r>
                        </m:e>
                      </m:d>
                    </m:oMath>
                  </m:oMathPara>
                </a14:m>
                <a:endParaRPr lang="en-CA" sz="2000" b="1" u="sng" spc="-50" dirty="0">
                  <a:solidFill>
                    <a:srgbClr val="0B6B1D"/>
                  </a:solidFill>
                  <a:latin typeface="+mj-lt"/>
                  <a:ea typeface="Cambria Math" panose="02040503050406030204" pitchFamily="18" charset="0"/>
                  <a:cs typeface="Tahoma"/>
                </a:endParaRPr>
              </a:p>
              <a:p>
                <a:pPr marL="7092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endParaRPr lang="en-CA" sz="220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666000" lvl="2" indent="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  <a:buNone/>
                </a:pPr>
                <a:r>
                  <a:rPr lang="en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    </a:t>
                </a: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8" y="1480814"/>
                <a:ext cx="8644622" cy="4741852"/>
              </a:xfrm>
              <a:prstGeom prst="rect">
                <a:avLst/>
              </a:prstGeom>
              <a:blipFill>
                <a:blip r:embed="rId3"/>
                <a:stretch>
                  <a:fillRect l="-1322" t="-18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6D52E0A-F7DD-304B-B9E0-CDB9DA9B0C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730"/>
          <a:stretch/>
        </p:blipFill>
        <p:spPr>
          <a:xfrm>
            <a:off x="1929095" y="3123087"/>
            <a:ext cx="1657259" cy="3289162"/>
          </a:xfrm>
          <a:prstGeom prst="rect">
            <a:avLst/>
          </a:prstGeom>
        </p:spPr>
      </p:pic>
      <p:pic>
        <p:nvPicPr>
          <p:cNvPr id="16" name="Picture 1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F0E398F-8D75-0141-8C1D-4C50289A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77" r="-946"/>
          <a:stretch/>
        </p:blipFill>
        <p:spPr>
          <a:xfrm>
            <a:off x="4956140" y="3123087"/>
            <a:ext cx="1657259" cy="3289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23092-AA5C-CD42-A82F-20C4DD3F7883}"/>
              </a:ext>
            </a:extLst>
          </p:cNvPr>
          <p:cNvSpPr txBox="1"/>
          <p:nvPr/>
        </p:nvSpPr>
        <p:spPr>
          <a:xfrm>
            <a:off x="4724771" y="2623952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Meilleure</a:t>
            </a:r>
            <a:r>
              <a:rPr lang="en-CA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isotopie</a:t>
            </a:r>
            <a:endParaRPr lang="fr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98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82641-B95A-7176-C716-D5DE8EA407C2}"/>
              </a:ext>
            </a:extLst>
          </p:cNvPr>
          <p:cNvSpPr txBox="1"/>
          <p:nvPr/>
        </p:nvSpPr>
        <p:spPr>
          <a:xfrm>
            <a:off x="355599" y="2459504"/>
            <a:ext cx="84068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noProof="0" dirty="0">
                <a:latin typeface="+mj-lt"/>
              </a:rPr>
              <a:t>Vrai ou faux?</a:t>
            </a:r>
          </a:p>
          <a:p>
            <a:pPr marL="228600" indent="-228600">
              <a:buAutoNum type="alphaLcParenR"/>
            </a:pPr>
            <a:endParaRPr lang="fr-CA" sz="2000" noProof="0" dirty="0">
              <a:latin typeface="+mj-lt"/>
            </a:endParaRPr>
          </a:p>
          <a:p>
            <a:pPr marL="228600" indent="-228600">
              <a:buAutoNum type="alphaLcParenR"/>
            </a:pPr>
            <a:r>
              <a:rPr lang="fr-CA" sz="2000" noProof="0" dirty="0">
                <a:latin typeface="+mj-lt"/>
              </a:rPr>
              <a:t>Pour détecter un contour avec le filtre </a:t>
            </a:r>
            <a:r>
              <a:rPr lang="fr-CA" sz="2000" noProof="0" dirty="0" err="1">
                <a:latin typeface="+mj-lt"/>
              </a:rPr>
              <a:t>Laplacien</a:t>
            </a:r>
            <a:r>
              <a:rPr lang="fr-CA" sz="2000" noProof="0" dirty="0">
                <a:latin typeface="+mj-lt"/>
              </a:rPr>
              <a:t> on doit identifier des passages par </a:t>
            </a:r>
            <a:r>
              <a:rPr lang="fr-CA" sz="2000" noProof="0" dirty="0" err="1">
                <a:latin typeface="+mj-lt"/>
              </a:rPr>
              <a:t>zero</a:t>
            </a:r>
            <a:r>
              <a:rPr lang="fr-CA" sz="2000" noProof="0" dirty="0">
                <a:latin typeface="+mj-lt"/>
              </a:rPr>
              <a:t> </a:t>
            </a:r>
          </a:p>
          <a:p>
            <a:pPr marL="228600" indent="-228600">
              <a:buAutoNum type="alphaLcParenR"/>
            </a:pPr>
            <a:r>
              <a:rPr lang="fr-CA" sz="2000" noProof="0" dirty="0">
                <a:latin typeface="+mj-lt"/>
              </a:rPr>
              <a:t>Si notre image est très bruyante, une détection de contour par filtre </a:t>
            </a:r>
            <a:r>
              <a:rPr lang="fr-CA" sz="2000" noProof="0" dirty="0" err="1">
                <a:latin typeface="+mj-lt"/>
              </a:rPr>
              <a:t>Sobel</a:t>
            </a:r>
            <a:r>
              <a:rPr lang="fr-CA" sz="2000" noProof="0" dirty="0">
                <a:latin typeface="+mj-lt"/>
              </a:rPr>
              <a:t> est une approche raisonnable </a:t>
            </a:r>
          </a:p>
          <a:p>
            <a:pPr marL="228600" indent="-228600">
              <a:buAutoNum type="alphaLcParenR"/>
            </a:pPr>
            <a:r>
              <a:rPr lang="fr-CA" sz="2000" noProof="0" dirty="0">
                <a:latin typeface="+mj-lt"/>
              </a:rPr>
              <a:t>La direction du </a:t>
            </a:r>
            <a:r>
              <a:rPr lang="fr-CA" sz="2000" noProof="0" dirty="0" err="1">
                <a:latin typeface="+mj-lt"/>
              </a:rPr>
              <a:t>Laplacien</a:t>
            </a:r>
            <a:r>
              <a:rPr lang="fr-CA" sz="2000" noProof="0" dirty="0">
                <a:latin typeface="+mj-lt"/>
              </a:rPr>
              <a:t> nous informe sur la direction dans laquelle « f » change le plus rapidement </a:t>
            </a:r>
          </a:p>
        </p:txBody>
      </p:sp>
    </p:spTree>
    <p:extLst>
      <p:ext uri="{BB962C8B-B14F-4D97-AF65-F5344CB8AC3E}">
        <p14:creationId xmlns:p14="http://schemas.microsoft.com/office/powerpoint/2010/main" val="3410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élémentaires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Synthèse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55599" y="1372768"/>
            <a:ext cx="8644622" cy="4112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b="1" u="sng" spc="-50" dirty="0" err="1">
                <a:latin typeface="+mj-lt"/>
                <a:cs typeface="Tahoma"/>
              </a:rPr>
              <a:t>Laplacien</a:t>
            </a:r>
            <a:endParaRPr lang="en-CA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Isotrope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Très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sensible au bruit (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différences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secondes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)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Double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réponse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aux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discontinuités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spc="-110" dirty="0">
                <a:latin typeface="+mj-lt"/>
                <a:cs typeface="Meiryo"/>
              </a:rPr>
              <a:t>⇒ </a:t>
            </a:r>
            <a:r>
              <a:rPr lang="en-CA" sz="2200" spc="-110" dirty="0" err="1">
                <a:latin typeface="+mj-lt"/>
                <a:cs typeface="Meiryo"/>
              </a:rPr>
              <a:t>détection</a:t>
            </a:r>
            <a:r>
              <a:rPr lang="en-CA" sz="2200" spc="-110" dirty="0">
                <a:latin typeface="+mj-lt"/>
                <a:cs typeface="Meiryo"/>
              </a:rPr>
              <a:t> des passages par zero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Possibilité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lissage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préalable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supplémentaire</a:t>
            </a:r>
            <a:endParaRPr lang="en-CA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n-CA" b="1" u="sng" spc="-50" dirty="0">
                <a:latin typeface="+mj-lt"/>
                <a:cs typeface="Tahoma"/>
              </a:rPr>
              <a:t>Gradient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Possibilité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detection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directionnelle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Détection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par la magnitude du gradient (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norme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</a:t>
            </a:r>
            <a:r>
              <a:rPr lang="en-CA" sz="2200" baseline="-250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1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ou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i="1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</a:t>
            </a:r>
            <a:r>
              <a:rPr lang="en-CA" sz="2200" baseline="-250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)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Opérateur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Sobel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lissage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partiel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Moins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sensible au bruit (</a:t>
            </a:r>
            <a:r>
              <a:rPr lang="en-CA" sz="22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différences</a:t>
            </a:r>
            <a:r>
              <a:rPr lang="en-CA" sz="22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premières)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Possibilité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lissage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préalable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supplémentaire</a:t>
            </a:r>
            <a:endParaRPr lang="en-CA" sz="2200" spc="-5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1082B105-7775-D74B-BEC6-1CB66EA58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13" y="5688512"/>
            <a:ext cx="2959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6D466-8AE9-4A9B-BF78-E277FD50F7A1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Application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pratique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71BA16-1ABF-426B-B34A-1F6D99E1FE3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273019F-DECF-4CB2-BF0F-AE9B23A910ED}"/>
              </a:ext>
            </a:extLst>
          </p:cNvPr>
          <p:cNvGrpSpPr/>
          <p:nvPr/>
        </p:nvGrpSpPr>
        <p:grpSpPr>
          <a:xfrm>
            <a:off x="396508" y="1541128"/>
            <a:ext cx="8644622" cy="4378407"/>
            <a:chOff x="396508" y="1541128"/>
            <a:chExt cx="8644622" cy="4378407"/>
          </a:xfrm>
        </p:grpSpPr>
        <p:sp>
          <p:nvSpPr>
            <p:cNvPr id="25" name="Content Placeholder 5">
              <a:extLst>
                <a:ext uri="{FF2B5EF4-FFF2-40B4-BE49-F238E27FC236}">
                  <a16:creationId xmlns:a16="http://schemas.microsoft.com/office/drawing/2014/main" id="{D15D9D54-E6FF-4262-9C22-A4DF03B5B1FF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1541128"/>
              <a:ext cx="8644622" cy="43784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sz="2600" b="1" u="sng" spc="-50" dirty="0" err="1">
                  <a:latin typeface="+mj-lt"/>
                  <a:cs typeface="Tahoma"/>
                </a:rPr>
                <a:t>Exemple</a:t>
              </a:r>
              <a:r>
                <a:rPr lang="en-CA" sz="2600" b="1" u="sng" spc="-50" dirty="0">
                  <a:latin typeface="+mj-lt"/>
                  <a:cs typeface="Tahoma"/>
                </a:rPr>
                <a:t> : Gradient – corps </a:t>
              </a:r>
              <a:r>
                <a:rPr lang="en-CA" sz="2600" b="1" u="sng" spc="-50" dirty="0" err="1">
                  <a:latin typeface="+mj-lt"/>
                  <a:cs typeface="Tahoma"/>
                </a:rPr>
                <a:t>calleux</a:t>
              </a:r>
              <a:endParaRPr lang="en-CA" sz="2600" b="1" u="sng" spc="-50" dirty="0">
                <a:latin typeface="+mj-lt"/>
                <a:cs typeface="Tahoma"/>
              </a:endParaRPr>
            </a:p>
            <a:p>
              <a:pPr marL="0" indent="0">
                <a:spcBef>
                  <a:spcPts val="1800"/>
                </a:spcBef>
                <a:buSzPct val="135000"/>
                <a:buNone/>
              </a:pPr>
              <a:endParaRPr lang="en-CA" sz="2600" b="1" u="sng" spc="-50" dirty="0">
                <a:solidFill>
                  <a:srgbClr val="0B6B1D"/>
                </a:solidFill>
                <a:latin typeface="+mj-lt"/>
                <a:ea typeface="Cambria Math" panose="02040503050406030204" pitchFamily="18" charset="0"/>
                <a:cs typeface="Tahoma"/>
              </a:endParaRP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DC4B264-E968-4C01-B5ED-7E5F1E0D448B}"/>
                </a:ext>
              </a:extLst>
            </p:cNvPr>
            <p:cNvGrpSpPr/>
            <p:nvPr/>
          </p:nvGrpSpPr>
          <p:grpSpPr>
            <a:xfrm>
              <a:off x="496957" y="2091178"/>
              <a:ext cx="8250535" cy="3647885"/>
              <a:chOff x="496957" y="2006957"/>
              <a:chExt cx="8250535" cy="3647885"/>
            </a:xfrm>
          </p:grpSpPr>
          <p:sp>
            <p:nvSpPr>
              <p:cNvPr id="13" name="object 15">
                <a:extLst>
                  <a:ext uri="{FF2B5EF4-FFF2-40B4-BE49-F238E27FC236}">
                    <a16:creationId xmlns:a16="http://schemas.microsoft.com/office/drawing/2014/main" id="{FA50940D-3FEA-425B-8053-66B2F593BE49}"/>
                  </a:ext>
                </a:extLst>
              </p:cNvPr>
              <p:cNvSpPr/>
              <p:nvPr/>
            </p:nvSpPr>
            <p:spPr>
              <a:xfrm>
                <a:off x="496958" y="2006957"/>
                <a:ext cx="8250534" cy="364788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753D6B-6324-4D4F-8F34-24CB03D2A03B}"/>
                  </a:ext>
                </a:extLst>
              </p:cNvPr>
              <p:cNvSpPr/>
              <p:nvPr/>
            </p:nvSpPr>
            <p:spPr>
              <a:xfrm>
                <a:off x="496957" y="2006957"/>
                <a:ext cx="8250534" cy="3647885"/>
              </a:xfrm>
              <a:prstGeom prst="rect">
                <a:avLst/>
              </a:prstGeom>
              <a:noFill/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636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496957" y="616090"/>
            <a:ext cx="8644622" cy="31677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200"/>
              </a:spcBef>
              <a:buSzPct val="135000"/>
              <a:buNone/>
            </a:pPr>
            <a:r>
              <a:rPr lang="en-CA" sz="2600" b="1" u="sng" spc="-50" dirty="0" err="1">
                <a:latin typeface="+mj-lt"/>
                <a:cs typeface="Tahoma"/>
              </a:rPr>
              <a:t>Méthode</a:t>
            </a:r>
            <a:r>
              <a:rPr lang="en-CA" sz="2600" b="1" u="sng" spc="-50" dirty="0">
                <a:latin typeface="+mj-lt"/>
                <a:cs typeface="Tahoma"/>
              </a:rPr>
              <a:t> de Marr-Hildreth</a:t>
            </a:r>
            <a:endParaRPr lang="en-CA" dirty="0"/>
          </a:p>
          <a:p>
            <a:pPr lvl="1"/>
            <a:r>
              <a:rPr lang="en-CA" dirty="0" err="1">
                <a:latin typeface="+mj-lt"/>
              </a:rPr>
              <a:t>Méthode</a:t>
            </a:r>
            <a:r>
              <a:rPr lang="en-CA" dirty="0">
                <a:latin typeface="+mj-lt"/>
              </a:rPr>
              <a:t> </a:t>
            </a:r>
            <a:r>
              <a:rPr lang="en-CA" dirty="0" err="1">
                <a:latin typeface="+mj-lt"/>
              </a:rPr>
              <a:t>inspirée</a:t>
            </a:r>
            <a:r>
              <a:rPr lang="en-CA" dirty="0">
                <a:latin typeface="+mj-lt"/>
              </a:rPr>
              <a:t> des neurosciences</a:t>
            </a:r>
          </a:p>
          <a:p>
            <a:pPr lvl="1"/>
            <a:r>
              <a:rPr lang="en-CA" dirty="0">
                <a:latin typeface="+mj-lt"/>
              </a:rPr>
              <a:t>Faire un </a:t>
            </a:r>
            <a:r>
              <a:rPr lang="en-CA" dirty="0" err="1">
                <a:latin typeface="+mj-lt"/>
              </a:rPr>
              <a:t>filtrage</a:t>
            </a:r>
            <a:r>
              <a:rPr lang="en-CA" dirty="0">
                <a:latin typeface="+mj-lt"/>
              </a:rPr>
              <a:t> </a:t>
            </a:r>
            <a:r>
              <a:rPr lang="en-CA" dirty="0" err="1">
                <a:latin typeface="+mj-lt"/>
              </a:rPr>
              <a:t>gaussien</a:t>
            </a:r>
            <a:r>
              <a:rPr lang="en-CA" dirty="0">
                <a:latin typeface="+mj-lt"/>
              </a:rPr>
              <a:t> </a:t>
            </a:r>
            <a:r>
              <a:rPr lang="en-CA" dirty="0" err="1">
                <a:latin typeface="+mj-lt"/>
              </a:rPr>
              <a:t>préalable</a:t>
            </a:r>
            <a:r>
              <a:rPr lang="en-CA" dirty="0">
                <a:latin typeface="+mj-lt"/>
              </a:rPr>
              <a:t> (</a:t>
            </a:r>
            <a:r>
              <a:rPr lang="en-CA" dirty="0" err="1">
                <a:latin typeface="+mj-lt"/>
              </a:rPr>
              <a:t>sensibilité</a:t>
            </a:r>
            <a:r>
              <a:rPr lang="en-CA" dirty="0">
                <a:latin typeface="+mj-lt"/>
              </a:rPr>
              <a:t> au bruit)</a:t>
            </a:r>
          </a:p>
          <a:p>
            <a:pPr lvl="1"/>
            <a:r>
              <a:rPr lang="en-CA" dirty="0">
                <a:latin typeface="+mj-lt"/>
              </a:rPr>
              <a:t>Applique </a:t>
            </a:r>
            <a:r>
              <a:rPr lang="en-CA" dirty="0" err="1">
                <a:latin typeface="+mj-lt"/>
              </a:rPr>
              <a:t>Laplacien</a:t>
            </a:r>
            <a:endParaRPr lang="en-CA" dirty="0">
              <a:latin typeface="+mj-lt"/>
            </a:endParaRPr>
          </a:p>
          <a:p>
            <a:pPr lvl="1"/>
            <a:r>
              <a:rPr lang="en-CA" dirty="0" err="1">
                <a:latin typeface="+mj-lt"/>
              </a:rPr>
              <a:t>Détecter</a:t>
            </a:r>
            <a:r>
              <a:rPr lang="en-CA" dirty="0">
                <a:latin typeface="+mj-lt"/>
              </a:rPr>
              <a:t> les passages par </a:t>
            </a:r>
            <a:r>
              <a:rPr lang="en-CA" dirty="0" err="1">
                <a:latin typeface="+mj-lt"/>
              </a:rPr>
              <a:t>zéro</a:t>
            </a: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Application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pratique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E1EFD06-D769-B547-A3CE-BDA0E5397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26" y="3682728"/>
            <a:ext cx="5882917" cy="234140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686F931-1B44-2546-8BB5-FB0F05C1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59" y="4140164"/>
            <a:ext cx="2387600" cy="53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239150-AF20-434F-88D8-A7D5234794AE}"/>
              </a:ext>
            </a:extLst>
          </p:cNvPr>
          <p:cNvSpPr txBox="1"/>
          <p:nvPr/>
        </p:nvSpPr>
        <p:spPr>
          <a:xfrm>
            <a:off x="355600" y="3783834"/>
            <a:ext cx="101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+mj-lt"/>
              </a:rPr>
              <a:t>A noter: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84F4CE-3693-83F4-5C62-8F61969B9C33}"/>
              </a:ext>
            </a:extLst>
          </p:cNvPr>
          <p:cNvGrpSpPr/>
          <p:nvPr/>
        </p:nvGrpSpPr>
        <p:grpSpPr>
          <a:xfrm>
            <a:off x="259368" y="4552124"/>
            <a:ext cx="1212191" cy="874306"/>
            <a:chOff x="259368" y="4552124"/>
            <a:chExt cx="1212191" cy="874306"/>
          </a:xfrm>
        </p:grpSpPr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88AFA5AA-BA9D-0C85-6080-D70ED8C5724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35495" y="4611756"/>
              <a:ext cx="566529" cy="447265"/>
            </a:xfrm>
            <a:prstGeom prst="curvedConnector3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F4EA76-2079-D8A2-54B6-3F9E845AD58D}"/>
                </a:ext>
              </a:extLst>
            </p:cNvPr>
            <p:cNvSpPr txBox="1"/>
            <p:nvPr/>
          </p:nvSpPr>
          <p:spPr>
            <a:xfrm>
              <a:off x="259368" y="5118653"/>
              <a:ext cx="1212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400" dirty="0">
                  <a:latin typeface="+mj-lt"/>
                </a:rPr>
                <a:t>Filtre gaussien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90B6B8-2234-5538-CAAC-DC6F9508F2EE}"/>
              </a:ext>
            </a:extLst>
          </p:cNvPr>
          <p:cNvSpPr txBox="1"/>
          <p:nvPr/>
        </p:nvSpPr>
        <p:spPr>
          <a:xfrm>
            <a:off x="6062870" y="344562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+mj-lt"/>
              </a:rPr>
              <a:t>signal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BB4BD2-D6EE-2CE8-BD0C-7E62CB118E30}"/>
              </a:ext>
            </a:extLst>
          </p:cNvPr>
          <p:cNvSpPr txBox="1"/>
          <p:nvPr/>
        </p:nvSpPr>
        <p:spPr>
          <a:xfrm>
            <a:off x="7221153" y="3445280"/>
            <a:ext cx="147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>
                <a:latin typeface="+mj-lt"/>
              </a:rPr>
              <a:t>réponse au </a:t>
            </a:r>
            <a:r>
              <a:rPr lang="fr-CA" sz="1600" dirty="0" err="1">
                <a:latin typeface="+mj-lt"/>
              </a:rPr>
              <a:t>LoG</a:t>
            </a:r>
            <a:endParaRPr lang="fr-CA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216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Application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pratique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018925"/>
            <a:ext cx="8157945" cy="48961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SzPct val="135000"/>
              <a:buNone/>
            </a:pPr>
            <a:r>
              <a:rPr lang="en-CA" sz="3100" b="1" u="sng" spc="-50" dirty="0" err="1">
                <a:latin typeface="+mj-lt"/>
                <a:cs typeface="Tahoma"/>
              </a:rPr>
              <a:t>Méthode</a:t>
            </a:r>
            <a:r>
              <a:rPr lang="en-CA" sz="3100" b="1" u="sng" spc="-50" dirty="0">
                <a:latin typeface="+mj-lt"/>
                <a:cs typeface="Tahoma"/>
              </a:rPr>
              <a:t> de Marr-Hildreth : mise </a:t>
            </a:r>
            <a:r>
              <a:rPr lang="en-CA" sz="3100" b="1" u="sng" spc="-50" dirty="0" err="1">
                <a:latin typeface="+mj-lt"/>
                <a:cs typeface="Tahoma"/>
              </a:rPr>
              <a:t>en</a:t>
            </a:r>
            <a:r>
              <a:rPr lang="en-CA" sz="3100" b="1" u="sng" spc="-50" dirty="0">
                <a:latin typeface="+mj-lt"/>
                <a:cs typeface="Tahoma"/>
              </a:rPr>
              <a:t> </a:t>
            </a:r>
            <a:r>
              <a:rPr lang="fr-FR" sz="3100" b="1" u="sng" dirty="0">
                <a:latin typeface="+mj-lt"/>
              </a:rPr>
              <a:t>œuvre</a:t>
            </a:r>
            <a:endParaRPr lang="en-CA" sz="3100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6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Filtrage</a:t>
            </a:r>
            <a:r>
              <a:rPr lang="en-CA" sz="26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6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gaussien</a:t>
            </a:r>
            <a:r>
              <a:rPr lang="en-CA" sz="26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</a:t>
            </a:r>
            <a:r>
              <a:rPr lang="en-CA" sz="2600" i="1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séparable</a:t>
            </a:r>
            <a:r>
              <a:rPr lang="en-CA" sz="26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; </a:t>
            </a:r>
            <a:r>
              <a:rPr lang="en-CA" sz="26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laplacien</a:t>
            </a:r>
            <a:r>
              <a:rPr lang="en-CA" sz="26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</a:t>
            </a:r>
            <a:r>
              <a:rPr lang="en-CA" sz="26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somme</a:t>
            </a:r>
            <a:r>
              <a:rPr lang="en-CA" sz="26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6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d’opérateurs</a:t>
            </a:r>
            <a:r>
              <a:rPr lang="en-CA" sz="26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1D </a:t>
            </a:r>
          </a:p>
          <a:p>
            <a:pPr marL="252000" lvl="1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r>
              <a:rPr lang="en-CA" sz="2600" spc="-110" dirty="0">
                <a:latin typeface="+mj-lt"/>
                <a:cs typeface="Meiryo"/>
              </a:rPr>
              <a:t>	</a:t>
            </a:r>
          </a:p>
          <a:p>
            <a:pPr marL="252000" lvl="1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110" dirty="0">
              <a:latin typeface="+mj-lt"/>
              <a:cs typeface="Meiryo"/>
            </a:endParaRPr>
          </a:p>
          <a:p>
            <a:pPr marL="252000" lvl="1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r>
              <a:rPr lang="en-CA" sz="2600" spc="-110" dirty="0">
                <a:latin typeface="+mj-lt"/>
                <a:cs typeface="Meiryo"/>
              </a:rPr>
              <a:t>		⇒ </a:t>
            </a:r>
            <a:r>
              <a:rPr lang="en-CA" sz="2600" spc="-110" dirty="0">
                <a:solidFill>
                  <a:srgbClr val="FF0000"/>
                </a:solidFill>
                <a:latin typeface="+mj-lt"/>
                <a:cs typeface="Meiryo"/>
              </a:rPr>
              <a:t>Mise </a:t>
            </a:r>
            <a:r>
              <a:rPr lang="en-CA" sz="2600" spc="-110" dirty="0" err="1">
                <a:solidFill>
                  <a:srgbClr val="FF0000"/>
                </a:solidFill>
                <a:latin typeface="+mj-lt"/>
                <a:cs typeface="Meiryo"/>
              </a:rPr>
              <a:t>en</a:t>
            </a:r>
            <a:r>
              <a:rPr lang="en-CA" sz="2600" spc="-110" dirty="0">
                <a:solidFill>
                  <a:srgbClr val="FF0000"/>
                </a:solidFill>
                <a:latin typeface="+mj-lt"/>
                <a:cs typeface="Meiryo"/>
              </a:rPr>
              <a:t> </a:t>
            </a:r>
            <a:r>
              <a:rPr lang="fr-FR" sz="2600" dirty="0">
                <a:solidFill>
                  <a:srgbClr val="FF0000"/>
                </a:solidFill>
                <a:latin typeface="+mj-lt"/>
              </a:rPr>
              <a:t>œuvre</a:t>
            </a:r>
            <a:r>
              <a:rPr lang="en-CA" sz="2600" spc="-110" dirty="0">
                <a:solidFill>
                  <a:srgbClr val="FF0000"/>
                </a:solidFill>
                <a:latin typeface="+mj-lt"/>
                <a:cs typeface="Meiryo"/>
              </a:rPr>
              <a:t> par </a:t>
            </a:r>
            <a:r>
              <a:rPr lang="en-CA" sz="2600" spc="-110" dirty="0" err="1">
                <a:solidFill>
                  <a:srgbClr val="FF0000"/>
                </a:solidFill>
                <a:latin typeface="+mj-lt"/>
                <a:cs typeface="Meiryo"/>
              </a:rPr>
              <a:t>opérateurs</a:t>
            </a:r>
            <a:r>
              <a:rPr lang="en-CA" sz="2600" spc="-110" dirty="0">
                <a:solidFill>
                  <a:srgbClr val="FF0000"/>
                </a:solidFill>
                <a:latin typeface="+mj-lt"/>
                <a:cs typeface="Meiryo"/>
              </a:rPr>
              <a:t> 1D</a:t>
            </a:r>
          </a:p>
          <a:p>
            <a:pPr marL="252000" lvl="1" indent="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600" spc="-110" dirty="0">
              <a:solidFill>
                <a:srgbClr val="FF0000"/>
              </a:solidFill>
              <a:latin typeface="+mj-lt"/>
              <a:cs typeface="Meiryo"/>
            </a:endParaRPr>
          </a:p>
          <a:p>
            <a:pPr marL="482400" lvl="1" indent="-230400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Approximation separable du </a:t>
            </a:r>
            <a:r>
              <a:rPr lang="en-CA" sz="2600" spc="-110" dirty="0" err="1">
                <a:latin typeface="+mj-lt"/>
                <a:ea typeface="Cambria Math" panose="02040503050406030204" pitchFamily="18" charset="0"/>
                <a:cs typeface="Tahoma"/>
              </a:rPr>
              <a:t>filtre</a:t>
            </a: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 </a:t>
            </a:r>
            <a:r>
              <a:rPr lang="en-CA" sz="2600" spc="-110" dirty="0" err="1">
                <a:latin typeface="+mj-lt"/>
                <a:ea typeface="Cambria Math" panose="02040503050406030204" pitchFamily="18" charset="0"/>
                <a:cs typeface="Tahoma"/>
              </a:rPr>
              <a:t>LoG</a:t>
            </a: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 par la </a:t>
            </a:r>
            <a:r>
              <a:rPr lang="en-CA" sz="2600" spc="-110" dirty="0" err="1">
                <a:latin typeface="+mj-lt"/>
                <a:ea typeface="Cambria Math" panose="02040503050406030204" pitchFamily="18" charset="0"/>
                <a:cs typeface="Tahoma"/>
              </a:rPr>
              <a:t>différence</a:t>
            </a: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 de deux </a:t>
            </a:r>
            <a:r>
              <a:rPr lang="en-CA" sz="2600" spc="-110" dirty="0" err="1">
                <a:latin typeface="+mj-lt"/>
                <a:ea typeface="Cambria Math" panose="02040503050406030204" pitchFamily="18" charset="0"/>
                <a:cs typeface="Tahoma"/>
              </a:rPr>
              <a:t>gaussiennes</a:t>
            </a: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 2D </a:t>
            </a:r>
            <a:r>
              <a:rPr lang="en-CA" sz="2600" spc="-110" dirty="0" err="1">
                <a:latin typeface="+mj-lt"/>
                <a:ea typeface="Cambria Math" panose="02040503050406030204" pitchFamily="18" charset="0"/>
                <a:cs typeface="Tahoma"/>
              </a:rPr>
              <a:t>d’écart</a:t>
            </a: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-type </a:t>
            </a:r>
            <a:r>
              <a:rPr lang="en-CA" sz="2600" spc="-110" dirty="0" err="1">
                <a:latin typeface="+mj-lt"/>
                <a:ea typeface="Cambria Math" panose="02040503050406030204" pitchFamily="18" charset="0"/>
                <a:cs typeface="Tahoma"/>
              </a:rPr>
              <a:t>différent</a:t>
            </a:r>
            <a:r>
              <a:rPr lang="en-CA" sz="2600" spc="-110" dirty="0">
                <a:latin typeface="+mj-lt"/>
                <a:ea typeface="Cambria Math" panose="02040503050406030204" pitchFamily="18" charset="0"/>
                <a:cs typeface="Tahoma"/>
              </a:rPr>
              <a:t> ; </a:t>
            </a:r>
            <a:r>
              <a:rPr lang="en-CA" sz="2600" spc="-110" dirty="0" err="1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/>
              </a:rPr>
              <a:t>séparabilité</a:t>
            </a:r>
            <a:r>
              <a:rPr lang="en-CA" sz="2600" spc="-110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/>
              </a:rPr>
              <a:t> </a:t>
            </a:r>
            <a:r>
              <a:rPr lang="en-CA" sz="2600" spc="-110" dirty="0" err="1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/>
              </a:rPr>
              <a:t>préservée</a:t>
            </a:r>
            <a:endParaRPr lang="en-CA" sz="2600" spc="-110" dirty="0">
              <a:solidFill>
                <a:srgbClr val="FF0000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spc="-110" dirty="0">
              <a:solidFill>
                <a:srgbClr val="FF0000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spc="-110" dirty="0">
              <a:solidFill>
                <a:srgbClr val="FF0000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spc="-110" dirty="0">
              <a:solidFill>
                <a:srgbClr val="FF0000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spc="-110" dirty="0">
              <a:solidFill>
                <a:srgbClr val="FF0000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spc="-110" dirty="0">
              <a:solidFill>
                <a:srgbClr val="FF0000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367210C4-FB7E-46A4-BFBD-11CFA677FAC7}"/>
              </a:ext>
            </a:extLst>
          </p:cNvPr>
          <p:cNvSpPr/>
          <p:nvPr/>
        </p:nvSpPr>
        <p:spPr>
          <a:xfrm>
            <a:off x="2206229" y="4068557"/>
            <a:ext cx="4269874" cy="1515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71C3B0-ED52-4D2A-9D3D-779C82851923}"/>
              </a:ext>
            </a:extLst>
          </p:cNvPr>
          <p:cNvSpPr/>
          <p:nvPr/>
        </p:nvSpPr>
        <p:spPr>
          <a:xfrm>
            <a:off x="496957" y="5799840"/>
            <a:ext cx="8170670" cy="485708"/>
          </a:xfrm>
          <a:prstGeom prst="roundRect">
            <a:avLst/>
          </a:prstGeom>
          <a:solidFill>
            <a:srgbClr val="D5FBDC"/>
          </a:solidFill>
          <a:ln w="28575">
            <a:solidFill>
              <a:srgbClr val="0B6B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err="1">
                <a:solidFill>
                  <a:srgbClr val="0B6B1D"/>
                </a:solidFill>
                <a:latin typeface="+mj-lt"/>
              </a:rPr>
              <a:t>Exemple</a:t>
            </a:r>
            <a:r>
              <a:rPr lang="en-CA" sz="2200" b="1" dirty="0">
                <a:solidFill>
                  <a:srgbClr val="0B6B1D"/>
                </a:solidFill>
                <a:latin typeface="+mj-lt"/>
              </a:rPr>
              <a:t> : </a:t>
            </a:r>
            <a:r>
              <a:rPr lang="en-CA" sz="2200" b="1" dirty="0" err="1">
                <a:solidFill>
                  <a:srgbClr val="0B6B1D"/>
                </a:solidFill>
                <a:latin typeface="+mj-lt"/>
              </a:rPr>
              <a:t>voir</a:t>
            </a:r>
            <a:r>
              <a:rPr lang="en-CA" sz="2200" b="1" dirty="0">
                <a:solidFill>
                  <a:srgbClr val="0B6B1D"/>
                </a:solidFill>
                <a:latin typeface="+mj-lt"/>
              </a:rPr>
              <a:t> </a:t>
            </a:r>
            <a:r>
              <a:rPr lang="en-CA" sz="2200" b="1" dirty="0" err="1">
                <a:solidFill>
                  <a:srgbClr val="0B6B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demo_lap</a:t>
            </a:r>
            <a:r>
              <a:rPr lang="en-CA" sz="2200" b="1" dirty="0">
                <a:solidFill>
                  <a:srgbClr val="0B6B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600617B-57F0-6242-ACF3-DB1166719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155" y="1834769"/>
            <a:ext cx="5080000" cy="7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4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Application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pratique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63AE558-434A-4778-8082-1DC325DEB04E}"/>
              </a:ext>
            </a:extLst>
          </p:cNvPr>
          <p:cNvGrpSpPr/>
          <p:nvPr/>
        </p:nvGrpSpPr>
        <p:grpSpPr>
          <a:xfrm>
            <a:off x="396508" y="1480814"/>
            <a:ext cx="8644622" cy="4741852"/>
            <a:chOff x="396508" y="1480814"/>
            <a:chExt cx="8644622" cy="4741852"/>
          </a:xfrm>
        </p:grpSpPr>
        <p:sp>
          <p:nvSpPr>
            <p:cNvPr id="17" name="Content Placeholder 5">
              <a:extLst>
                <a:ext uri="{FF2B5EF4-FFF2-40B4-BE49-F238E27FC236}">
                  <a16:creationId xmlns:a16="http://schemas.microsoft.com/office/drawing/2014/main" id="{A6A4A523-48F5-4F36-BE20-CD79A7E3394D}"/>
                </a:ext>
              </a:extLst>
            </p:cNvPr>
            <p:cNvSpPr txBox="1">
              <a:spLocks/>
            </p:cNvSpPr>
            <p:nvPr/>
          </p:nvSpPr>
          <p:spPr>
            <a:xfrm>
              <a:off x="396508" y="1480814"/>
              <a:ext cx="8644622" cy="474185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135000"/>
                <a:buNone/>
              </a:pPr>
              <a:r>
                <a:rPr lang="en-CA" sz="2600" b="1" u="sng" spc="-50" dirty="0" err="1">
                  <a:solidFill>
                    <a:srgbClr val="0B6B1D"/>
                  </a:solidFill>
                  <a:latin typeface="+mj-lt"/>
                  <a:cs typeface="Tahoma"/>
                </a:rPr>
                <a:t>Exemple</a:t>
              </a:r>
              <a:r>
                <a:rPr lang="en-CA" sz="2600" b="1" u="sng" spc="-50" dirty="0">
                  <a:solidFill>
                    <a:srgbClr val="0B6B1D"/>
                  </a:solidFill>
                  <a:latin typeface="+mj-lt"/>
                  <a:cs typeface="Tahoma"/>
                </a:rPr>
                <a:t> : Sobel (centre) et Marr-Hildreth (droite)</a:t>
              </a:r>
            </a:p>
            <a:p>
              <a:pPr marL="709200" lvl="2" indent="0">
                <a:lnSpc>
                  <a:spcPct val="100000"/>
                </a:lnSpc>
                <a:spcBef>
                  <a:spcPts val="600"/>
                </a:spcBef>
                <a:buClr>
                  <a:schemeClr val="tx1"/>
                </a:buClr>
                <a:buSzPct val="135000"/>
                <a:buNone/>
              </a:pPr>
              <a:endParaRPr lang="en-CA" sz="19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730E2446-5157-4F10-A685-0F510EF954F7}"/>
                </a:ext>
              </a:extLst>
            </p:cNvPr>
            <p:cNvSpPr/>
            <p:nvPr/>
          </p:nvSpPr>
          <p:spPr>
            <a:xfrm>
              <a:off x="1413755" y="2087480"/>
              <a:ext cx="6379682" cy="4018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5C1103-6A42-7B43-AD39-C12AF88D5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545" y="2087480"/>
            <a:ext cx="2819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3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Canny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1439B-8222-40A8-A907-83B2D263A16D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Détection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contours :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Canny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963DB9-7BBD-4B12-BD1A-2A47C7AF0E6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035640"/>
            <a:ext cx="8644622" cy="53892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cs typeface="Tahoma"/>
              </a:rPr>
              <a:t>Démarche</a:t>
            </a: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Lisser l’image</a:t>
            </a:r>
            <a:r>
              <a:rPr lang="fr-CA" dirty="0">
                <a:latin typeface="+mj-lt"/>
                <a:cs typeface="Calibri" panose="020F0502020204030204" pitchFamily="34" charset="0"/>
              </a:rPr>
              <a:t> avec un filtre gaussien pour diminuer le bruit (comme avec </a:t>
            </a:r>
            <a:r>
              <a:rPr lang="fr-CA" dirty="0" err="1">
                <a:latin typeface="+mj-lt"/>
                <a:cs typeface="Calibri" panose="020F0502020204030204" pitchFamily="34" charset="0"/>
              </a:rPr>
              <a:t>Marr-Hildreth</a:t>
            </a:r>
            <a:r>
              <a:rPr lang="fr-CA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latin typeface="+mj-lt"/>
                <a:cs typeface="Calibri" panose="020F0502020204030204" pitchFamily="34" charset="0"/>
              </a:rPr>
              <a:t>Trouve la </a:t>
            </a: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direction et la magnitude des gradients</a:t>
            </a:r>
            <a:r>
              <a:rPr lang="fr-CA" dirty="0">
                <a:latin typeface="+mj-lt"/>
                <a:cs typeface="Calibri" panose="020F0502020204030204" pitchFamily="34" charset="0"/>
              </a:rPr>
              <a:t> d'intensité de l’image (dérivée 1</a:t>
            </a:r>
            <a:r>
              <a:rPr lang="fr-CA" baseline="30000" dirty="0">
                <a:latin typeface="+mj-lt"/>
                <a:cs typeface="Calibri" panose="020F0502020204030204" pitchFamily="34" charset="0"/>
              </a:rPr>
              <a:t>ère</a:t>
            </a:r>
            <a:r>
              <a:rPr lang="fr-CA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Affinage des contours </a:t>
            </a:r>
            <a:r>
              <a:rPr lang="fr-CA" dirty="0">
                <a:latin typeface="+mj-lt"/>
                <a:cs typeface="Calibri" panose="020F0502020204030204" pitchFamily="34" charset="0"/>
              </a:rPr>
              <a:t>(voir diapo suivante)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Double seuil </a:t>
            </a:r>
            <a:r>
              <a:rPr lang="fr-CA" dirty="0">
                <a:latin typeface="+mj-lt"/>
                <a:cs typeface="Calibri" panose="020F0502020204030204" pitchFamily="34" charset="0"/>
              </a:rPr>
              <a:t>pour déterminer les arêtes potentielles (voir diapos suivantes)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Suivi des bords par hystérésis </a:t>
            </a:r>
            <a:r>
              <a:rPr lang="fr-CA" dirty="0">
                <a:latin typeface="+mj-lt"/>
                <a:cs typeface="Calibri" panose="020F0502020204030204" pitchFamily="34" charset="0"/>
              </a:rPr>
              <a:t>: finalise la détection des bords en supprimant tous les autres bords faibles et non connectés à des bords forts (voir diapos suivantes)</a:t>
            </a:r>
            <a:endParaRPr lang="fr-CA" b="1" u="sng" spc="-50" dirty="0">
              <a:latin typeface="+mj-lt"/>
              <a:cs typeface="Calibri" panose="020F0502020204030204" pitchFamily="34" charset="0"/>
            </a:endParaRPr>
          </a:p>
          <a:p>
            <a:pPr marL="514350" indent="-514350">
              <a:spcBef>
                <a:spcPts val="1800"/>
              </a:spcBef>
              <a:buSzPct val="135000"/>
              <a:buFont typeface="+mj-lt"/>
              <a:buAutoNum type="arabicPeriod"/>
            </a:pPr>
            <a:endParaRPr lang="fr-CA" sz="2600" b="1" u="sng" spc="-50" dirty="0">
              <a:latin typeface="+mj-lt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16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Canny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1439B-8222-40A8-A907-83B2D263A16D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Détection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contours :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Canny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963DB9-7BBD-4B12-BD1A-2A47C7AF0E6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264242"/>
            <a:ext cx="8644622" cy="4988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>
                <a:latin typeface="+mj-lt"/>
                <a:cs typeface="Tahoma"/>
              </a:rPr>
              <a:t>Affinage des contours</a:t>
            </a:r>
          </a:p>
          <a:p>
            <a:pPr marL="0" indent="0"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2235E-F360-614D-ACBB-49C6DC552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21" y="1823831"/>
            <a:ext cx="6961294" cy="44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0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6" y="1453351"/>
            <a:ext cx="8358939" cy="43217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200" b="1" spc="-45" dirty="0">
                <a:highlight>
                  <a:srgbClr val="FFFF00"/>
                </a:highlight>
                <a:latin typeface="+mj-lt"/>
                <a:cs typeface="Tahoma"/>
              </a:rPr>
              <a:t>͏͏</a:t>
            </a:r>
            <a:r>
              <a:rPr lang="fr-FR" sz="2400" b="1" spc="-45" dirty="0">
                <a:latin typeface="+mj-lt"/>
                <a:cs typeface="Tahoma"/>
              </a:rPr>
              <a:t>Introduction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400" b="1" spc="-45" dirty="0">
                <a:latin typeface="+mj-lt"/>
                <a:cs typeface="Tahoma"/>
              </a:rPr>
              <a:t>Détection de contours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Formulation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Méthodes élémentaires: gradient et </a:t>
            </a:r>
            <a:r>
              <a:rPr lang="fr-FR" sz="2200" spc="-45" dirty="0" err="1">
                <a:latin typeface="+mj-lt"/>
                <a:cs typeface="Tahoma"/>
              </a:rPr>
              <a:t>laplacien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 de </a:t>
            </a:r>
            <a:r>
              <a:rPr lang="fr-FR" sz="2200" spc="-45" dirty="0" err="1">
                <a:latin typeface="+mj-lt"/>
                <a:cs typeface="Tahoma"/>
              </a:rPr>
              <a:t>Canny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Détection de frontières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en-CA" sz="2400" b="1" spc="-45" dirty="0">
                <a:latin typeface="+mj-lt"/>
                <a:cs typeface="Tahoma"/>
              </a:rPr>
              <a:t>Segmentation de </a:t>
            </a:r>
            <a:r>
              <a:rPr lang="en-CA" sz="2400" b="1" spc="-45" dirty="0" err="1">
                <a:latin typeface="+mj-lt"/>
                <a:cs typeface="Tahoma"/>
              </a:rPr>
              <a:t>régions</a:t>
            </a:r>
            <a:endParaRPr lang="en-CA" sz="2400" b="1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Position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global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local ou adaptatif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Autres méthodes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endParaRPr lang="en-CA" sz="2200" b="1" spc="-45" dirty="0">
              <a:highlight>
                <a:srgbClr val="FFFF00"/>
              </a:highlight>
              <a:latin typeface="+mj-lt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9F29086-EF0B-4D15-8C09-9C70D59BDC8C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3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Canny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384307"/>
            <a:ext cx="8462484" cy="42600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3300" u="sng" spc="-50" dirty="0">
                <a:latin typeface="+mj-lt"/>
                <a:cs typeface="Tahoma"/>
              </a:rPr>
              <a:t>Approche : seuillage avec hystérésis</a:t>
            </a:r>
          </a:p>
          <a:p>
            <a:r>
              <a:rPr lang="fr-CA" b="1" dirty="0">
                <a:latin typeface="+mj-lt"/>
              </a:rPr>
              <a:t>Double seuillage</a:t>
            </a:r>
          </a:p>
          <a:p>
            <a:pPr lvl="1"/>
            <a:r>
              <a:rPr lang="fr-CA" dirty="0">
                <a:latin typeface="+mj-lt"/>
              </a:rPr>
              <a:t>« fort seuil » et « faible seuil »</a:t>
            </a:r>
          </a:p>
          <a:p>
            <a:pPr lvl="1"/>
            <a:r>
              <a:rPr lang="fr-CA" dirty="0">
                <a:latin typeface="+mj-lt"/>
              </a:rPr>
              <a:t>Ces deux classes seront utilisés dans l’étape hystérésis.</a:t>
            </a:r>
          </a:p>
          <a:p>
            <a:pPr marL="457200" lvl="1" indent="0">
              <a:buNone/>
            </a:pPr>
            <a:endParaRPr lang="fr-CA" dirty="0">
              <a:latin typeface="+mj-lt"/>
            </a:endParaRPr>
          </a:p>
          <a:p>
            <a:r>
              <a:rPr lang="fr-CA" b="1" dirty="0">
                <a:latin typeface="+mj-lt"/>
              </a:rPr>
              <a:t>Connection des contours par hystérésis</a:t>
            </a:r>
          </a:p>
          <a:p>
            <a:pPr lvl="1"/>
            <a:r>
              <a:rPr lang="fr-CA" dirty="0">
                <a:latin typeface="+mj-lt"/>
              </a:rPr>
              <a:t>Identifier le premier/prochain pixel considéré comme contour « fort »</a:t>
            </a:r>
          </a:p>
          <a:p>
            <a:pPr lvl="1"/>
            <a:r>
              <a:rPr lang="fr-CA" dirty="0">
                <a:latin typeface="+mj-lt"/>
              </a:rPr>
              <a:t>Tous les pixels du contour faible qui sont connectés au pixel fort sont marqués comme « pixel du contour »</a:t>
            </a:r>
          </a:p>
          <a:p>
            <a:pPr lvl="1"/>
            <a:r>
              <a:rPr lang="fr-CA" dirty="0">
                <a:latin typeface="+mj-lt"/>
              </a:rPr>
              <a:t>On itère a travers de touts les pixels forts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D8E032-7C18-46CD-AC91-82C4595210AC}"/>
              </a:ext>
            </a:extLst>
          </p:cNvPr>
          <p:cNvSpPr/>
          <p:nvPr/>
        </p:nvSpPr>
        <p:spPr>
          <a:xfrm>
            <a:off x="496957" y="5845360"/>
            <a:ext cx="8170670" cy="485708"/>
          </a:xfrm>
          <a:prstGeom prst="roundRect">
            <a:avLst/>
          </a:prstGeom>
          <a:solidFill>
            <a:srgbClr val="D5FBDC"/>
          </a:solidFill>
          <a:ln w="28575">
            <a:solidFill>
              <a:srgbClr val="0B6B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 err="1">
                <a:solidFill>
                  <a:srgbClr val="0B6B1D"/>
                </a:solidFill>
                <a:latin typeface="+mj-lt"/>
              </a:rPr>
              <a:t>Exemple</a:t>
            </a:r>
            <a:r>
              <a:rPr lang="en-CA" sz="2200" b="1" dirty="0">
                <a:solidFill>
                  <a:srgbClr val="0B6B1D"/>
                </a:solidFill>
                <a:latin typeface="+mj-lt"/>
              </a:rPr>
              <a:t> : </a:t>
            </a:r>
            <a:r>
              <a:rPr lang="en-CA" sz="2200" b="1" dirty="0" err="1">
                <a:solidFill>
                  <a:srgbClr val="0B6B1D"/>
                </a:solidFill>
                <a:latin typeface="+mj-lt"/>
              </a:rPr>
              <a:t>voir</a:t>
            </a:r>
            <a:r>
              <a:rPr lang="en-CA" sz="2200" b="1" dirty="0">
                <a:solidFill>
                  <a:srgbClr val="0B6B1D"/>
                </a:solidFill>
                <a:latin typeface="+mj-lt"/>
              </a:rPr>
              <a:t> </a:t>
            </a:r>
            <a:r>
              <a:rPr lang="en-CA" sz="2200" b="1" dirty="0" err="1">
                <a:solidFill>
                  <a:srgbClr val="0B6B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demo_canny</a:t>
            </a:r>
            <a:r>
              <a:rPr lang="en-CA" sz="2200" b="1" dirty="0">
                <a:solidFill>
                  <a:srgbClr val="0B6B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C59FC7-2F3E-48CC-8981-9EC57DCE43DD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4A4658-D209-4983-8EF7-CD9C3D351929}"/>
              </a:ext>
            </a:extLst>
          </p:cNvPr>
          <p:cNvSpPr txBox="1"/>
          <p:nvPr/>
        </p:nvSpPr>
        <p:spPr>
          <a:xfrm>
            <a:off x="355599" y="263530"/>
            <a:ext cx="8503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 : </a:t>
            </a:r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méthode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Canny</a:t>
            </a:r>
          </a:p>
          <a:p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Réduction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fausses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detection et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connexion</a:t>
            </a:r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des contours</a:t>
            </a:r>
          </a:p>
        </p:txBody>
      </p:sp>
    </p:spTree>
    <p:extLst>
      <p:ext uri="{BB962C8B-B14F-4D97-AF65-F5344CB8AC3E}">
        <p14:creationId xmlns:p14="http://schemas.microsoft.com/office/powerpoint/2010/main" val="1206299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71EE-E523-9798-DEF1-432D02EA3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D6CCEA-F623-035E-7799-541AA2BF87DB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2DC64-200C-9281-5DDC-372B821AA213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467124-B732-3EE7-7A9A-8D885CABB609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0ABF0-9081-CF32-DEF9-C8E0A7F7712B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693AA-FD2D-27D4-0032-EF35E8432D85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Canny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B401ED-3E6F-A776-978A-17402B6E676D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Détection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contours :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méthode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Canny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2435F1-FA48-B324-DA01-6DF0FA64914F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8721A99E-7EF9-3338-66C4-89555B3DE2B8}"/>
              </a:ext>
            </a:extLst>
          </p:cNvPr>
          <p:cNvSpPr txBox="1">
            <a:spLocks/>
          </p:cNvSpPr>
          <p:nvPr/>
        </p:nvSpPr>
        <p:spPr>
          <a:xfrm>
            <a:off x="396508" y="1035640"/>
            <a:ext cx="8644622" cy="53892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cs typeface="Tahoma"/>
              </a:rPr>
              <a:t>Démarche</a:t>
            </a:r>
            <a:endParaRPr lang="fr-CA" dirty="0"/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Lisser l’image</a:t>
            </a:r>
            <a:r>
              <a:rPr lang="fr-CA" dirty="0">
                <a:latin typeface="+mj-lt"/>
                <a:cs typeface="Calibri" panose="020F0502020204030204" pitchFamily="34" charset="0"/>
              </a:rPr>
              <a:t> avec un filtre gaussien pour diminuer le bruit (comme avec </a:t>
            </a:r>
            <a:r>
              <a:rPr lang="fr-CA" dirty="0" err="1">
                <a:latin typeface="+mj-lt"/>
                <a:cs typeface="Calibri" panose="020F0502020204030204" pitchFamily="34" charset="0"/>
              </a:rPr>
              <a:t>Marr-Hildreth</a:t>
            </a:r>
            <a:r>
              <a:rPr lang="fr-CA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latin typeface="+mj-lt"/>
                <a:cs typeface="Calibri" panose="020F0502020204030204" pitchFamily="34" charset="0"/>
              </a:rPr>
              <a:t>Trouve la </a:t>
            </a: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direction et la magnitude des gradients</a:t>
            </a:r>
            <a:r>
              <a:rPr lang="fr-CA" dirty="0">
                <a:latin typeface="+mj-lt"/>
                <a:cs typeface="Calibri" panose="020F0502020204030204" pitchFamily="34" charset="0"/>
              </a:rPr>
              <a:t> d'intensité de l’image (dérivée 1</a:t>
            </a:r>
            <a:r>
              <a:rPr lang="fr-CA" baseline="30000" dirty="0">
                <a:latin typeface="+mj-lt"/>
                <a:cs typeface="Calibri" panose="020F0502020204030204" pitchFamily="34" charset="0"/>
              </a:rPr>
              <a:t>ère</a:t>
            </a:r>
            <a:r>
              <a:rPr lang="fr-CA" dirty="0">
                <a:latin typeface="+mj-lt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Affinage des contours </a:t>
            </a:r>
            <a:endParaRPr lang="fr-CA" dirty="0">
              <a:latin typeface="+mj-lt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Double seuil </a:t>
            </a:r>
            <a:r>
              <a:rPr lang="fr-CA" dirty="0">
                <a:latin typeface="+mj-lt"/>
                <a:cs typeface="Calibri" panose="020F0502020204030204" pitchFamily="34" charset="0"/>
              </a:rPr>
              <a:t>pour déterminer les arêtes potentielles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Suivi des bords par hystérésis </a:t>
            </a:r>
            <a:r>
              <a:rPr lang="fr-CA" dirty="0">
                <a:latin typeface="+mj-lt"/>
                <a:cs typeface="Calibri" panose="020F0502020204030204" pitchFamily="34" charset="0"/>
              </a:rPr>
              <a:t>: finalise la détection des bords en supprimant tous les autres bords faibles et non connectés à des bords forts</a:t>
            </a:r>
            <a:endParaRPr lang="fr-CA" sz="2600" b="1" u="sng" spc="-50" dirty="0">
              <a:latin typeface="+mj-lt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9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Détection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frontières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1163305"/>
            <a:ext cx="8644622" cy="48914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CA" sz="2600" b="1" u="sng" spc="-50" dirty="0">
                <a:latin typeface="+mj-lt"/>
                <a:cs typeface="Tahoma"/>
              </a:rPr>
              <a:t>Position du problème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Contours détectés : représentation incomplète des frontières présentes dans l’image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Nécessité de joindre entre eux les éléments d’une même frontière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CA" sz="2200" spc="-50" dirty="0">
                <a:latin typeface="+mj-lt"/>
                <a:cs typeface="Tahoma"/>
              </a:rPr>
              <a:t>Comment savoir si des pixels de </a:t>
            </a: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frontière correspondent au même objet/structure ?</a:t>
            </a:r>
            <a:endParaRPr lang="fr-CA" sz="2200" spc="-50" dirty="0">
              <a:latin typeface="+mj-lt"/>
              <a:cs typeface="Tahoma"/>
            </a:endParaRPr>
          </a:p>
          <a:p>
            <a:pPr marL="0" indent="0">
              <a:spcBef>
                <a:spcPts val="2400"/>
              </a:spcBef>
              <a:buSzPct val="135000"/>
              <a:buNone/>
            </a:pPr>
            <a:r>
              <a:rPr lang="fr-CA" sz="2600" b="1" u="sng" spc="-50" dirty="0">
                <a:latin typeface="+mj-lt"/>
                <a:cs typeface="Tahoma"/>
              </a:rPr>
              <a:t>Approches</a:t>
            </a: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Approche locale</a:t>
            </a: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CA" sz="19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Seuillage avec hystérésis (</a:t>
            </a:r>
            <a:r>
              <a:rPr lang="fr-CA" sz="1900" spc="-5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Canny</a:t>
            </a:r>
            <a:r>
              <a:rPr lang="fr-CA" sz="19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)</a:t>
            </a:r>
          </a:p>
          <a:p>
            <a:pPr marL="939600" lvl="2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fr-CA" sz="1900" spc="-5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Méthodes empiriques : magnitude semblable et angle du gradient correct</a:t>
            </a:r>
            <a:endParaRPr lang="fr-CA" sz="19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Approche par régions (exemple : approximations polygonales) voir manuel</a:t>
            </a:r>
          </a:p>
          <a:p>
            <a:pPr marL="482400" lvl="1" indent="-23040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135000"/>
            </a:pPr>
            <a:r>
              <a:rPr lang="fr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Approche globale : </a:t>
            </a:r>
            <a:r>
              <a:rPr lang="fr-CA" sz="2200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transformée de Hough</a:t>
            </a: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fr-CA" sz="2600" b="1" u="sng" spc="-50" dirty="0">
              <a:solidFill>
                <a:srgbClr val="0B6B1D"/>
              </a:solidFill>
              <a:latin typeface="+mj-lt"/>
              <a:ea typeface="Cambria Math" panose="02040503050406030204" pitchFamily="18" charset="0"/>
              <a:cs typeface="Tahoma"/>
            </a:endParaRPr>
          </a:p>
          <a:p>
            <a:pPr marL="709200" lvl="2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fr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Détection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de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frontières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47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élémentaires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gradient et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laplacien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5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82641-B95A-7176-C716-D5DE8EA407C2}"/>
              </a:ext>
            </a:extLst>
          </p:cNvPr>
          <p:cNvSpPr txBox="1"/>
          <p:nvPr/>
        </p:nvSpPr>
        <p:spPr>
          <a:xfrm>
            <a:off x="368570" y="2049567"/>
            <a:ext cx="84068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latin typeface="+mj-lt"/>
              </a:rPr>
              <a:t>Vrai ou faux?</a:t>
            </a:r>
          </a:p>
          <a:p>
            <a:pPr marL="228600" indent="-228600">
              <a:buAutoNum type="alphaLcParenR"/>
            </a:pPr>
            <a:endParaRPr lang="fr-CA" sz="2000" dirty="0">
              <a:latin typeface="+mj-lt"/>
            </a:endParaRPr>
          </a:p>
          <a:p>
            <a:pPr marL="228600" indent="-228600">
              <a:buAutoNum type="alphaLcParenR"/>
            </a:pPr>
            <a:r>
              <a:rPr lang="fr-CA" sz="2000" dirty="0">
                <a:latin typeface="+mj-lt"/>
              </a:rPr>
              <a:t>La méthode de </a:t>
            </a:r>
            <a:r>
              <a:rPr lang="fr-CA" sz="2000" dirty="0" err="1">
                <a:latin typeface="+mj-lt"/>
              </a:rPr>
              <a:t>Marr-Hildreth</a:t>
            </a:r>
            <a:r>
              <a:rPr lang="fr-CA" sz="2000" dirty="0">
                <a:latin typeface="+mj-lt"/>
              </a:rPr>
              <a:t> donne des contours plus fins que celle du filtrage </a:t>
            </a:r>
            <a:r>
              <a:rPr lang="fr-CA" sz="2000" dirty="0" err="1">
                <a:latin typeface="+mj-lt"/>
              </a:rPr>
              <a:t>Sobel</a:t>
            </a:r>
            <a:r>
              <a:rPr lang="fr-CA" sz="2000" dirty="0">
                <a:latin typeface="+mj-lt"/>
              </a:rPr>
              <a:t> parce que elle est moins sensible au bruit </a:t>
            </a:r>
          </a:p>
          <a:p>
            <a:pPr marL="228600" indent="-228600">
              <a:buAutoNum type="alphaLcParenR"/>
            </a:pPr>
            <a:r>
              <a:rPr lang="fr-CA" sz="2000" dirty="0">
                <a:latin typeface="+mj-lt"/>
              </a:rPr>
              <a:t>La méthode de </a:t>
            </a:r>
            <a:r>
              <a:rPr lang="fr-CA" sz="2000" dirty="0" err="1">
                <a:latin typeface="+mj-lt"/>
              </a:rPr>
              <a:t>Canny</a:t>
            </a:r>
            <a:r>
              <a:rPr lang="fr-CA" sz="2000" dirty="0">
                <a:latin typeface="+mj-lt"/>
              </a:rPr>
              <a:t> est moins sensible au bruit comparé a la méthode de </a:t>
            </a:r>
            <a:r>
              <a:rPr lang="fr-CA" sz="2000" dirty="0" err="1">
                <a:latin typeface="+mj-lt"/>
              </a:rPr>
              <a:t>Marr-Hildreth</a:t>
            </a:r>
            <a:r>
              <a:rPr lang="fr-CA" sz="2000" dirty="0">
                <a:latin typeface="+mj-lt"/>
              </a:rPr>
              <a:t> parce que se sert de la première dérivé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fr-CA" sz="2000" dirty="0">
                <a:latin typeface="+mj-lt"/>
              </a:rPr>
              <a:t>La méthode de </a:t>
            </a:r>
            <a:r>
              <a:rPr lang="fr-CA" sz="2000" dirty="0" err="1">
                <a:latin typeface="+mj-lt"/>
              </a:rPr>
              <a:t>Canny</a:t>
            </a:r>
            <a:r>
              <a:rPr lang="fr-CA" sz="2000" dirty="0">
                <a:latin typeface="+mj-lt"/>
              </a:rPr>
              <a:t> est moins sensible au bruit comparé a la méthode de </a:t>
            </a:r>
            <a:r>
              <a:rPr lang="fr-CA" sz="2000" dirty="0" err="1">
                <a:latin typeface="+mj-lt"/>
              </a:rPr>
              <a:t>Marr-Hildreth</a:t>
            </a:r>
            <a:r>
              <a:rPr lang="fr-CA" sz="2000" dirty="0">
                <a:latin typeface="+mj-lt"/>
              </a:rPr>
              <a:t> parce que elle détecte des passages par zéro </a:t>
            </a:r>
          </a:p>
          <a:p>
            <a:pPr marL="228600" indent="-228600">
              <a:buAutoNum type="alphaLcParenR"/>
            </a:pPr>
            <a:r>
              <a:rPr lang="fr-CA" sz="2000" dirty="0">
                <a:latin typeface="+mj-lt"/>
              </a:rPr>
              <a:t>La méthode de </a:t>
            </a:r>
            <a:r>
              <a:rPr lang="fr-CA" sz="2000" dirty="0" err="1">
                <a:latin typeface="+mj-lt"/>
              </a:rPr>
              <a:t>Marr-Hildreth</a:t>
            </a:r>
            <a:r>
              <a:rPr lang="fr-CA" sz="2000" dirty="0">
                <a:latin typeface="+mj-lt"/>
              </a:rPr>
              <a:t> donne des contours plus fins que celle du filtrage </a:t>
            </a:r>
            <a:r>
              <a:rPr lang="fr-CA" sz="2000" dirty="0" err="1">
                <a:latin typeface="+mj-lt"/>
              </a:rPr>
              <a:t>Sobel</a:t>
            </a:r>
            <a:r>
              <a:rPr lang="fr-CA" sz="2000" dirty="0">
                <a:latin typeface="+mj-lt"/>
              </a:rPr>
              <a:t> parce que elle détecte des passages par zéro </a:t>
            </a:r>
          </a:p>
          <a:p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378467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6" y="1453351"/>
            <a:ext cx="8358939" cy="43217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200" b="1" spc="-45" dirty="0">
                <a:highlight>
                  <a:srgbClr val="FFFF00"/>
                </a:highlight>
                <a:latin typeface="+mj-lt"/>
                <a:cs typeface="Tahoma"/>
              </a:rPr>
              <a:t>͏͏</a:t>
            </a:r>
            <a:r>
              <a:rPr lang="fr-FR" sz="2400" b="1" spc="-45" dirty="0">
                <a:latin typeface="+mj-lt"/>
                <a:cs typeface="Tahoma"/>
              </a:rPr>
              <a:t>Introduction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400" b="1" spc="-45" dirty="0">
                <a:latin typeface="+mj-lt"/>
                <a:cs typeface="Tahoma"/>
              </a:rPr>
              <a:t>Détection de contours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Formulation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Méthodes élémentaires: gradient et </a:t>
            </a:r>
            <a:r>
              <a:rPr lang="fr-FR" sz="2200" spc="-45" dirty="0" err="1">
                <a:latin typeface="+mj-lt"/>
                <a:cs typeface="Tahoma"/>
              </a:rPr>
              <a:t>laplacien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 de </a:t>
            </a:r>
            <a:r>
              <a:rPr lang="fr-FR" sz="2200" spc="-45" dirty="0" err="1">
                <a:latin typeface="+mj-lt"/>
                <a:cs typeface="Tahoma"/>
              </a:rPr>
              <a:t>Canny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Détection de frontières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en-CA" sz="2400" b="1" spc="-45" dirty="0">
                <a:latin typeface="+mj-lt"/>
                <a:cs typeface="Tahoma"/>
              </a:rPr>
              <a:t>Segmentation de </a:t>
            </a:r>
            <a:r>
              <a:rPr lang="en-CA" sz="2400" b="1" spc="-45" dirty="0" err="1">
                <a:latin typeface="+mj-lt"/>
                <a:cs typeface="Tahoma"/>
              </a:rPr>
              <a:t>régions</a:t>
            </a:r>
            <a:endParaRPr lang="en-CA" sz="2400" b="1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Position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global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local ou adaptatif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Autres méthodes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endParaRPr lang="en-CA" sz="2200" b="1" spc="-45" dirty="0">
              <a:highlight>
                <a:srgbClr val="FFFF00"/>
              </a:highlight>
              <a:latin typeface="+mj-lt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9F29086-EF0B-4D15-8C09-9C70D59BDC8C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E669A2-B953-6F4E-BDCB-0AAF73969B8F}"/>
              </a:ext>
            </a:extLst>
          </p:cNvPr>
          <p:cNvSpPr/>
          <p:nvPr/>
        </p:nvSpPr>
        <p:spPr>
          <a:xfrm>
            <a:off x="436146" y="3875002"/>
            <a:ext cx="7994910" cy="39099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7620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600" y="1389707"/>
                <a:ext cx="8644622" cy="4634422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Montrez que le résultat obtenu en soustrayant le </a:t>
                </a:r>
                <a:r>
                  <a:rPr lang="fr-C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Laplacien</a:t>
                </a:r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d'une image </a:t>
                </a:r>
              </a:p>
              <a:p>
                <a:pPr marL="0" indent="0">
                  <a:buNone/>
                </a:pPr>
                <a:endParaRPr lang="fr-CA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𝛻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+1,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)+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−1,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)+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+1)+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−1)−4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 </m:t>
                      </m:r>
                    </m:oMath>
                  </m:oMathPara>
                </a14:m>
                <a:endParaRPr lang="en-C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fr-CA" sz="2400" dirty="0"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est proportionnel au résultat obtenu en appliquant un masquage flou sur cette image. La définition du rehaussement par masquage flou est :</a:t>
                </a:r>
                <a:endParaRPr lang="en-C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 =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 +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 −</m:t>
                      </m:r>
                      <m:acc>
                        <m:accPr>
                          <m:chr m:val="̅"/>
                          <m:ctrlPr>
                            <a:rPr lang="en-CA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fr-CA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</m:acc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𝑦</m:t>
                      </m:r>
                      <m:r>
                        <a:rPr lang="fr-CA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))</m:t>
                      </m:r>
                    </m:oMath>
                  </m:oMathPara>
                </a14:m>
                <a:endParaRPr lang="en-C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CA" sz="24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Il suffit de montrer que cela est valide pour une seule valeur de </a:t>
                </a:r>
                <a:r>
                  <a:rPr lang="fr-CA" sz="2400" i="1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k</a:t>
                </a:r>
                <a:r>
                  <a:rPr lang="fr-CA" sz="24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</a:t>
                </a:r>
                <a:endParaRPr lang="fr-CA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fr-CA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Indice : </a:t>
                </a:r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Comment pouvez-vous définir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fr-CA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</m:bar>
                    <m:r>
                      <a:rPr lang="fr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fr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CA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C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, la version "floue" (filtrée passe-bas) de f, à partir de composantes de f?</a:t>
                </a:r>
                <a:endParaRPr lang="en-CA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1389707"/>
                <a:ext cx="8644622" cy="4634422"/>
              </a:xfrm>
              <a:prstGeom prst="rect">
                <a:avLst/>
              </a:prstGeom>
              <a:blipFill>
                <a:blip r:embed="rId3"/>
                <a:stretch>
                  <a:fillRect l="-733" t="-163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257BEA2-8C18-47E2-9B04-E887BB0600C5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spc="-10" dirty="0">
                <a:latin typeface="+mj-lt"/>
                <a:ea typeface="Century Gothic" charset="0"/>
                <a:cs typeface="Century Gothic" charset="0"/>
              </a:rPr>
              <a:t>Problème a résoudre</a:t>
            </a:r>
            <a:endParaRPr lang="fr-CA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A5163B-D042-496B-B7C2-1F49D18A953E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4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6" y="1453351"/>
            <a:ext cx="8358939" cy="43217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200" b="1" spc="-45" dirty="0">
                <a:highlight>
                  <a:srgbClr val="FFFF00"/>
                </a:highlight>
                <a:latin typeface="+mj-lt"/>
                <a:cs typeface="Tahoma"/>
              </a:rPr>
              <a:t>͏͏</a:t>
            </a:r>
            <a:r>
              <a:rPr lang="fr-FR" sz="2400" b="1" spc="-45" dirty="0">
                <a:latin typeface="+mj-lt"/>
                <a:cs typeface="Tahoma"/>
              </a:rPr>
              <a:t>Introduction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400" b="1" spc="-45" dirty="0">
                <a:latin typeface="+mj-lt"/>
                <a:cs typeface="Tahoma"/>
              </a:rPr>
              <a:t>Détection de contours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Formulation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Méthodes élémentaires: gradient et </a:t>
            </a:r>
            <a:r>
              <a:rPr lang="fr-FR" sz="2200" spc="-45" dirty="0" err="1">
                <a:latin typeface="+mj-lt"/>
                <a:cs typeface="Tahoma"/>
              </a:rPr>
              <a:t>laplacien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 de </a:t>
            </a:r>
            <a:r>
              <a:rPr lang="fr-FR" sz="2200" spc="-45" dirty="0" err="1">
                <a:latin typeface="+mj-lt"/>
                <a:cs typeface="Tahoma"/>
              </a:rPr>
              <a:t>Canny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Détection de frontières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en-CA" sz="2400" b="1" spc="-45" dirty="0">
                <a:latin typeface="+mj-lt"/>
                <a:cs typeface="Tahoma"/>
              </a:rPr>
              <a:t>Segmentation de </a:t>
            </a:r>
            <a:r>
              <a:rPr lang="en-CA" sz="2400" b="1" spc="-45" dirty="0" err="1">
                <a:latin typeface="+mj-lt"/>
                <a:cs typeface="Tahoma"/>
              </a:rPr>
              <a:t>régions</a:t>
            </a:r>
            <a:endParaRPr lang="en-CA" sz="2400" b="1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Position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global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local ou adaptatif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Autres méthodes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endParaRPr lang="en-CA" sz="2200" b="1" spc="-45" dirty="0">
              <a:highlight>
                <a:srgbClr val="FFFF00"/>
              </a:highlight>
              <a:latin typeface="+mj-lt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9F29086-EF0B-4D15-8C09-9C70D59BDC8C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E669A2-B953-6F4E-BDCB-0AAF73969B8F}"/>
              </a:ext>
            </a:extLst>
          </p:cNvPr>
          <p:cNvSpPr/>
          <p:nvPr/>
        </p:nvSpPr>
        <p:spPr>
          <a:xfrm>
            <a:off x="436146" y="1500102"/>
            <a:ext cx="7994910" cy="39099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477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07A99-066E-40B4-A0E0-ECF5F9AB028A}"/>
              </a:ext>
            </a:extLst>
          </p:cNvPr>
          <p:cNvSpPr txBox="1"/>
          <p:nvPr/>
        </p:nvSpPr>
        <p:spPr>
          <a:xfrm>
            <a:off x="248476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Introduction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98B60-5A28-4C9C-8E8E-19361CC2A08B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9085B9B-1AF0-4349-9F72-D1612F822C91}"/>
              </a:ext>
            </a:extLst>
          </p:cNvPr>
          <p:cNvSpPr txBox="1"/>
          <p:nvPr/>
        </p:nvSpPr>
        <p:spPr>
          <a:xfrm>
            <a:off x="462270" y="6092103"/>
            <a:ext cx="3159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1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508" y="931062"/>
                <a:ext cx="8644622" cy="209074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Pct val="135000"/>
                  <a:buNone/>
                </a:pPr>
                <a:r>
                  <a:rPr lang="fr-CA" sz="2600" b="1" u="sng" spc="-50" dirty="0">
                    <a:latin typeface="+mj-lt"/>
                    <a:cs typeface="Tahoma"/>
                  </a:rPr>
                  <a:t>Qu’est ce que la segmentation ? </a:t>
                </a:r>
                <a:endParaRPr lang="fr-CA" sz="2600" i="1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fr-CA" sz="2200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Partitionnement</a:t>
                </a:r>
                <a:r>
                  <a:rPr lang="fr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d’une image en régions </a:t>
                </a:r>
                <a:r>
                  <a:rPr lang="fr-CA" sz="2200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R</a:t>
                </a:r>
                <a:r>
                  <a:rPr lang="fr-CA" sz="2200" i="1" baseline="-250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i</a:t>
                </a:r>
                <a:r>
                  <a:rPr lang="fr-CA" sz="2200" i="1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:r>
                  <a:rPr lang="fr-CA" sz="220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connexes (en un sens à préciser)</a:t>
                </a:r>
              </a:p>
              <a:p>
                <a:pPr marL="482400" lvl="1" indent="-230400">
                  <a:lnSpc>
                    <a:spcPct val="100000"/>
                  </a:lnSpc>
                  <a:spcBef>
                    <a:spcPts val="600"/>
                  </a:spcBef>
                  <a:buClr>
                    <a:schemeClr val="tx1"/>
                  </a:buClr>
                  <a:buSzPct val="135000"/>
                </a:pPr>
                <a:r>
                  <a:rPr lang="fr-CA" sz="2200" spc="-5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Chaque région doit satisfaire une propriété </a:t>
                </a:r>
                <a:r>
                  <a:rPr lang="fr-CA" i="1" spc="-50" dirty="0" err="1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Ƥ</a:t>
                </a:r>
                <a:r>
                  <a:rPr lang="fr-CA" spc="-5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i="1" spc="-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CA" i="1" smtClean="0">
                            <a:latin typeface="+mj-lt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fr-CA" i="1" baseline="-25000" smtClean="0">
                            <a:latin typeface="+mj-lt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i</m:t>
                        </m:r>
                      </m:e>
                    </m:d>
                  </m:oMath>
                </a14:m>
                <a:endParaRPr lang="fr-CA" spc="-50" dirty="0"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482400" lvl="1" indent="-230400">
                  <a:lnSpc>
                    <a:spcPct val="110000"/>
                  </a:lnSpc>
                  <a:spcBef>
                    <a:spcPts val="0"/>
                  </a:spcBef>
                  <a:buClr>
                    <a:schemeClr val="tx1"/>
                  </a:buClr>
                  <a:buSzPct val="135000"/>
                </a:pPr>
                <a:r>
                  <a:rPr lang="fr-CA" sz="2200" spc="-50" dirty="0">
                    <a:latin typeface="+mj-lt"/>
                    <a:ea typeface="Cambria Math" panose="02040503050406030204" pitchFamily="18" charset="0"/>
                    <a:cs typeface="Tahoma" panose="020B0604030504040204" pitchFamily="34" charset="0"/>
                  </a:rPr>
                  <a:t>Deux régions voisines ne doivent pas satisfaire la même propriété</a:t>
                </a:r>
                <a:endParaRPr lang="fr-CA" sz="2200" spc="-50" dirty="0">
                  <a:latin typeface="+mj-lt"/>
                  <a:cs typeface="Tahoma"/>
                </a:endParaRPr>
              </a:p>
            </p:txBody>
          </p:sp>
        </mc:Choice>
        <mc:Fallback xmlns="">
          <p:sp>
            <p:nvSpPr>
              <p:cNvPr id="25" name="Content Placeholder 5">
                <a:extLst>
                  <a:ext uri="{FF2B5EF4-FFF2-40B4-BE49-F238E27FC236}">
                    <a16:creationId xmlns:a16="http://schemas.microsoft.com/office/drawing/2014/main" id="{D15D9D54-E6FF-4262-9C22-A4DF03B5B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08" y="931062"/>
                <a:ext cx="8644622" cy="2090741"/>
              </a:xfrm>
              <a:prstGeom prst="rect">
                <a:avLst/>
              </a:prstGeom>
              <a:blipFill>
                <a:blip r:embed="rId3"/>
                <a:stretch>
                  <a:fillRect l="-1322" t="-4819" b="-241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0F8328F-2F64-4971-91C3-C43DE590A3E7}"/>
              </a:ext>
            </a:extLst>
          </p:cNvPr>
          <p:cNvSpPr txBox="1">
            <a:spLocks/>
          </p:cNvSpPr>
          <p:nvPr/>
        </p:nvSpPr>
        <p:spPr>
          <a:xfrm>
            <a:off x="396508" y="3224507"/>
            <a:ext cx="8644622" cy="2797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fr-FR" sz="2600" b="1" u="sng" spc="-50" dirty="0">
                <a:latin typeface="+mj-lt"/>
                <a:cs typeface="Tahoma"/>
              </a:rPr>
              <a:t>Dualité contour région</a:t>
            </a:r>
          </a:p>
        </p:txBody>
      </p:sp>
      <p:sp>
        <p:nvSpPr>
          <p:cNvPr id="17" name="object 34">
            <a:extLst>
              <a:ext uri="{FF2B5EF4-FFF2-40B4-BE49-F238E27FC236}">
                <a16:creationId xmlns:a16="http://schemas.microsoft.com/office/drawing/2014/main" id="{07BFBEE0-743B-4599-83F0-4F291CA79A62}"/>
              </a:ext>
            </a:extLst>
          </p:cNvPr>
          <p:cNvSpPr/>
          <p:nvPr/>
        </p:nvSpPr>
        <p:spPr>
          <a:xfrm>
            <a:off x="1209930" y="3711300"/>
            <a:ext cx="6649656" cy="2215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14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07A99-066E-40B4-A0E0-ECF5F9AB028A}"/>
              </a:ext>
            </a:extLst>
          </p:cNvPr>
          <p:cNvSpPr txBox="1"/>
          <p:nvPr/>
        </p:nvSpPr>
        <p:spPr>
          <a:xfrm>
            <a:off x="248476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Contours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ou</a:t>
            </a:r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 regions ?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98B60-5A28-4C9C-8E8E-19361CC2A08B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396508" y="2320476"/>
            <a:ext cx="8644622" cy="1349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>
                <a:latin typeface="+mj-lt"/>
                <a:cs typeface="Tahoma"/>
              </a:rPr>
              <a:t>Formulations </a:t>
            </a:r>
            <a:r>
              <a:rPr lang="en-CA" sz="2600" b="1" u="sng" spc="-50" dirty="0" err="1">
                <a:latin typeface="+mj-lt"/>
                <a:cs typeface="Tahoma"/>
              </a:rPr>
              <a:t>équivalentes</a:t>
            </a:r>
            <a:r>
              <a:rPr lang="en-CA" sz="2600" b="1" u="sng" spc="-50" dirty="0">
                <a:latin typeface="+mj-lt"/>
                <a:cs typeface="Tahoma"/>
              </a:rPr>
              <a:t>? </a:t>
            </a:r>
            <a:endParaRPr lang="en-CA" sz="2600" i="1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Réponse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théorique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oui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Réponse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pratique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: non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FCB6E4-23F1-4BD1-9F4B-E043A7429EC8}"/>
              </a:ext>
            </a:extLst>
          </p:cNvPr>
          <p:cNvSpPr/>
          <p:nvPr/>
        </p:nvSpPr>
        <p:spPr>
          <a:xfrm>
            <a:off x="496957" y="3895107"/>
            <a:ext cx="8362838" cy="423287"/>
          </a:xfrm>
          <a:prstGeom prst="roundRect">
            <a:avLst/>
          </a:prstGeom>
          <a:solidFill>
            <a:srgbClr val="FFE1E1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 dirty="0">
                <a:solidFill>
                  <a:srgbClr val="FF0000"/>
                </a:solidFill>
                <a:latin typeface="+mj-lt"/>
              </a:rPr>
              <a:t>Distinction des deux formulations</a:t>
            </a:r>
          </a:p>
        </p:txBody>
      </p:sp>
    </p:spTree>
    <p:extLst>
      <p:ext uri="{BB962C8B-B14F-4D97-AF65-F5344CB8AC3E}">
        <p14:creationId xmlns:p14="http://schemas.microsoft.com/office/powerpoint/2010/main" val="292332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B8085-85D7-4069-BD18-BCA4BA2C6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46" y="1453351"/>
            <a:ext cx="8358939" cy="43217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200" b="1" spc="-45" dirty="0">
                <a:highlight>
                  <a:srgbClr val="FFFF00"/>
                </a:highlight>
                <a:latin typeface="+mj-lt"/>
                <a:cs typeface="Tahoma"/>
              </a:rPr>
              <a:t>͏͏</a:t>
            </a:r>
            <a:r>
              <a:rPr lang="fr-FR" sz="2400" b="1" spc="-45" dirty="0">
                <a:latin typeface="+mj-lt"/>
                <a:cs typeface="Tahoma"/>
              </a:rPr>
              <a:t>Introduction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fr-FR" sz="2400" b="1" spc="-45" dirty="0">
                <a:latin typeface="+mj-lt"/>
                <a:cs typeface="Tahoma"/>
              </a:rPr>
              <a:t>Détection de contours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Formulation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Méthodes élémentaires: gradient et </a:t>
            </a:r>
            <a:r>
              <a:rPr lang="fr-FR" sz="2200" spc="-45" dirty="0" err="1">
                <a:latin typeface="+mj-lt"/>
                <a:cs typeface="Tahoma"/>
              </a:rPr>
              <a:t>laplacien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Méthode de </a:t>
            </a:r>
            <a:r>
              <a:rPr lang="fr-FR" sz="2200" spc="-45" dirty="0" err="1">
                <a:latin typeface="+mj-lt"/>
                <a:cs typeface="Tahoma"/>
              </a:rPr>
              <a:t>Canny</a:t>
            </a:r>
            <a:endParaRPr lang="fr-FR" sz="2200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Détection de frontières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r>
              <a:rPr lang="en-CA" sz="2400" b="1" spc="-45" dirty="0">
                <a:latin typeface="+mj-lt"/>
                <a:cs typeface="Tahoma"/>
              </a:rPr>
              <a:t>Segmentation de </a:t>
            </a:r>
            <a:r>
              <a:rPr lang="en-CA" sz="2400" b="1" spc="-45" dirty="0" err="1">
                <a:latin typeface="+mj-lt"/>
                <a:cs typeface="Tahoma"/>
              </a:rPr>
              <a:t>régions</a:t>
            </a:r>
            <a:endParaRPr lang="en-CA" sz="2400" b="1" spc="-45" dirty="0">
              <a:latin typeface="+mj-lt"/>
              <a:cs typeface="Tahoma"/>
            </a:endParaRP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Position du problème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global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Techniques de seuillage local ou adaptatif</a:t>
            </a:r>
          </a:p>
          <a:p>
            <a:pPr marL="756000" lvl="1" indent="-216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35000"/>
            </a:pPr>
            <a:r>
              <a:rPr lang="fr-FR" sz="2200" spc="-45" dirty="0">
                <a:latin typeface="+mj-lt"/>
                <a:cs typeface="Tahoma"/>
              </a:rPr>
              <a:t>Autres méthodes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SzPct val="80000"/>
              <a:buAutoNum type="arabicPeriod"/>
            </a:pPr>
            <a:endParaRPr lang="en-CA" sz="2200" b="1" spc="-45" dirty="0">
              <a:highlight>
                <a:srgbClr val="FFFF00"/>
              </a:highlight>
              <a:latin typeface="+mj-lt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BFE-6991-4211-81F1-F00AC55FE66A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Plan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0FCAD5-5009-4266-8DCD-449A3445F144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9F29086-EF0B-4D15-8C09-9C70D59BDC8C}"/>
              </a:ext>
            </a:extLst>
          </p:cNvPr>
          <p:cNvSpPr/>
          <p:nvPr/>
        </p:nvSpPr>
        <p:spPr>
          <a:xfrm>
            <a:off x="1285103" y="1581665"/>
            <a:ext cx="2669059" cy="321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E669A2-B953-6F4E-BDCB-0AAF73969B8F}"/>
              </a:ext>
            </a:extLst>
          </p:cNvPr>
          <p:cNvSpPr/>
          <p:nvPr/>
        </p:nvSpPr>
        <p:spPr>
          <a:xfrm>
            <a:off x="436146" y="2008102"/>
            <a:ext cx="7994910" cy="390993"/>
          </a:xfrm>
          <a:prstGeom prst="round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457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06A3E8-A40E-4545-8C26-0C87FA91D50E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487940-7C9C-486A-AECE-38B368690B5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Formulation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2D028E-5ABE-4F54-91C5-850FD5BD3F5F}"/>
              </a:ext>
            </a:extLst>
          </p:cNvPr>
          <p:cNvCxnSpPr>
            <a:cxnSpLocks/>
          </p:cNvCxnSpPr>
          <p:nvPr/>
        </p:nvCxnSpPr>
        <p:spPr>
          <a:xfrm>
            <a:off x="496957" y="1169486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E5FCE-0384-4364-8C47-A116D0F8C867}"/>
              </a:ext>
            </a:extLst>
          </p:cNvPr>
          <p:cNvSpPr txBox="1"/>
          <p:nvPr/>
        </p:nvSpPr>
        <p:spPr>
          <a:xfrm>
            <a:off x="355599" y="263530"/>
            <a:ext cx="80075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Détection</a:t>
            </a:r>
            <a:r>
              <a:rPr lang="en-US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 contours</a:t>
            </a:r>
          </a:p>
          <a:p>
            <a:r>
              <a:rPr lang="en-US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Position du </a:t>
            </a:r>
            <a:r>
              <a:rPr lang="en-US" b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problème</a:t>
            </a:r>
            <a:endParaRPr lang="en-US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D15D9D54-E6FF-4262-9C22-A4DF03B5B1FF}"/>
              </a:ext>
            </a:extLst>
          </p:cNvPr>
          <p:cNvSpPr txBox="1">
            <a:spLocks/>
          </p:cNvSpPr>
          <p:nvPr/>
        </p:nvSpPr>
        <p:spPr>
          <a:xfrm>
            <a:off x="436755" y="1943356"/>
            <a:ext cx="8644622" cy="34429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35000"/>
              <a:buNone/>
            </a:pPr>
            <a:r>
              <a:rPr lang="en-CA" sz="2600" b="1" u="sng" spc="-50" dirty="0">
                <a:latin typeface="+mj-lt"/>
                <a:cs typeface="Tahoma"/>
              </a:rPr>
              <a:t>Contour et </a:t>
            </a:r>
            <a:r>
              <a:rPr lang="en-CA" sz="2600" b="1" u="sng" spc="-50" dirty="0" err="1">
                <a:latin typeface="+mj-lt"/>
                <a:cs typeface="Tahoma"/>
              </a:rPr>
              <a:t>détection</a:t>
            </a:r>
            <a:endParaRPr lang="en-CA" sz="2600" b="1" u="sng" spc="-50" dirty="0">
              <a:latin typeface="+mj-lt"/>
              <a:cs typeface="Tahoma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Contour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discontinuité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dans </a:t>
            </a:r>
            <a:r>
              <a:rPr lang="en-CA" sz="2200" i="1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l’intensité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l’image</a:t>
            </a: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252000" lvl="1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  <a:buNone/>
            </a:pPr>
            <a:endParaRPr lang="en-CA" sz="2200" dirty="0">
              <a:latin typeface="+mj-lt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482400" lvl="1" indent="-230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35000"/>
            </a:pP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Détection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de contour : </a:t>
            </a:r>
            <a:r>
              <a:rPr lang="en-CA" sz="2200" dirty="0" err="1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filtrage</a:t>
            </a:r>
            <a:r>
              <a:rPr lang="en-CA" sz="2200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passe-haut</a:t>
            </a:r>
            <a:endParaRPr lang="en-CA" sz="2600" b="1" u="sng" spc="-50" dirty="0">
              <a:latin typeface="+mj-lt"/>
              <a:cs typeface="Tahoma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A50C0B-FFF5-4A58-9817-C691C3E17F18}"/>
              </a:ext>
            </a:extLst>
          </p:cNvPr>
          <p:cNvSpPr/>
          <p:nvPr/>
        </p:nvSpPr>
        <p:spPr>
          <a:xfrm>
            <a:off x="2664836" y="2935902"/>
            <a:ext cx="3948671" cy="493098"/>
          </a:xfrm>
          <a:prstGeom prst="roundRect">
            <a:avLst/>
          </a:prstGeom>
          <a:solidFill>
            <a:srgbClr val="E6D2DC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dirty="0" err="1">
                <a:solidFill>
                  <a:srgbClr val="FF0000"/>
                </a:solidFill>
                <a:latin typeface="+mj-lt"/>
              </a:rPr>
              <a:t>Contenu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hautes</a:t>
            </a:r>
            <a:r>
              <a:rPr lang="en-CA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sz="2200" dirty="0" err="1">
                <a:solidFill>
                  <a:srgbClr val="FF0000"/>
                </a:solidFill>
                <a:latin typeface="+mj-lt"/>
              </a:rPr>
              <a:t>fréquences</a:t>
            </a:r>
            <a:endParaRPr lang="en-CA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64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9C4FCD-C93C-49CC-9863-25C9AD7F5157}"/>
              </a:ext>
            </a:extLst>
          </p:cNvPr>
          <p:cNvSpPr/>
          <p:nvPr/>
        </p:nvSpPr>
        <p:spPr>
          <a:xfrm>
            <a:off x="248476" y="-1"/>
            <a:ext cx="4353087" cy="24870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5162F-895D-4701-91E3-AA95C6B82A1B}"/>
              </a:ext>
            </a:extLst>
          </p:cNvPr>
          <p:cNvSpPr txBox="1"/>
          <p:nvPr/>
        </p:nvSpPr>
        <p:spPr>
          <a:xfrm>
            <a:off x="2572994" y="-45129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C9EF1-58EC-47DC-B966-ED30489DDEA4}"/>
              </a:ext>
            </a:extLst>
          </p:cNvPr>
          <p:cNvSpPr/>
          <p:nvPr/>
        </p:nvSpPr>
        <p:spPr>
          <a:xfrm>
            <a:off x="7342127" y="1899173"/>
            <a:ext cx="1641854" cy="3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CD131-928C-47B8-9A61-5CF411EEAD84}"/>
              </a:ext>
            </a:extLst>
          </p:cNvPr>
          <p:cNvSpPr txBox="1"/>
          <p:nvPr/>
        </p:nvSpPr>
        <p:spPr>
          <a:xfrm>
            <a:off x="355600" y="249793"/>
            <a:ext cx="761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spc="-10" dirty="0">
                <a:latin typeface="+mj-lt"/>
                <a:ea typeface="Century Gothic" charset="0"/>
                <a:cs typeface="Century Gothic" charset="0"/>
              </a:rPr>
              <a:t>Types de contours et </a:t>
            </a:r>
            <a:r>
              <a:rPr lang="en-CA" sz="3200" b="1" spc="-10" dirty="0" err="1">
                <a:latin typeface="+mj-lt"/>
                <a:ea typeface="Century Gothic" charset="0"/>
                <a:cs typeface="Century Gothic" charset="0"/>
              </a:rPr>
              <a:t>détection</a:t>
            </a:r>
            <a:endParaRPr lang="en-US" sz="3200" b="1" dirty="0">
              <a:latin typeface="+mj-lt"/>
              <a:ea typeface="Century Gothic" charset="0"/>
              <a:cs typeface="Century Gothic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086C6E-F796-4FC9-8F89-09CC3C6ED732}"/>
              </a:ext>
            </a:extLst>
          </p:cNvPr>
          <p:cNvCxnSpPr>
            <a:cxnSpLocks/>
          </p:cNvCxnSpPr>
          <p:nvPr/>
        </p:nvCxnSpPr>
        <p:spPr>
          <a:xfrm>
            <a:off x="496957" y="833871"/>
            <a:ext cx="5565913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6D81A2-A2B3-46EA-A08D-B1CBD37B9056}"/>
              </a:ext>
            </a:extLst>
          </p:cNvPr>
          <p:cNvSpPr txBox="1"/>
          <p:nvPr/>
        </p:nvSpPr>
        <p:spPr>
          <a:xfrm>
            <a:off x="-6881" y="-48018"/>
            <a:ext cx="450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 err="1">
                <a:solidFill>
                  <a:schemeClr val="bg1"/>
                </a:solidFill>
                <a:latin typeface="+mj-lt"/>
              </a:rPr>
              <a:t>Détection</a:t>
            </a:r>
            <a:r>
              <a:rPr lang="en-CA" sz="1400" b="1" dirty="0">
                <a:solidFill>
                  <a:schemeClr val="bg1"/>
                </a:solidFill>
                <a:latin typeface="+mj-lt"/>
              </a:rPr>
              <a:t> de contours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6A705B-CADF-4F64-BF68-E23F611B64DD}"/>
              </a:ext>
            </a:extLst>
          </p:cNvPr>
          <p:cNvSpPr txBox="1"/>
          <p:nvPr/>
        </p:nvSpPr>
        <p:spPr>
          <a:xfrm>
            <a:off x="4639172" y="-48017"/>
            <a:ext cx="450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Formulation du 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problème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C4AA9FEC-DF13-41A1-A3E8-F8CEAFE5EE35}"/>
              </a:ext>
            </a:extLst>
          </p:cNvPr>
          <p:cNvSpPr txBox="1">
            <a:spLocks/>
          </p:cNvSpPr>
          <p:nvPr/>
        </p:nvSpPr>
        <p:spPr>
          <a:xfrm>
            <a:off x="396508" y="1037840"/>
            <a:ext cx="8236853" cy="21414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n-CA" sz="2600" b="1" u="sng" spc="-50" dirty="0">
                <a:latin typeface="+mj-lt"/>
                <a:cs typeface="Tahoma"/>
              </a:rPr>
              <a:t>Types de contours</a:t>
            </a: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0"/>
              </a:spcBef>
              <a:buSzPct val="135000"/>
              <a:buNone/>
            </a:pP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s-ES" sz="1200" i="1" spc="-35" dirty="0">
              <a:latin typeface="+mj-lt"/>
              <a:cs typeface="Arial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2600" b="1" u="sng" spc="-50" dirty="0"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0" indent="0">
              <a:spcBef>
                <a:spcPts val="1800"/>
              </a:spcBef>
              <a:buSzPct val="135000"/>
              <a:buNone/>
            </a:pP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741051-32FC-4827-9A7C-00071CA1D73F}"/>
              </a:ext>
            </a:extLst>
          </p:cNvPr>
          <p:cNvGrpSpPr/>
          <p:nvPr/>
        </p:nvGrpSpPr>
        <p:grpSpPr>
          <a:xfrm>
            <a:off x="2419132" y="1508670"/>
            <a:ext cx="3911818" cy="795145"/>
            <a:chOff x="2519263" y="1442297"/>
            <a:chExt cx="4105474" cy="920893"/>
          </a:xfrm>
        </p:grpSpPr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10865486-5719-4856-8975-75FC6AA18A98}"/>
                </a:ext>
              </a:extLst>
            </p:cNvPr>
            <p:cNvSpPr/>
            <p:nvPr/>
          </p:nvSpPr>
          <p:spPr>
            <a:xfrm>
              <a:off x="2519263" y="1442297"/>
              <a:ext cx="4105474" cy="9208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7BA3A6-23CA-4EF1-8941-6839C84035EC}"/>
                </a:ext>
              </a:extLst>
            </p:cNvPr>
            <p:cNvSpPr/>
            <p:nvPr/>
          </p:nvSpPr>
          <p:spPr>
            <a:xfrm>
              <a:off x="2519263" y="1442297"/>
              <a:ext cx="4105474" cy="920893"/>
            </a:xfrm>
            <a:prstGeom prst="rect">
              <a:avLst/>
            </a:prstGeom>
            <a:noFill/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ADC85A8-94E9-F246-96C2-FE6000A42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10" y="1174246"/>
            <a:ext cx="1889690" cy="1463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DF25F3-58AE-864F-829E-4A2E89C77189}"/>
              </a:ext>
            </a:extLst>
          </p:cNvPr>
          <p:cNvSpPr txBox="1"/>
          <p:nvPr/>
        </p:nvSpPr>
        <p:spPr>
          <a:xfrm>
            <a:off x="355600" y="3061295"/>
            <a:ext cx="8236853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SzPct val="135000"/>
            </a:pPr>
            <a:r>
              <a:rPr lang="fr-CA" sz="2600" b="1" u="sng" dirty="0"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Filtrage passe haut : </a:t>
            </a:r>
            <a:r>
              <a:rPr lang="en-CA" sz="2600" b="1" u="sng" spc="-50" dirty="0" err="1">
                <a:latin typeface="+mj-lt"/>
                <a:cs typeface="Tahoma"/>
              </a:rPr>
              <a:t>différences</a:t>
            </a:r>
            <a:r>
              <a:rPr lang="en-CA" sz="2600" b="1" u="sng" spc="-50" dirty="0">
                <a:latin typeface="+mj-lt"/>
                <a:cs typeface="Tahoma"/>
              </a:rPr>
              <a:t> premières et </a:t>
            </a:r>
            <a:r>
              <a:rPr lang="en-CA" sz="2600" b="1" u="sng" spc="-50" dirty="0" err="1">
                <a:latin typeface="+mj-lt"/>
                <a:cs typeface="Tahoma"/>
              </a:rPr>
              <a:t>secondes</a:t>
            </a:r>
            <a:endParaRPr lang="en-CA" sz="2600" b="1" u="sng" spc="-50" dirty="0">
              <a:solidFill>
                <a:srgbClr val="0B6B1D"/>
              </a:solidFill>
              <a:latin typeface="+mj-lt"/>
              <a:cs typeface="Tahoma"/>
            </a:endParaRPr>
          </a:p>
          <a:p>
            <a:pPr marL="4320000">
              <a:spcBef>
                <a:spcPts val="600"/>
              </a:spcBef>
              <a:buSzPct val="135000"/>
            </a:pPr>
            <a:endParaRPr lang="en-CA" sz="2000" spc="-50" dirty="0">
              <a:latin typeface="+mj-lt"/>
              <a:cs typeface="Tahoma"/>
            </a:endParaRPr>
          </a:p>
          <a:p>
            <a:pPr marL="4320000">
              <a:spcBef>
                <a:spcPts val="600"/>
              </a:spcBef>
              <a:buSzPct val="135000"/>
            </a:pPr>
            <a:r>
              <a:rPr lang="en-CA" sz="2000" spc="-50" dirty="0" err="1">
                <a:latin typeface="+mj-lt"/>
                <a:cs typeface="Tahoma"/>
              </a:rPr>
              <a:t>Différences</a:t>
            </a:r>
            <a:r>
              <a:rPr lang="en-CA" sz="2000" spc="-50" dirty="0">
                <a:latin typeface="+mj-lt"/>
                <a:cs typeface="Tahoma"/>
              </a:rPr>
              <a:t> premières : contours </a:t>
            </a:r>
            <a:r>
              <a:rPr lang="en-CA" sz="2000" spc="-50" dirty="0" err="1">
                <a:latin typeface="+mj-lt"/>
                <a:cs typeface="Tahoma"/>
              </a:rPr>
              <a:t>épais</a:t>
            </a:r>
            <a:endParaRPr lang="en-CA" sz="2000" spc="-50" dirty="0">
              <a:latin typeface="+mj-lt"/>
              <a:cs typeface="Tahoma"/>
            </a:endParaRPr>
          </a:p>
          <a:p>
            <a:pPr marL="4320000">
              <a:spcBef>
                <a:spcPts val="1800"/>
              </a:spcBef>
              <a:buSzPct val="135000"/>
            </a:pPr>
            <a:r>
              <a:rPr lang="en-CA" sz="2000" spc="-50" dirty="0" err="1">
                <a:latin typeface="+mj-lt"/>
                <a:cs typeface="Tahoma"/>
              </a:rPr>
              <a:t>Différences</a:t>
            </a:r>
            <a:r>
              <a:rPr lang="en-CA" sz="2000" spc="-50" dirty="0">
                <a:latin typeface="+mj-lt"/>
                <a:cs typeface="Tahoma"/>
              </a:rPr>
              <a:t> </a:t>
            </a:r>
            <a:r>
              <a:rPr lang="en-CA" sz="2000" spc="-50" dirty="0" err="1">
                <a:latin typeface="+mj-lt"/>
                <a:cs typeface="Tahoma"/>
              </a:rPr>
              <a:t>secondes</a:t>
            </a:r>
            <a:r>
              <a:rPr lang="en-CA" sz="2000" spc="-50" dirty="0">
                <a:latin typeface="+mj-lt"/>
                <a:cs typeface="Tahoma"/>
              </a:rPr>
              <a:t> : double </a:t>
            </a:r>
            <a:r>
              <a:rPr lang="en-CA" sz="2000" spc="-50" dirty="0" err="1">
                <a:latin typeface="+mj-lt"/>
                <a:cs typeface="Tahoma"/>
              </a:rPr>
              <a:t>réponse</a:t>
            </a:r>
            <a:r>
              <a:rPr lang="en-CA" sz="2000" spc="-50" dirty="0">
                <a:latin typeface="+mj-lt"/>
                <a:cs typeface="Tahoma"/>
              </a:rPr>
              <a:t> ―&gt; </a:t>
            </a:r>
            <a:r>
              <a:rPr lang="en-CA" sz="2000" spc="-50" dirty="0" err="1">
                <a:latin typeface="+mj-lt"/>
                <a:cs typeface="Tahoma"/>
              </a:rPr>
              <a:t>détection</a:t>
            </a:r>
            <a:r>
              <a:rPr lang="en-CA" sz="2000" spc="-50" dirty="0">
                <a:latin typeface="+mj-lt"/>
                <a:cs typeface="Tahoma"/>
              </a:rPr>
              <a:t> des passages par </a:t>
            </a:r>
            <a:r>
              <a:rPr lang="en-CA" sz="2000" spc="-50" dirty="0" err="1">
                <a:latin typeface="+mj-lt"/>
                <a:cs typeface="Tahoma"/>
              </a:rPr>
              <a:t>zéro</a:t>
            </a:r>
            <a:endParaRPr lang="en-CA" sz="2000" spc="-50" dirty="0">
              <a:latin typeface="+mj-lt"/>
              <a:cs typeface="Tahoma"/>
            </a:endParaRPr>
          </a:p>
          <a:p>
            <a:pPr>
              <a:spcBef>
                <a:spcPts val="1800"/>
              </a:spcBef>
              <a:buSzPct val="135000"/>
            </a:pPr>
            <a:endParaRPr lang="es-ES" sz="1050" i="1" spc="-35" dirty="0">
              <a:latin typeface="+mj-lt"/>
              <a:cs typeface="Arial"/>
            </a:endParaRPr>
          </a:p>
          <a:p>
            <a:pPr>
              <a:spcBef>
                <a:spcPts val="1800"/>
              </a:spcBef>
              <a:buSzPct val="135000"/>
            </a:pPr>
            <a:endParaRPr lang="es-ES" sz="100" i="1" spc="-35" dirty="0">
              <a:latin typeface="+mj-lt"/>
              <a:cs typeface="Arial"/>
            </a:endParaRPr>
          </a:p>
          <a:p>
            <a:pPr>
              <a:spcBef>
                <a:spcPts val="1800"/>
              </a:spcBef>
              <a:buSzPct val="135000"/>
            </a:pPr>
            <a:r>
              <a:rPr lang="es-ES" sz="1200" i="1" spc="-35" dirty="0">
                <a:latin typeface="+mj-lt"/>
                <a:cs typeface="Arial"/>
              </a:rPr>
              <a:t>©</a:t>
            </a:r>
            <a:r>
              <a:rPr lang="es-ES" sz="1200" spc="-3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1992-2008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C. </a:t>
            </a:r>
            <a:r>
              <a:rPr lang="es-ES" sz="1200" spc="45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Gonzalez</a:t>
            </a:r>
            <a:r>
              <a:rPr lang="es-ES" sz="1200" spc="4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12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s-ES" sz="1200" spc="8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R. E.</a:t>
            </a:r>
            <a:r>
              <a:rPr lang="es-ES" sz="1200" spc="17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200" spc="55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Woods</a:t>
            </a:r>
            <a:endParaRPr lang="en-CA" sz="1200" b="1" u="sng" spc="-50" dirty="0">
              <a:latin typeface="+mj-lt"/>
              <a:cs typeface="Tahoma"/>
            </a:endParaRPr>
          </a:p>
          <a:p>
            <a:endParaRPr lang="fr-CA" dirty="0">
              <a:latin typeface="+mj-lt"/>
            </a:endParaRPr>
          </a:p>
        </p:txBody>
      </p:sp>
      <p:sp>
        <p:nvSpPr>
          <p:cNvPr id="20" name="object 28">
            <a:extLst>
              <a:ext uri="{FF2B5EF4-FFF2-40B4-BE49-F238E27FC236}">
                <a16:creationId xmlns:a16="http://schemas.microsoft.com/office/drawing/2014/main" id="{885C5A37-AAFE-4A53-8444-17381EED9834}"/>
              </a:ext>
            </a:extLst>
          </p:cNvPr>
          <p:cNvSpPr/>
          <p:nvPr/>
        </p:nvSpPr>
        <p:spPr>
          <a:xfrm>
            <a:off x="1181731" y="3582835"/>
            <a:ext cx="1802634" cy="2552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5345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1.6203"/>
  <p:tag name="SLIDO_PRESENTATION_ID" val="98e096c0-24d1-4b30-84f6-21dd88dbe171"/>
  <p:tag name="SLIDO_EVENT_UUID" val="f9ea7059-dd0b-44e4-a5d6-612ba32c69e9"/>
  <p:tag name="SLIDO_EVENT_SECTION_UUID" val="48049204-fb53-4a95-a4aa-12b4a3f67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5MzMxNjZ9"/>
  <p:tag name="SLIDO_TYPE" val="SlidoPoll"/>
  <p:tag name="SLIDO_POLL_UUID" val="aad5779e-305b-401c-be24-80654bb56dd4"/>
  <p:tag name="SLIDO_TIMELINE" val="W3sicG9sbFF1ZXN0aW9uVXVpZCI6Ijk0NzA5OGM2LTIyODYtNDA2OC04M2ZlLTE2NmM3ODhkOWEyYSIsInNob3dSZXN1bHRzIjpmYWxzZSwic2hvd0NvcnJlY3RBbnN3ZXJzIjpmYWxzZSwidm90aW5nTG9ja2VkIjpmYWxzZX0seyJwb2xsUXVlc3Rpb25VdWlkIjoiOTQ3MDk4YzYtMjI4Ni00MDY4LTgzZmUtMTY2Yzc4OGQ5YTJhIiwic2hvd1Jlc3VsdHMiOnRydWUsInNob3dDb3JyZWN0QW5zd2VycyI6dHJ1ZSwidm90aW5nTG9ja2VkIjpmYWxzZX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135646</TotalTime>
  <Words>1918</Words>
  <Application>Microsoft Office PowerPoint</Application>
  <PresentationFormat>Affichage à l'écran (4:3)</PresentationFormat>
  <Paragraphs>370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Segmentation d’images et détection de contours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Agah Karakuzu</dc:creator>
  <cp:lastModifiedBy>Doha Zrouki</cp:lastModifiedBy>
  <cp:revision>1679</cp:revision>
  <cp:lastPrinted>2022-03-09T20:58:48Z</cp:lastPrinted>
  <dcterms:created xsi:type="dcterms:W3CDTF">2018-08-02T13:49:06Z</dcterms:created>
  <dcterms:modified xsi:type="dcterms:W3CDTF">2025-02-20T18:20:04Z</dcterms:modified>
</cp:coreProperties>
</file>