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56"/>
  </p:notesMasterIdLst>
  <p:sldIdLst>
    <p:sldId id="273" r:id="rId2"/>
    <p:sldId id="572" r:id="rId3"/>
    <p:sldId id="459" r:id="rId4"/>
    <p:sldId id="621" r:id="rId5"/>
    <p:sldId id="573" r:id="rId6"/>
    <p:sldId id="574" r:id="rId7"/>
    <p:sldId id="622" r:id="rId8"/>
    <p:sldId id="626" r:id="rId9"/>
    <p:sldId id="580" r:id="rId10"/>
    <p:sldId id="575" r:id="rId11"/>
    <p:sldId id="582" r:id="rId12"/>
    <p:sldId id="625" r:id="rId13"/>
    <p:sldId id="536" r:id="rId14"/>
    <p:sldId id="581" r:id="rId15"/>
    <p:sldId id="630" r:id="rId16"/>
    <p:sldId id="585" r:id="rId17"/>
    <p:sldId id="586" r:id="rId18"/>
    <p:sldId id="587" r:id="rId19"/>
    <p:sldId id="628" r:id="rId20"/>
    <p:sldId id="627" r:id="rId21"/>
    <p:sldId id="631" r:id="rId22"/>
    <p:sldId id="588" r:id="rId23"/>
    <p:sldId id="590" r:id="rId24"/>
    <p:sldId id="591" r:id="rId25"/>
    <p:sldId id="592" r:id="rId26"/>
    <p:sldId id="593" r:id="rId27"/>
    <p:sldId id="583" r:id="rId28"/>
    <p:sldId id="594" r:id="rId29"/>
    <p:sldId id="595" r:id="rId30"/>
    <p:sldId id="596" r:id="rId31"/>
    <p:sldId id="597" r:id="rId32"/>
    <p:sldId id="598" r:id="rId33"/>
    <p:sldId id="599" r:id="rId34"/>
    <p:sldId id="632" r:id="rId35"/>
    <p:sldId id="633" r:id="rId36"/>
    <p:sldId id="634" r:id="rId37"/>
    <p:sldId id="623" r:id="rId38"/>
    <p:sldId id="600" r:id="rId39"/>
    <p:sldId id="601" r:id="rId40"/>
    <p:sldId id="602" r:id="rId41"/>
    <p:sldId id="624" r:id="rId42"/>
    <p:sldId id="603" r:id="rId43"/>
    <p:sldId id="604" r:id="rId44"/>
    <p:sldId id="605" r:id="rId45"/>
    <p:sldId id="606" r:id="rId46"/>
    <p:sldId id="533" r:id="rId47"/>
    <p:sldId id="607" r:id="rId48"/>
    <p:sldId id="609" r:id="rId49"/>
    <p:sldId id="608" r:id="rId50"/>
    <p:sldId id="610" r:id="rId51"/>
    <p:sldId id="611" r:id="rId52"/>
    <p:sldId id="629" r:id="rId53"/>
    <p:sldId id="635" r:id="rId54"/>
    <p:sldId id="636" r:id="rId55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73"/>
            <p14:sldId id="572"/>
            <p14:sldId id="459"/>
            <p14:sldId id="621"/>
            <p14:sldId id="573"/>
            <p14:sldId id="574"/>
            <p14:sldId id="622"/>
            <p14:sldId id="626"/>
            <p14:sldId id="580"/>
            <p14:sldId id="575"/>
            <p14:sldId id="582"/>
            <p14:sldId id="625"/>
            <p14:sldId id="536"/>
            <p14:sldId id="581"/>
            <p14:sldId id="630"/>
            <p14:sldId id="585"/>
            <p14:sldId id="586"/>
            <p14:sldId id="587"/>
            <p14:sldId id="628"/>
            <p14:sldId id="627"/>
            <p14:sldId id="631"/>
            <p14:sldId id="588"/>
            <p14:sldId id="590"/>
            <p14:sldId id="591"/>
            <p14:sldId id="592"/>
            <p14:sldId id="593"/>
            <p14:sldId id="583"/>
            <p14:sldId id="594"/>
            <p14:sldId id="595"/>
            <p14:sldId id="596"/>
            <p14:sldId id="597"/>
            <p14:sldId id="598"/>
            <p14:sldId id="599"/>
            <p14:sldId id="632"/>
            <p14:sldId id="633"/>
            <p14:sldId id="634"/>
            <p14:sldId id="623"/>
            <p14:sldId id="600"/>
            <p14:sldId id="601"/>
            <p14:sldId id="602"/>
            <p14:sldId id="624"/>
            <p14:sldId id="603"/>
            <p14:sldId id="604"/>
            <p14:sldId id="605"/>
            <p14:sldId id="606"/>
            <p14:sldId id="533"/>
            <p14:sldId id="607"/>
            <p14:sldId id="609"/>
            <p14:sldId id="608"/>
            <p14:sldId id="610"/>
            <p14:sldId id="611"/>
            <p14:sldId id="629"/>
            <p14:sldId id="635"/>
            <p14:sldId id="6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B1D"/>
    <a:srgbClr val="D9E3D9"/>
    <a:srgbClr val="FFE1E1"/>
    <a:srgbClr val="D5FBDC"/>
    <a:srgbClr val="E6D2DC"/>
    <a:srgbClr val="F5E3E8"/>
    <a:srgbClr val="E60000"/>
    <a:srgbClr val="336B40"/>
    <a:srgbClr val="FFF7F9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448" autoAdjust="0"/>
    <p:restoredTop sz="74364" autoAdjust="0"/>
  </p:normalViewPr>
  <p:slideViewPr>
    <p:cSldViewPr snapToGrid="0" snapToObjects="1" showGuides="1">
      <p:cViewPr varScale="1">
        <p:scale>
          <a:sx n="168" d="100"/>
          <a:sy n="168" d="100"/>
        </p:scale>
        <p:origin x="11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802E6C8-12D5-55BA-4B2C-64A017C92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0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9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13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3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03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3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80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65B1DF9-B764-5144-B70A-73EDDD683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7680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6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14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56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4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74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Wingdings" pitchFamily="2" charset="2"/>
                  <a:buChar char="à"/>
                </a:pPr>
                <a:endParaRPr lang="fr-CA" baseline="0" noProof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Dans la pratique, on peut accélérer la méthode du </a:t>
                </a:r>
                <a:r>
                  <a:rPr lang="fr-CA" noProof="0" dirty="0" err="1"/>
                  <a:t>LoG</a:t>
                </a:r>
                <a:r>
                  <a:rPr lang="fr-CA" noProof="0" dirty="0"/>
                  <a:t> grâce au fait que le filtre gaussien est séparable ( g(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= g(x)*g(y) ), et que le </a:t>
                </a:r>
                <a:r>
                  <a:rPr lang="fr-CA" noProof="0" dirty="0" err="1"/>
                  <a:t>Laplacien</a:t>
                </a:r>
                <a:r>
                  <a:rPr lang="fr-CA" noProof="0" dirty="0"/>
                  <a:t> peut être exprimé comme la somme d’operateurs 1D (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∇^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2 𝑔=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2/(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𝜕𝑥^2 ) 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𝑔+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2/(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𝜕𝑦^2 ) 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𝑔</a:t>
                </a:r>
                <a:r>
                  <a:rPr lang="fr-CA" noProof="0" dirty="0"/>
                  <a:t>), ceci veut dire </a:t>
                </a:r>
                <a:r>
                  <a:rPr lang="fr-CA" baseline="0" noProof="0" dirty="0"/>
                  <a:t>que, pour calculer le </a:t>
                </a:r>
                <a:r>
                  <a:rPr lang="fr-CA" baseline="0" noProof="0" dirty="0" err="1"/>
                  <a:t>LoG</a:t>
                </a:r>
                <a:r>
                  <a:rPr lang="fr-CA" baseline="0" noProof="0" dirty="0"/>
                  <a:t>, au lieu d’une convolution avec un filtre 2D, on peut faire quatre convolutions avec des filtre 1D. Ça nous sauve beaucoup de calculs. </a:t>
                </a:r>
              </a:p>
              <a:p>
                <a:endParaRPr lang="fr-CA" baseline="0" noProof="0" dirty="0"/>
              </a:p>
              <a:p>
                <a:r>
                  <a:rPr lang="fr-CA" baseline="0" noProof="0" dirty="0"/>
                  <a:t>Une autre option pour calculer de </a:t>
                </a:r>
                <a:r>
                  <a:rPr lang="fr-CA" baseline="0" noProof="0" dirty="0" err="1"/>
                  <a:t>LoG</a:t>
                </a:r>
                <a:r>
                  <a:rPr lang="fr-CA" baseline="0" noProof="0" dirty="0"/>
                  <a:t> c’est d’utiliser une approximation. Ca déjà été montré que la différence entre deux gaussien 2D d’écart-type diffèrent est une approximation du </a:t>
                </a:r>
                <a:r>
                  <a:rPr lang="fr-CA" baseline="0" noProof="0" dirty="0" err="1"/>
                  <a:t>LoG</a:t>
                </a:r>
                <a:r>
                  <a:rPr lang="fr-CA" baseline="0" noProof="0" dirty="0"/>
                  <a:t>. La condition de séparabilité est maintenue, et l’avantage potentiel ici est le fait que nous pouvons ajuster les écarts-types. </a:t>
                </a:r>
              </a:p>
              <a:p>
                <a:endParaRPr lang="fr-CA" baseline="0" noProof="0" dirty="0"/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aseline="0" noProof="0" dirty="0">
                    <a:sym typeface="Wingdings" pitchFamily="2" charset="2"/>
                  </a:rPr>
                  <a:t>Dans ces images ici on a le </a:t>
                </a:r>
                <a:r>
                  <a:rPr lang="fr-CA" baseline="0" noProof="0" dirty="0" err="1">
                    <a:sym typeface="Wingdings" pitchFamily="2" charset="2"/>
                  </a:rPr>
                  <a:t>LoG</a:t>
                </a:r>
                <a:r>
                  <a:rPr lang="fr-CA" baseline="0" noProof="0" dirty="0">
                    <a:sym typeface="Wingdings" pitchFamily="2" charset="2"/>
                  </a:rPr>
                  <a:t> en ligne continue, comparé avec la méthode de différence de gaussiens (</a:t>
                </a:r>
                <a:r>
                  <a:rPr lang="fr-CA" baseline="0" noProof="0" dirty="0" err="1">
                    <a:sym typeface="Wingdings" pitchFamily="2" charset="2"/>
                  </a:rPr>
                  <a:t>dashed</a:t>
                </a:r>
                <a:r>
                  <a:rPr lang="fr-CA" baseline="0" noProof="0" dirty="0">
                    <a:sym typeface="Wingdings" pitchFamily="2" charset="2"/>
                  </a:rPr>
                  <a:t> line). Avec le premier exemple, le rapport entre les écart types est de 1.75/1 et dans le deuxième exemple le rapport entre les deux écarts-types est de 1.6/1.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endParaRPr lang="fr-CA" baseline="0" noProof="0" dirty="0">
                  <a:sym typeface="Wingdings" pitchFamily="2" charset="2"/>
                </a:endParaRP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aseline="0" noProof="0" dirty="0" err="1">
                    <a:sym typeface="Wingdings" pitchFamily="2" charset="2"/>
                  </a:rPr>
                  <a:t>demo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0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68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3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5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5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DB2E22-073C-F946-B333-91409EBAB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26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76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0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4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1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5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475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74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DB2E22-073C-F946-B333-91409EBAB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08348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4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DB2E22-073C-F946-B333-91409EBAB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46584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34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863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93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764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1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279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566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8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695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7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72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559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81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58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54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DB2E22-073C-F946-B333-91409EBAB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450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2024-02-22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2024-02-22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‹#›</a:t>
            </a:fld>
            <a:r>
              <a:rPr lang="en-US" sz="1300" b="1" dirty="0">
                <a:latin typeface="+mn-lt"/>
              </a:rPr>
              <a:t> / 53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82704" y="6551467"/>
            <a:ext cx="1935044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Segmentation </a:t>
            </a:r>
            <a:r>
              <a:rPr lang="en-US" sz="1300" b="1" baseline="0" dirty="0" err="1">
                <a:latin typeface="+mn-lt"/>
              </a:rPr>
              <a:t>d’images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0257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B0dgrQ7uUNOVYfpC1puZmievo2lhd6nY#scrollTo=e6YdsQLLwj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mmons.wikimedia.org/w/index.php?curid=67144384" TargetMode="External"/><Relationship Id="rId4" Type="http://schemas.openxmlformats.org/officeDocument/2006/relationships/image" Target="../media/image52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iangle 25"/>
          <p:cNvSpPr/>
          <p:nvPr/>
        </p:nvSpPr>
        <p:spPr>
          <a:xfrm>
            <a:off x="4458138" y="233320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riangle 26"/>
          <p:cNvSpPr/>
          <p:nvPr/>
        </p:nvSpPr>
        <p:spPr>
          <a:xfrm>
            <a:off x="4620635" y="233320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783801" y="2333207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Triangle 28"/>
          <p:cNvSpPr/>
          <p:nvPr/>
        </p:nvSpPr>
        <p:spPr>
          <a:xfrm>
            <a:off x="4945254" y="232844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23743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22 </a:t>
            </a:r>
            <a:r>
              <a:rPr lang="fi-FI" sz="2200" b="1" spc="-65" dirty="0" err="1">
                <a:latin typeface="+mj-lt"/>
                <a:cs typeface="Tahoma"/>
              </a:rPr>
              <a:t>février</a:t>
            </a:r>
            <a:r>
              <a:rPr lang="fi-FI" sz="2200" b="1" spc="-65" dirty="0">
                <a:latin typeface="+mj-lt"/>
                <a:cs typeface="Tahoma"/>
              </a:rPr>
              <a:t> 2024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1331286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dirty="0"/>
              <a:t>Segmentation </a:t>
            </a:r>
            <a:r>
              <a:rPr lang="en-CA" sz="3400" b="1" dirty="0" err="1"/>
              <a:t>d’images</a:t>
            </a:r>
            <a:r>
              <a:rPr lang="en-CA" sz="3400" b="1" dirty="0"/>
              <a:t> et </a:t>
            </a:r>
            <a:r>
              <a:rPr lang="en-CA" sz="3400" b="1" dirty="0" err="1"/>
              <a:t>détection</a:t>
            </a:r>
            <a:r>
              <a:rPr lang="en-CA" sz="3400" b="1" dirty="0"/>
              <a:t> de contours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1415F7-CEF3-4D1F-BD81-B5E9FAEC50C0}"/>
              </a:ext>
            </a:extLst>
          </p:cNvPr>
          <p:cNvSpPr/>
          <p:nvPr/>
        </p:nvSpPr>
        <p:spPr>
          <a:xfrm>
            <a:off x="363998" y="1294842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475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Formulation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 de contours</a:t>
            </a:r>
          </a:p>
          <a:p>
            <a:r>
              <a:rPr lang="fr-CA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Position du problème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019" y="1243311"/>
                <a:ext cx="8881111" cy="520499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Cadre 1D</a:t>
                </a:r>
                <a:endParaRPr lang="fr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Filtrage passe haut en temps continue : dérivée première ou seconde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Filtrage passe haut en temps discret : différences premières ou secondes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Différences premières : </a:t>
                </a:r>
                <a:endParaRPr lang="fr-CA" sz="19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fr-CA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fr-CA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</m:den>
                      </m:f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  <m:sup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r-CA" sz="1900" i="1"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r-CA" sz="1900" i="1"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</m:e>
                          </m:d>
                        </m:num>
                        <m:den>
                          <m:r>
                            <a:rPr lang="en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fr-CA" sz="19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</m:den>
                      </m:f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′(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)=</m:t>
                      </m:r>
                      <m:f>
                        <m:fPr>
                          <m:ctrlPr>
                            <a:rPr lang="fr-CA" sz="1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r-CA" sz="1900" i="1"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r-CA" sz="1900" i="1"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x</m:t>
                              </m:r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CA" sz="19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Différences secondes : </a:t>
                </a:r>
                <a:endParaRPr lang="fr-CA" sz="19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A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𝑓</m:t>
                        </m:r>
                      </m:num>
                      <m:den>
                        <m: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A" sz="19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fr-CA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CA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A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𝑓</m:t>
                        </m:r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′(</m:t>
                        </m:r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)</m:t>
                        </m:r>
                      </m:num>
                      <m:den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</m:den>
                    </m:f>
                    <m:r>
                      <a:rPr lang="fr-CA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fr-CA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fr-CA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𝑓</m:t>
                        </m:r>
                      </m:e>
                      <m:sup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CA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sz="1900" i="1"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x</m:t>
                        </m:r>
                        <m:r>
                          <a:rPr lang="fr-CA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+1</m:t>
                        </m:r>
                      </m:e>
                    </m:d>
                    <m:r>
                      <a:rPr lang="fr-CA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  <m:sSup>
                      <m:sSupPr>
                        <m:ctrlP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fr-CA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𝑓</m:t>
                        </m:r>
                      </m:e>
                      <m:sup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fr-CA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CA" sz="1900" b="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    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+2</m:t>
                          </m:r>
                        </m:e>
                      </m:d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fr-CA" sz="1900" b="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+2</m:t>
                          </m:r>
                        </m:e>
                      </m:d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−2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(</m:t>
                      </m:r>
                      <m:r>
                        <a:rPr lang="fr-CA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fr-CA" sz="19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fr-CA" sz="1900" b="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Expansion autour de </a:t>
                </a:r>
                <a:r>
                  <a:rPr lang="fr-CA" sz="19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x</a:t>
                </a:r>
                <a:r>
                  <a:rPr lang="fr-CA" sz="19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soustraire 1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fr-CA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CA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−2</m:t>
                      </m:r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fr-CA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fr-CA" sz="1900" b="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19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fr-CA" sz="19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" y="1243311"/>
                <a:ext cx="8881111" cy="5204990"/>
              </a:xfrm>
              <a:prstGeom prst="rect">
                <a:avLst/>
              </a:prstGeom>
              <a:blipFill>
                <a:blip r:embed="rId3"/>
                <a:stretch>
                  <a:fillRect l="-1286" t="-1703" b="-24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96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Gradient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480814"/>
                <a:ext cx="8963624" cy="47418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Approximations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numériques</a:t>
                </a: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Opérateurs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centrés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exacts :</a:t>
                </a:r>
                <a:endParaRPr lang="en-CA" sz="1800" i="1" dirty="0"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1800" dirty="0">
                    <a:ea typeface="Cambria Math" panose="02040503050406030204" pitchFamily="18" charset="0"/>
                    <a:cs typeface="Tahoma" panose="020B060403050404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𝑔</m:t>
                        </m:r>
                      </m:e>
                      <m:sub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</m:sub>
                    </m:sSub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𝑓</m:t>
                        </m:r>
                      </m:num>
                      <m:den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</m:den>
                    </m:f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+1</m:t>
                        </m:r>
                      </m:e>
                    </m:d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CA" sz="1800" dirty="0">
                    <a:ea typeface="Cambria Math" panose="02040503050406030204" pitchFamily="18" charset="0"/>
                    <a:cs typeface="Tahom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CA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CA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⊛</m:t>
                    </m:r>
                    <m:d>
                      <m:dPr>
                        <m:begChr m:val="["/>
                        <m:endChr m:val="]"/>
                        <m:ctrlPr>
                          <a:rPr lang="en-CA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𝑓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(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−1)</m:t>
                              </m:r>
                            </m:e>
                            <m:e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𝑓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(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𝑓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(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CA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+1)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sz="18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19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480814"/>
                <a:ext cx="8963624" cy="4741852"/>
              </a:xfrm>
              <a:prstGeom prst="rect">
                <a:avLst/>
              </a:prstGeom>
              <a:blipFill>
                <a:blip r:embed="rId3"/>
                <a:stretch>
                  <a:fillRect l="-1275" t="-1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74E7495-56AB-4F1F-9A4C-2E863990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29" y="3023153"/>
            <a:ext cx="4648568" cy="955422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081F990-7404-C34C-8F30-19DEB088C524}"/>
              </a:ext>
            </a:extLst>
          </p:cNvPr>
          <p:cNvSpPr txBox="1">
            <a:spLocks/>
          </p:cNvSpPr>
          <p:nvPr/>
        </p:nvSpPr>
        <p:spPr>
          <a:xfrm>
            <a:off x="496957" y="4334085"/>
            <a:ext cx="8644622" cy="23549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Exemple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d’opérateur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utilisé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Prewitt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E9132C-695D-6547-840B-1C684B4D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27" y="4881564"/>
            <a:ext cx="4940136" cy="10392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C07381-92C2-6B4D-AE70-317FB224560F}"/>
              </a:ext>
            </a:extLst>
          </p:cNvPr>
          <p:cNvGrpSpPr/>
          <p:nvPr/>
        </p:nvGrpSpPr>
        <p:grpSpPr>
          <a:xfrm>
            <a:off x="6363833" y="3376444"/>
            <a:ext cx="1718707" cy="1874694"/>
            <a:chOff x="5825240" y="1755408"/>
            <a:chExt cx="1718707" cy="1874694"/>
          </a:xfrm>
        </p:grpSpPr>
        <p:pic>
          <p:nvPicPr>
            <p:cNvPr id="21" name="Picture 20" descr="A picture containing shoji&#10;&#10;Description automatically generated">
              <a:extLst>
                <a:ext uri="{FF2B5EF4-FFF2-40B4-BE49-F238E27FC236}">
                  <a16:creationId xmlns:a16="http://schemas.microsoft.com/office/drawing/2014/main" id="{30ABFE02-5F71-EE4A-B616-F918695B9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5240" y="1755408"/>
              <a:ext cx="1708884" cy="1734138"/>
            </a:xfrm>
            <a:prstGeom prst="rect">
              <a:avLst/>
            </a:prstGeom>
          </p:spPr>
        </p:pic>
        <p:pic>
          <p:nvPicPr>
            <p:cNvPr id="22" name="Picture 2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3ABBBCF5-1F29-C64B-88C5-2B168DCB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7236" y="1895958"/>
              <a:ext cx="1526711" cy="1734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5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Gradient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480814"/>
            <a:ext cx="8644622" cy="4741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Définition</a:t>
            </a:r>
            <a:r>
              <a:rPr lang="en-CA" sz="2600" b="1" u="sng" spc="-50" dirty="0">
                <a:latin typeface="+mj-lt"/>
                <a:cs typeface="Tahoma"/>
              </a:rPr>
              <a:t> et </a:t>
            </a:r>
            <a:r>
              <a:rPr lang="en-CA" sz="2600" b="1" u="sng" spc="-50" dirty="0" err="1">
                <a:latin typeface="+mj-lt"/>
                <a:cs typeface="Tahoma"/>
              </a:rPr>
              <a:t>propriétés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élémentaires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Définition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</a:p>
          <a:p>
            <a:pPr marL="482400" lvl="1" indent="-23040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Magnitude : </a:t>
            </a:r>
            <a:r>
              <a:rPr lang="en-CA" sz="2200" i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rapidité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des variations de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</a:t>
            </a:r>
          </a:p>
          <a:p>
            <a:pPr marL="482400" lvl="1" indent="-23040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135000"/>
            </a:pPr>
            <a:endParaRPr lang="en-CA" sz="2200" i="1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Direction : plus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grande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pente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A50C0B-FFF5-4A58-9817-C691C3E17F18}"/>
              </a:ext>
            </a:extLst>
          </p:cNvPr>
          <p:cNvSpPr/>
          <p:nvPr/>
        </p:nvSpPr>
        <p:spPr>
          <a:xfrm>
            <a:off x="476295" y="5463571"/>
            <a:ext cx="8250535" cy="759095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>
                <a:solidFill>
                  <a:srgbClr val="FF0000"/>
                </a:solidFill>
                <a:latin typeface="+mj-lt"/>
              </a:rPr>
              <a:t>Le gradient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est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orthogonal aux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lignes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niveau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(contours)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E911E-5330-42B4-BB50-8C788002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815" y="1982644"/>
            <a:ext cx="2757268" cy="68753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53A4745-3FE0-BD44-B136-20315DCCF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670" y="3301945"/>
            <a:ext cx="3886200" cy="5207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6C9E07C-AEAB-1542-A78B-F484866A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625" y="4388913"/>
            <a:ext cx="2286000" cy="8763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F293F4E-F00E-044D-8BB3-985B40B5022C}"/>
              </a:ext>
            </a:extLst>
          </p:cNvPr>
          <p:cNvGrpSpPr/>
          <p:nvPr/>
        </p:nvGrpSpPr>
        <p:grpSpPr>
          <a:xfrm>
            <a:off x="6173447" y="1735483"/>
            <a:ext cx="1718707" cy="1874694"/>
            <a:chOff x="5825240" y="1755408"/>
            <a:chExt cx="1718707" cy="1874694"/>
          </a:xfrm>
        </p:grpSpPr>
        <p:pic>
          <p:nvPicPr>
            <p:cNvPr id="16" name="Picture 15" descr="A picture containing shoji&#10;&#10;Description automatically generated">
              <a:extLst>
                <a:ext uri="{FF2B5EF4-FFF2-40B4-BE49-F238E27FC236}">
                  <a16:creationId xmlns:a16="http://schemas.microsoft.com/office/drawing/2014/main" id="{D0D81D17-BC18-9B44-86EB-6E7D82788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25240" y="1755408"/>
              <a:ext cx="1708884" cy="1734138"/>
            </a:xfrm>
            <a:prstGeom prst="rect">
              <a:avLst/>
            </a:prstGeom>
          </p:spPr>
        </p:pic>
        <p:pic>
          <p:nvPicPr>
            <p:cNvPr id="20" name="Picture 19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AED7B6C2-B14E-604E-A015-8F306F0B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7236" y="1895958"/>
              <a:ext cx="1526711" cy="1734144"/>
            </a:xfrm>
            <a:prstGeom prst="rect">
              <a:avLst/>
            </a:prstGeom>
          </p:spPr>
        </p:pic>
      </p:grpSp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D95BD538-69C2-A347-9073-994F38380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643" y="3551041"/>
            <a:ext cx="2231517" cy="1675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F5812-7434-ECF4-7CEF-0F46DCA2A75A}"/>
              </a:ext>
            </a:extLst>
          </p:cNvPr>
          <p:cNvSpPr txBox="1"/>
          <p:nvPr/>
        </p:nvSpPr>
        <p:spPr>
          <a:xfrm>
            <a:off x="6173447" y="1032092"/>
            <a:ext cx="241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latin typeface="+mj-lt"/>
              </a:rPr>
              <a:t>** Les angles sont mesurés dans le sens inverse des aiguilles d'une montre par rapport à l'axe des x. **</a:t>
            </a:r>
          </a:p>
        </p:txBody>
      </p:sp>
    </p:spTree>
    <p:extLst>
      <p:ext uri="{BB962C8B-B14F-4D97-AF65-F5344CB8AC3E}">
        <p14:creationId xmlns:p14="http://schemas.microsoft.com/office/powerpoint/2010/main" val="12857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Différences premières et secondes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F4D49B-3C2E-4BE7-9E2D-878E5D34B29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FE50DA-2F17-4683-A3E1-576710E9C97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Formulation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1A620D-B841-4ED9-8E6C-B835949E7E98}"/>
              </a:ext>
            </a:extLst>
          </p:cNvPr>
          <p:cNvGrpSpPr/>
          <p:nvPr/>
        </p:nvGrpSpPr>
        <p:grpSpPr>
          <a:xfrm>
            <a:off x="396508" y="1421441"/>
            <a:ext cx="8644622" cy="4729976"/>
            <a:chOff x="396508" y="946430"/>
            <a:chExt cx="8644622" cy="4729976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46430"/>
              <a:ext cx="8644622" cy="472997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fr-CA" sz="2600" b="1" u="sng" spc="-50" dirty="0">
                  <a:latin typeface="+mj-lt"/>
                  <a:cs typeface="Tahoma"/>
                </a:rPr>
                <a:t>Comportement fréquentiel</a:t>
              </a:r>
              <a:endParaRPr lang="fr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F31FCA-EDA0-4BDD-973E-5A658618137A}"/>
                </a:ext>
              </a:extLst>
            </p:cNvPr>
            <p:cNvGrpSpPr/>
            <p:nvPr/>
          </p:nvGrpSpPr>
          <p:grpSpPr>
            <a:xfrm>
              <a:off x="446521" y="1586807"/>
              <a:ext cx="8250535" cy="3852982"/>
              <a:chOff x="446521" y="1729310"/>
              <a:chExt cx="8250535" cy="3852982"/>
            </a:xfrm>
          </p:grpSpPr>
          <p:sp>
            <p:nvSpPr>
              <p:cNvPr id="9" name="object 15">
                <a:extLst>
                  <a:ext uri="{FF2B5EF4-FFF2-40B4-BE49-F238E27FC236}">
                    <a16:creationId xmlns:a16="http://schemas.microsoft.com/office/drawing/2014/main" id="{9731F63E-950C-4AE8-B179-A55ECC3F8B03}"/>
                  </a:ext>
                </a:extLst>
              </p:cNvPr>
              <p:cNvSpPr/>
              <p:nvPr/>
            </p:nvSpPr>
            <p:spPr>
              <a:xfrm>
                <a:off x="446521" y="1729310"/>
                <a:ext cx="8250535" cy="385298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8A95145-B33A-4353-93BB-405938BE6FAC}"/>
                  </a:ext>
                </a:extLst>
              </p:cNvPr>
              <p:cNvSpPr/>
              <p:nvPr/>
            </p:nvSpPr>
            <p:spPr>
              <a:xfrm>
                <a:off x="446521" y="1729310"/>
                <a:ext cx="8250535" cy="385298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239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Sensibilité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au bruit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6D81A2-A2B3-46EA-A08D-B1CBD37B9056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A705B-CADF-4F64-BF68-E23F611B64D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Formulation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4AA9FEC-DF13-41A1-A3E8-F8CEAFE5EE35}"/>
              </a:ext>
            </a:extLst>
          </p:cNvPr>
          <p:cNvSpPr txBox="1">
            <a:spLocks/>
          </p:cNvSpPr>
          <p:nvPr/>
        </p:nvSpPr>
        <p:spPr>
          <a:xfrm>
            <a:off x="396508" y="1037839"/>
            <a:ext cx="8747492" cy="55703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Effet</a:t>
            </a:r>
            <a:r>
              <a:rPr lang="en-CA" sz="2600" b="1" u="sng" spc="-50" dirty="0">
                <a:latin typeface="+mj-lt"/>
                <a:cs typeface="Tahoma"/>
              </a:rPr>
              <a:t> de </a:t>
            </a:r>
            <a:r>
              <a:rPr lang="en-CA" sz="2600" b="1" u="sng" spc="-50" dirty="0" err="1">
                <a:latin typeface="+mj-lt"/>
                <a:cs typeface="Tahoma"/>
              </a:rPr>
              <a:t>différents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niveaux</a:t>
            </a:r>
            <a:r>
              <a:rPr lang="en-CA" sz="2600" b="1" u="sng" spc="-50" dirty="0">
                <a:latin typeface="+mj-lt"/>
                <a:cs typeface="Tahoma"/>
              </a:rPr>
              <a:t> de bruit sur les </a:t>
            </a:r>
            <a:r>
              <a:rPr lang="en-CA" sz="2600" b="1" u="sng" spc="-50" dirty="0" err="1">
                <a:latin typeface="+mj-lt"/>
                <a:cs typeface="Tahoma"/>
              </a:rPr>
              <a:t>détecteurs</a:t>
            </a:r>
            <a:r>
              <a:rPr lang="en-CA" sz="2600" b="1" u="sng" spc="-50" dirty="0">
                <a:latin typeface="+mj-lt"/>
                <a:cs typeface="Tahoma"/>
              </a:rPr>
              <a:t> par </a:t>
            </a:r>
            <a:r>
              <a:rPr lang="en-CA" sz="2600" b="1" u="sng" spc="-50" dirty="0" err="1">
                <a:latin typeface="+mj-lt"/>
                <a:cs typeface="Tahoma"/>
              </a:rPr>
              <a:t>différences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indent="0">
              <a:spcBef>
                <a:spcPts val="600"/>
              </a:spcBef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indent="0">
              <a:spcBef>
                <a:spcPts val="600"/>
              </a:spcBef>
              <a:buSzPct val="13500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Synthèse</a:t>
            </a:r>
            <a:endParaRPr lang="en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spc="-50" dirty="0" err="1">
                <a:latin typeface="+mj-lt"/>
                <a:cs typeface="Tahoma"/>
              </a:rPr>
              <a:t>Différences</a:t>
            </a:r>
            <a:r>
              <a:rPr lang="en-CA" sz="2200" spc="-50" dirty="0">
                <a:latin typeface="+mj-lt"/>
                <a:cs typeface="Tahoma"/>
              </a:rPr>
              <a:t> premières : contours </a:t>
            </a:r>
            <a:r>
              <a:rPr lang="en-CA" sz="2200" spc="-50" dirty="0" err="1">
                <a:latin typeface="+mj-lt"/>
                <a:cs typeface="Tahoma"/>
              </a:rPr>
              <a:t>épais</a:t>
            </a:r>
            <a:endParaRPr lang="en-CA" sz="2200" spc="-50" dirty="0">
              <a:latin typeface="+mj-lt"/>
              <a:cs typeface="Tahoma"/>
            </a:endParaRPr>
          </a:p>
          <a:p>
            <a:pPr marL="482400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spc="-50" dirty="0" err="1">
                <a:latin typeface="+mj-lt"/>
                <a:cs typeface="Tahoma"/>
              </a:rPr>
              <a:t>Différences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secondes</a:t>
            </a:r>
            <a:r>
              <a:rPr lang="en-CA" sz="2200" spc="-50" dirty="0">
                <a:latin typeface="+mj-lt"/>
                <a:cs typeface="Tahoma"/>
              </a:rPr>
              <a:t> : double </a:t>
            </a:r>
            <a:r>
              <a:rPr lang="en-CA" sz="2200" spc="-50" dirty="0" err="1">
                <a:latin typeface="+mj-lt"/>
                <a:cs typeface="Tahoma"/>
              </a:rPr>
              <a:t>réponse</a:t>
            </a:r>
            <a:r>
              <a:rPr lang="en-CA" sz="2200" spc="-50" dirty="0">
                <a:latin typeface="+mj-lt"/>
                <a:cs typeface="Tahoma"/>
              </a:rPr>
              <a:t> ―&gt; passages par </a:t>
            </a:r>
            <a:r>
              <a:rPr lang="en-CA" sz="2200" spc="-50" dirty="0" err="1">
                <a:latin typeface="+mj-lt"/>
                <a:cs typeface="Tahoma"/>
              </a:rPr>
              <a:t>zéro</a:t>
            </a:r>
            <a:endParaRPr lang="en-CA" sz="2200" spc="-50" dirty="0">
              <a:latin typeface="+mj-lt"/>
              <a:cs typeface="Tahoma"/>
            </a:endParaRPr>
          </a:p>
          <a:p>
            <a:pPr marL="939600" lvl="1"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1800" spc="-50" dirty="0">
                <a:latin typeface="+mj-lt"/>
                <a:cs typeface="Tahoma"/>
              </a:rPr>
              <a:t>Forte </a:t>
            </a:r>
            <a:r>
              <a:rPr lang="en-CA" sz="1800" spc="-50" dirty="0" err="1">
                <a:latin typeface="+mj-lt"/>
                <a:cs typeface="Tahoma"/>
              </a:rPr>
              <a:t>sensibilité</a:t>
            </a:r>
            <a:r>
              <a:rPr lang="en-CA" sz="1800" spc="-50" dirty="0">
                <a:latin typeface="+mj-lt"/>
                <a:cs typeface="Tahoma"/>
              </a:rPr>
              <a:t> au bruit</a:t>
            </a:r>
            <a:endParaRPr lang="en-CA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4468AD73-4BB5-44B2-A245-2AA0599CAC20}"/>
              </a:ext>
            </a:extLst>
          </p:cNvPr>
          <p:cNvSpPr/>
          <p:nvPr/>
        </p:nvSpPr>
        <p:spPr>
          <a:xfrm>
            <a:off x="843149" y="1781300"/>
            <a:ext cx="3644420" cy="1144780"/>
          </a:xfrm>
          <a:prstGeom prst="rect">
            <a:avLst/>
          </a:prstGeom>
          <a:blipFill>
            <a:blip r:embed="rId3" cstate="print"/>
            <a:stretch>
              <a:fillRect b="-107499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E0C8AA9D-FF8F-4F89-869F-B160F28BC0A4}"/>
              </a:ext>
            </a:extLst>
          </p:cNvPr>
          <p:cNvSpPr/>
          <p:nvPr/>
        </p:nvSpPr>
        <p:spPr>
          <a:xfrm>
            <a:off x="4638058" y="1770542"/>
            <a:ext cx="3644420" cy="1187706"/>
          </a:xfrm>
          <a:prstGeom prst="rect">
            <a:avLst/>
          </a:prstGeom>
          <a:blipFill>
            <a:blip r:embed="rId4" cstate="print"/>
            <a:stretch>
              <a:fillRect b="-100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23AA344C-2C42-C74A-9F68-4E5ADA7302E4}"/>
              </a:ext>
            </a:extLst>
          </p:cNvPr>
          <p:cNvSpPr/>
          <p:nvPr/>
        </p:nvSpPr>
        <p:spPr>
          <a:xfrm>
            <a:off x="843149" y="3163399"/>
            <a:ext cx="3644420" cy="1144780"/>
          </a:xfrm>
          <a:prstGeom prst="rect">
            <a:avLst/>
          </a:prstGeom>
          <a:blipFill>
            <a:blip r:embed="rId3" cstate="print"/>
            <a:stretch>
              <a:fillRect t="-107499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63C5C04B-68AD-E247-8DDE-B5D7EB382A95}"/>
              </a:ext>
            </a:extLst>
          </p:cNvPr>
          <p:cNvSpPr/>
          <p:nvPr/>
        </p:nvSpPr>
        <p:spPr>
          <a:xfrm>
            <a:off x="4625088" y="3114731"/>
            <a:ext cx="3644420" cy="1178670"/>
          </a:xfrm>
          <a:prstGeom prst="rect">
            <a:avLst/>
          </a:prstGeom>
          <a:blipFill>
            <a:blip r:embed="rId4" cstate="print"/>
            <a:stretch>
              <a:fillRect t="-10153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83D58B-50F3-98A1-637A-366E025A9E75}"/>
                  </a:ext>
                </a:extLst>
              </p:cNvPr>
              <p:cNvSpPr txBox="1"/>
              <p:nvPr/>
            </p:nvSpPr>
            <p:spPr>
              <a:xfrm>
                <a:off x="2334242" y="1487758"/>
                <a:ext cx="662233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883D58B-50F3-98A1-637A-366E025A9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242" y="1487758"/>
                <a:ext cx="662233" cy="2935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2CF478-4F74-F6AE-FE6F-F80417BACA8D}"/>
                  </a:ext>
                </a:extLst>
              </p:cNvPr>
              <p:cNvSpPr txBox="1"/>
              <p:nvPr/>
            </p:nvSpPr>
            <p:spPr>
              <a:xfrm>
                <a:off x="2334241" y="2897969"/>
                <a:ext cx="77925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2CF478-4F74-F6AE-FE6F-F80417BAC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241" y="2897969"/>
                <a:ext cx="779252" cy="2935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D4B07B-9EC8-C4CA-62B0-C3849972FE44}"/>
                  </a:ext>
                </a:extLst>
              </p:cNvPr>
              <p:cNvSpPr txBox="1"/>
              <p:nvPr/>
            </p:nvSpPr>
            <p:spPr>
              <a:xfrm>
                <a:off x="6070642" y="1491124"/>
                <a:ext cx="77925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CA" sz="12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D4B07B-9EC8-C4CA-62B0-C3849972F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642" y="1491124"/>
                <a:ext cx="779252" cy="293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782DD-FA90-4940-2D98-2B8D16B0F7DE}"/>
                  </a:ext>
                </a:extLst>
              </p:cNvPr>
              <p:cNvSpPr txBox="1"/>
              <p:nvPr/>
            </p:nvSpPr>
            <p:spPr>
              <a:xfrm>
                <a:off x="6051706" y="2867273"/>
                <a:ext cx="74719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CA" sz="12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782DD-FA90-4940-2D98-2B8D16B0F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706" y="2867273"/>
                <a:ext cx="747192" cy="293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9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9" grpId="0" animBg="1"/>
      <p:bldP spid="20" grpId="0" animBg="1"/>
      <p:bldP spid="3" grpId="0"/>
      <p:bldP spid="4" grpId="1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EA66B00-1385-2999-1AF4-D7AD4F56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31" y="497828"/>
            <a:ext cx="1625600" cy="162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2641-B95A-7176-C716-D5DE8EA407C2}"/>
              </a:ext>
            </a:extLst>
          </p:cNvPr>
          <p:cNvSpPr txBox="1"/>
          <p:nvPr/>
        </p:nvSpPr>
        <p:spPr>
          <a:xfrm>
            <a:off x="355599" y="2459504"/>
            <a:ext cx="8406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latin typeface="+mj-lt"/>
              </a:rPr>
              <a:t>Quelle est la différence entre les opérateurs de différence première 1D et 2D ?</a:t>
            </a:r>
          </a:p>
          <a:p>
            <a:endParaRPr lang="fr-CA" sz="2000" dirty="0">
              <a:latin typeface="+mj-lt"/>
            </a:endParaRPr>
          </a:p>
          <a:p>
            <a:pPr marL="342900" indent="-342900">
              <a:buAutoNum type="alphaLcParenBoth"/>
            </a:pPr>
            <a:r>
              <a:rPr lang="fr-CA" sz="2000" dirty="0">
                <a:latin typeface="+mj-lt"/>
              </a:rPr>
              <a:t>L'opérateur 2D donnera des résultats plus exacts parce que on prend en considération plus de pixels </a:t>
            </a:r>
          </a:p>
          <a:p>
            <a:pPr marL="342900" indent="-342900">
              <a:buAutoNum type="alphaLcParenBoth"/>
            </a:pPr>
            <a:r>
              <a:rPr lang="fr-CA" sz="2000" dirty="0">
                <a:latin typeface="+mj-lt"/>
              </a:rPr>
              <a:t>L'opérateur 2D sert pour des données 2D, tandis que l'opérateur 1D sert pour des données 1D</a:t>
            </a:r>
          </a:p>
          <a:p>
            <a:pPr marL="342900" indent="-342900">
              <a:buAutoNum type="alphaLcParenBoth"/>
            </a:pPr>
            <a:r>
              <a:rPr lang="fr-CA" sz="2000" dirty="0">
                <a:latin typeface="+mj-lt"/>
              </a:rPr>
              <a:t>Les deux donneront le même résultat</a:t>
            </a:r>
          </a:p>
        </p:txBody>
      </p:sp>
    </p:spTree>
    <p:extLst>
      <p:ext uri="{BB962C8B-B14F-4D97-AF65-F5344CB8AC3E}">
        <p14:creationId xmlns:p14="http://schemas.microsoft.com/office/powerpoint/2010/main" val="907511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par gradient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3BC7A7-4EB3-49DE-B84B-4836D678515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820353-09D7-476E-B5DC-E1599B8EC70C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670823"/>
            <a:ext cx="8644622" cy="40326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Approximations </a:t>
            </a:r>
            <a:r>
              <a:rPr lang="en-CA" sz="2600" b="1" u="sng" spc="-50" dirty="0" err="1">
                <a:latin typeface="+mj-lt"/>
                <a:cs typeface="Tahoma"/>
              </a:rPr>
              <a:t>numériques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Exemple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d’opérateur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utilisé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Sobel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Justification: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interprétation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fréquentielle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i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directionnelle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des contours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Magnitude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norme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du gradient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Autres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approximations possible (Roberts, …)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43227-5260-4FF2-9C40-6B4C9BD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70" y="2732991"/>
            <a:ext cx="7148946" cy="9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Opérateurs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gradient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Interprétation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fréquentielle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599" y="1391174"/>
            <a:ext cx="8644622" cy="4741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Opérateur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Sobel</a:t>
            </a:r>
          </a:p>
          <a:p>
            <a:pPr marL="0" indent="0">
              <a:buSzPct val="135000"/>
              <a:buNone/>
            </a:pPr>
            <a:r>
              <a:rPr lang="en-CA" sz="2400" spc="-50" dirty="0">
                <a:latin typeface="+mj-lt"/>
                <a:cs typeface="Tahoma"/>
              </a:rPr>
              <a:t>Interpretation </a:t>
            </a:r>
            <a:r>
              <a:rPr lang="en-CA" sz="2400" spc="-50" dirty="0" err="1">
                <a:latin typeface="+mj-lt"/>
                <a:cs typeface="Tahoma"/>
              </a:rPr>
              <a:t>fréquentielle</a:t>
            </a:r>
            <a:r>
              <a:rPr lang="en-CA" sz="2400" spc="-50" dirty="0">
                <a:latin typeface="+mj-lt"/>
                <a:cs typeface="Tahoma"/>
              </a:rPr>
              <a:t> (</a:t>
            </a:r>
            <a:r>
              <a:rPr lang="en-CA" sz="2400" spc="-50" dirty="0" err="1">
                <a:latin typeface="+mj-lt"/>
                <a:cs typeface="Tahoma"/>
              </a:rPr>
              <a:t>selon</a:t>
            </a:r>
            <a:r>
              <a:rPr lang="en-CA" sz="2400" spc="-50" dirty="0">
                <a:latin typeface="+mj-lt"/>
                <a:cs typeface="Tahoma"/>
              </a:rPr>
              <a:t> composite y)</a:t>
            </a: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F15D27-1082-41D3-B383-AFBAB6DD8C40}"/>
              </a:ext>
            </a:extLst>
          </p:cNvPr>
          <p:cNvGrpSpPr/>
          <p:nvPr/>
        </p:nvGrpSpPr>
        <p:grpSpPr>
          <a:xfrm>
            <a:off x="2757725" y="2390541"/>
            <a:ext cx="4082525" cy="3742485"/>
            <a:chOff x="1980345" y="2199962"/>
            <a:chExt cx="5035202" cy="4016192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17198478-C5C1-4FA5-866B-508288F19C38}"/>
                </a:ext>
              </a:extLst>
            </p:cNvPr>
            <p:cNvSpPr/>
            <p:nvPr/>
          </p:nvSpPr>
          <p:spPr>
            <a:xfrm>
              <a:off x="1980345" y="2199962"/>
              <a:ext cx="5035202" cy="40161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C628E9-FF23-4A78-8F6D-CCB8AA3B8B67}"/>
                </a:ext>
              </a:extLst>
            </p:cNvPr>
            <p:cNvSpPr/>
            <p:nvPr/>
          </p:nvSpPr>
          <p:spPr>
            <a:xfrm>
              <a:off x="1980345" y="2199962"/>
              <a:ext cx="5035202" cy="4016192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1EC7A1-CFB7-B04A-ABC8-55EC72E9F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19" y="3381100"/>
            <a:ext cx="15494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Laplacien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2CE617-0D67-406A-9248-9914A7892B23}"/>
              </a:ext>
            </a:extLst>
          </p:cNvPr>
          <p:cNvGrpSpPr/>
          <p:nvPr/>
        </p:nvGrpSpPr>
        <p:grpSpPr>
          <a:xfrm>
            <a:off x="396508" y="1480814"/>
            <a:ext cx="8644622" cy="4741852"/>
            <a:chOff x="396508" y="1480814"/>
            <a:chExt cx="8644622" cy="4741852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480814"/>
              <a:ext cx="8644622" cy="47418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Définition</a:t>
              </a:r>
              <a:r>
                <a:rPr lang="en-CA" sz="2600" b="1" u="sng" spc="-50" dirty="0">
                  <a:latin typeface="+mj-lt"/>
                  <a:cs typeface="Tahoma"/>
                </a:rPr>
                <a:t> et </a:t>
              </a:r>
              <a:r>
                <a:rPr lang="en-CA" sz="2600" b="1" u="sng" spc="-50" dirty="0" err="1">
                  <a:latin typeface="+mj-lt"/>
                  <a:cs typeface="Tahoma"/>
                </a:rPr>
                <a:t>propriétés</a:t>
              </a:r>
              <a:r>
                <a:rPr lang="en-CA" sz="2600" b="1" u="sng" spc="-50" dirty="0">
                  <a:latin typeface="+mj-lt"/>
                  <a:cs typeface="Tahoma"/>
                </a:rPr>
                <a:t> </a:t>
              </a:r>
              <a:r>
                <a:rPr lang="en-CA" sz="2600" b="1" u="sng" spc="-50" dirty="0" err="1">
                  <a:latin typeface="+mj-lt"/>
                  <a:cs typeface="Tahoma"/>
                </a:rPr>
                <a:t>élémentaires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1800"/>
                </a:spcBef>
                <a:buClr>
                  <a:schemeClr val="tx1"/>
                </a:buClr>
                <a:buSzPct val="135000"/>
              </a:pP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Définition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: 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2400"/>
                </a:spcBef>
                <a:buClr>
                  <a:schemeClr val="tx1"/>
                </a:buClr>
                <a:buSzPct val="135000"/>
              </a:pP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Isotrope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: pas </a:t>
              </a:r>
              <a:r>
                <a:rPr lang="en-CA" sz="220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d’indication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de direction des variations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Magnitude : </a:t>
              </a:r>
              <a:r>
                <a:rPr lang="en-CA" sz="2200" i="1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rapidité</a:t>
              </a: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des variations de </a:t>
              </a:r>
              <a:r>
                <a: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f</a:t>
              </a: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DB1A2-8D69-4D6E-B311-0D269B4D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111" y="1971374"/>
              <a:ext cx="2554128" cy="631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13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Laplacien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480814"/>
                <a:ext cx="8644622" cy="47418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Approximations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numériques</a:t>
                </a:r>
                <a:endPara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CA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−2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CA" sz="2000" b="0" i="1" dirty="0" smtClean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000" b="0" i="1" dirty="0" smtClean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y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CA" sz="2000" b="1" u="sng" spc="-50" dirty="0">
                  <a:solidFill>
                    <a:srgbClr val="0B6B1D"/>
                  </a:solidFill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−2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y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CA" sz="20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0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∇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𝑓</m:t>
                          </m:r>
                        </m:num>
                        <m:den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CA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4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CA" sz="2000" b="1" u="sng" spc="-50" dirty="0">
                  <a:solidFill>
                    <a:srgbClr val="0B6B1D"/>
                  </a:solidFill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480814"/>
                <a:ext cx="8644622" cy="4741852"/>
              </a:xfrm>
              <a:prstGeom prst="rect">
                <a:avLst/>
              </a:prstGeom>
              <a:blipFill>
                <a:blip r:embed="rId3"/>
                <a:stretch>
                  <a:fillRect l="-1322" t="-186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87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La segmentation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3B52A5-2270-43D1-A71F-9DB8F89A96EA}"/>
              </a:ext>
            </a:extLst>
          </p:cNvPr>
          <p:cNvGrpSpPr/>
          <p:nvPr/>
        </p:nvGrpSpPr>
        <p:grpSpPr>
          <a:xfrm>
            <a:off x="580082" y="2173182"/>
            <a:ext cx="7910773" cy="2375065"/>
            <a:chOff x="580082" y="2173182"/>
            <a:chExt cx="7910773" cy="2375065"/>
          </a:xfrm>
        </p:grpSpPr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1FD7F6F6-8211-43EE-BAED-B1DBBD8B49D8}"/>
                </a:ext>
              </a:extLst>
            </p:cNvPr>
            <p:cNvSpPr/>
            <p:nvPr/>
          </p:nvSpPr>
          <p:spPr>
            <a:xfrm>
              <a:off x="580082" y="2173182"/>
              <a:ext cx="7910773" cy="23750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2F7B88-F542-403A-BA63-73384FB8812B}"/>
                </a:ext>
              </a:extLst>
            </p:cNvPr>
            <p:cNvSpPr/>
            <p:nvPr/>
          </p:nvSpPr>
          <p:spPr>
            <a:xfrm>
              <a:off x="580082" y="2173182"/>
              <a:ext cx="7910773" cy="2375065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30525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Laplacien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l’image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1480814"/>
                <a:ext cx="8644622" cy="47418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Approximations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numériques</a:t>
                </a:r>
                <a:endParaRPr lang="en-CA" sz="20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∇</m:t>
                          </m:r>
                        </m:e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+1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  <m: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4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CA" sz="2000" i="1" dirty="0"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CA" sz="2000" b="1" u="sng" spc="-50" dirty="0">
                  <a:solidFill>
                    <a:srgbClr val="0B6B1D"/>
                  </a:solidFill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6660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1480814"/>
                <a:ext cx="8644622" cy="4741852"/>
              </a:xfrm>
              <a:prstGeom prst="rect">
                <a:avLst/>
              </a:prstGeom>
              <a:blipFill>
                <a:blip r:embed="rId3"/>
                <a:stretch>
                  <a:fillRect l="-1322" t="-186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6D52E0A-F7DD-304B-B9E0-CDB9DA9B0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30"/>
          <a:stretch/>
        </p:blipFill>
        <p:spPr>
          <a:xfrm>
            <a:off x="1929095" y="3123087"/>
            <a:ext cx="1657259" cy="3289162"/>
          </a:xfrm>
          <a:prstGeom prst="rect">
            <a:avLst/>
          </a:prstGeom>
        </p:spPr>
      </p:pic>
      <p:pic>
        <p:nvPicPr>
          <p:cNvPr id="16" name="Picture 1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F0E398F-8D75-0141-8C1D-4C50289A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77" r="-946"/>
          <a:stretch/>
        </p:blipFill>
        <p:spPr>
          <a:xfrm>
            <a:off x="4956140" y="3123087"/>
            <a:ext cx="1657259" cy="3289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23092-AA5C-CD42-A82F-20C4DD3F7883}"/>
              </a:ext>
            </a:extLst>
          </p:cNvPr>
          <p:cNvSpPr txBox="1"/>
          <p:nvPr/>
        </p:nvSpPr>
        <p:spPr>
          <a:xfrm>
            <a:off x="4724771" y="2623952"/>
            <a:ext cx="188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Meilleure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isotopie</a:t>
            </a:r>
            <a:endParaRPr lang="fr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79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EA66B00-1385-2999-1AF4-D7AD4F56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31" y="497828"/>
            <a:ext cx="1625600" cy="162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2641-B95A-7176-C716-D5DE8EA407C2}"/>
              </a:ext>
            </a:extLst>
          </p:cNvPr>
          <p:cNvSpPr txBox="1"/>
          <p:nvPr/>
        </p:nvSpPr>
        <p:spPr>
          <a:xfrm>
            <a:off x="355599" y="2459504"/>
            <a:ext cx="8406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noProof="0" dirty="0">
                <a:latin typeface="+mj-lt"/>
              </a:rPr>
              <a:t>Vrai ou faux?</a:t>
            </a:r>
          </a:p>
          <a:p>
            <a:pPr marL="228600" indent="-228600">
              <a:buAutoNum type="alphaLcParenR"/>
            </a:pPr>
            <a:endParaRPr lang="fr-CA" sz="2000" noProof="0" dirty="0">
              <a:latin typeface="+mj-lt"/>
            </a:endParaRPr>
          </a:p>
          <a:p>
            <a:pPr marL="228600" indent="-228600">
              <a:buAutoNum type="alphaLcParenR"/>
            </a:pPr>
            <a:r>
              <a:rPr lang="fr-CA" sz="2000" noProof="0" dirty="0">
                <a:latin typeface="+mj-lt"/>
              </a:rPr>
              <a:t>Pour détecter un contour avec le filtre </a:t>
            </a:r>
            <a:r>
              <a:rPr lang="fr-CA" sz="2000" noProof="0" dirty="0" err="1">
                <a:latin typeface="+mj-lt"/>
              </a:rPr>
              <a:t>Laplacien</a:t>
            </a:r>
            <a:r>
              <a:rPr lang="fr-CA" sz="2000" noProof="0" dirty="0">
                <a:latin typeface="+mj-lt"/>
              </a:rPr>
              <a:t> on doit identifier des passages par </a:t>
            </a:r>
            <a:r>
              <a:rPr lang="fr-CA" sz="2000" noProof="0" dirty="0" err="1">
                <a:latin typeface="+mj-lt"/>
              </a:rPr>
              <a:t>zero</a:t>
            </a:r>
            <a:r>
              <a:rPr lang="fr-CA" sz="2000" noProof="0" dirty="0">
                <a:latin typeface="+mj-lt"/>
              </a:rPr>
              <a:t> </a:t>
            </a:r>
          </a:p>
          <a:p>
            <a:pPr marL="228600" indent="-228600">
              <a:buAutoNum type="alphaLcParenR"/>
            </a:pPr>
            <a:r>
              <a:rPr lang="fr-CA" sz="2000" noProof="0" dirty="0">
                <a:latin typeface="+mj-lt"/>
              </a:rPr>
              <a:t>Si notre image est très bruyante, une détection de contour par filtre </a:t>
            </a:r>
            <a:r>
              <a:rPr lang="fr-CA" sz="2000" noProof="0" dirty="0" err="1">
                <a:latin typeface="+mj-lt"/>
              </a:rPr>
              <a:t>Sobel</a:t>
            </a:r>
            <a:r>
              <a:rPr lang="fr-CA" sz="2000" noProof="0" dirty="0">
                <a:latin typeface="+mj-lt"/>
              </a:rPr>
              <a:t> est une approche raisonnable </a:t>
            </a:r>
          </a:p>
          <a:p>
            <a:pPr marL="228600" indent="-228600">
              <a:buAutoNum type="alphaLcParenR"/>
            </a:pPr>
            <a:r>
              <a:rPr lang="fr-CA" sz="2000" noProof="0" dirty="0">
                <a:latin typeface="+mj-lt"/>
              </a:rPr>
              <a:t>La direction du </a:t>
            </a:r>
            <a:r>
              <a:rPr lang="fr-CA" sz="2000" noProof="0" dirty="0" err="1">
                <a:latin typeface="+mj-lt"/>
              </a:rPr>
              <a:t>Laplacien</a:t>
            </a:r>
            <a:r>
              <a:rPr lang="fr-CA" sz="2000" noProof="0" dirty="0">
                <a:latin typeface="+mj-lt"/>
              </a:rPr>
              <a:t> nous informe sur la direction dans laquelle « f » change le plus rapidement </a:t>
            </a:r>
          </a:p>
        </p:txBody>
      </p:sp>
    </p:spTree>
    <p:extLst>
      <p:ext uri="{BB962C8B-B14F-4D97-AF65-F5344CB8AC3E}">
        <p14:creationId xmlns:p14="http://schemas.microsoft.com/office/powerpoint/2010/main" val="3410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élémentaires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8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Synthèse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599" y="1372768"/>
            <a:ext cx="8644622" cy="41124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b="1" u="sng" spc="-50" dirty="0" err="1">
                <a:latin typeface="+mj-lt"/>
                <a:cs typeface="Tahoma"/>
              </a:rPr>
              <a:t>Laplacien</a:t>
            </a:r>
            <a:endParaRPr lang="en-CA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Isotrope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Très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sensible au bruit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différences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secondes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Double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réponse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aux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discontinuités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110" dirty="0">
                <a:latin typeface="+mj-lt"/>
                <a:cs typeface="Meiryo"/>
              </a:rPr>
              <a:t>⇒ </a:t>
            </a:r>
            <a:r>
              <a:rPr lang="en-CA" sz="2200" spc="-110" dirty="0" err="1">
                <a:latin typeface="+mj-lt"/>
                <a:cs typeface="Meiryo"/>
              </a:rPr>
              <a:t>détection</a:t>
            </a:r>
            <a:r>
              <a:rPr lang="en-CA" sz="2200" spc="-110" dirty="0">
                <a:latin typeface="+mj-lt"/>
                <a:cs typeface="Meiryo"/>
              </a:rPr>
              <a:t> des passages par zero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Possibilité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lissage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préalable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supplémentaire</a:t>
            </a:r>
            <a:endParaRPr lang="en-CA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b="1" u="sng" spc="-50" dirty="0">
                <a:latin typeface="+mj-lt"/>
                <a:cs typeface="Tahoma"/>
              </a:rPr>
              <a:t>Gradient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Possibilité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detection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directionnelle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 la magnitude du gradient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norme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</a:t>
            </a:r>
            <a:r>
              <a:rPr lang="en-CA" sz="2200" baseline="-25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1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</a:t>
            </a:r>
            <a:r>
              <a:rPr lang="en-CA" sz="2200" baseline="-25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2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Opérateur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Sobel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lissage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partiel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Moins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sensible au bruit (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différences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premières)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Possibilité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lissage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préalable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supplémentaire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1082B105-7775-D74B-BEC6-1CB66EA5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013" y="5688512"/>
            <a:ext cx="2959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6D466-8AE9-4A9B-BF78-E277FD50F7A1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Application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71BA16-1ABF-426B-B34A-1F6D99E1FE3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273019F-DECF-4CB2-BF0F-AE9B23A910ED}"/>
              </a:ext>
            </a:extLst>
          </p:cNvPr>
          <p:cNvGrpSpPr/>
          <p:nvPr/>
        </p:nvGrpSpPr>
        <p:grpSpPr>
          <a:xfrm>
            <a:off x="396508" y="1541128"/>
            <a:ext cx="8644622" cy="4378407"/>
            <a:chOff x="396508" y="1541128"/>
            <a:chExt cx="8644622" cy="4378407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541128"/>
              <a:ext cx="8644622" cy="43784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latin typeface="+mj-lt"/>
                  <a:cs typeface="Tahoma"/>
                </a:rPr>
                <a:t> : Gradient – corps </a:t>
              </a:r>
              <a:r>
                <a:rPr lang="en-CA" sz="2600" b="1" u="sng" spc="-50" dirty="0" err="1">
                  <a:latin typeface="+mj-lt"/>
                  <a:cs typeface="Tahoma"/>
                </a:rPr>
                <a:t>calleux</a:t>
              </a: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C4B264-E968-4C01-B5ED-7E5F1E0D448B}"/>
                </a:ext>
              </a:extLst>
            </p:cNvPr>
            <p:cNvGrpSpPr/>
            <p:nvPr/>
          </p:nvGrpSpPr>
          <p:grpSpPr>
            <a:xfrm>
              <a:off x="496957" y="2091178"/>
              <a:ext cx="8250535" cy="3647885"/>
              <a:chOff x="496957" y="2006957"/>
              <a:chExt cx="8250535" cy="3647885"/>
            </a:xfrm>
          </p:grpSpPr>
          <p:sp>
            <p:nvSpPr>
              <p:cNvPr id="13" name="object 15">
                <a:extLst>
                  <a:ext uri="{FF2B5EF4-FFF2-40B4-BE49-F238E27FC236}">
                    <a16:creationId xmlns:a16="http://schemas.microsoft.com/office/drawing/2014/main" id="{FA50940D-3FEA-425B-8053-66B2F593BE49}"/>
                  </a:ext>
                </a:extLst>
              </p:cNvPr>
              <p:cNvSpPr/>
              <p:nvPr/>
            </p:nvSpPr>
            <p:spPr>
              <a:xfrm>
                <a:off x="496958" y="2006957"/>
                <a:ext cx="8250534" cy="364788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6753D6B-6324-4D4F-8F34-24CB03D2A03B}"/>
                  </a:ext>
                </a:extLst>
              </p:cNvPr>
              <p:cNvSpPr/>
              <p:nvPr/>
            </p:nvSpPr>
            <p:spPr>
              <a:xfrm>
                <a:off x="496957" y="2006957"/>
                <a:ext cx="8250534" cy="3647885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63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96957" y="616090"/>
            <a:ext cx="8644622" cy="31677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Méthode</a:t>
            </a:r>
            <a:r>
              <a:rPr lang="en-CA" sz="2600" b="1" u="sng" spc="-50" dirty="0">
                <a:latin typeface="+mj-lt"/>
                <a:cs typeface="Tahoma"/>
              </a:rPr>
              <a:t> de Marr-Hildreth</a:t>
            </a:r>
            <a:endParaRPr lang="en-CA" dirty="0"/>
          </a:p>
          <a:p>
            <a:pPr lvl="1"/>
            <a:r>
              <a:rPr lang="en-CA" dirty="0" err="1">
                <a:latin typeface="+mj-lt"/>
              </a:rPr>
              <a:t>Méthode</a:t>
            </a:r>
            <a:r>
              <a:rPr lang="en-CA" dirty="0">
                <a:latin typeface="+mj-lt"/>
              </a:rPr>
              <a:t> </a:t>
            </a:r>
            <a:r>
              <a:rPr lang="en-CA" dirty="0" err="1">
                <a:latin typeface="+mj-lt"/>
              </a:rPr>
              <a:t>inspirée</a:t>
            </a:r>
            <a:r>
              <a:rPr lang="en-CA" dirty="0">
                <a:latin typeface="+mj-lt"/>
              </a:rPr>
              <a:t> des neurosciences</a:t>
            </a:r>
          </a:p>
          <a:p>
            <a:pPr lvl="1"/>
            <a:r>
              <a:rPr lang="en-CA" dirty="0">
                <a:latin typeface="+mj-lt"/>
              </a:rPr>
              <a:t>Faire un </a:t>
            </a:r>
            <a:r>
              <a:rPr lang="en-CA" dirty="0" err="1">
                <a:latin typeface="+mj-lt"/>
              </a:rPr>
              <a:t>filtrage</a:t>
            </a:r>
            <a:r>
              <a:rPr lang="en-CA" dirty="0">
                <a:latin typeface="+mj-lt"/>
              </a:rPr>
              <a:t> </a:t>
            </a:r>
            <a:r>
              <a:rPr lang="en-CA" dirty="0" err="1">
                <a:latin typeface="+mj-lt"/>
              </a:rPr>
              <a:t>gaussien</a:t>
            </a:r>
            <a:r>
              <a:rPr lang="en-CA" dirty="0">
                <a:latin typeface="+mj-lt"/>
              </a:rPr>
              <a:t> </a:t>
            </a:r>
            <a:r>
              <a:rPr lang="en-CA" dirty="0" err="1">
                <a:latin typeface="+mj-lt"/>
              </a:rPr>
              <a:t>préalable</a:t>
            </a:r>
            <a:r>
              <a:rPr lang="en-CA" dirty="0">
                <a:latin typeface="+mj-lt"/>
              </a:rPr>
              <a:t> (</a:t>
            </a:r>
            <a:r>
              <a:rPr lang="en-CA" dirty="0" err="1">
                <a:latin typeface="+mj-lt"/>
              </a:rPr>
              <a:t>sensibilité</a:t>
            </a:r>
            <a:r>
              <a:rPr lang="en-CA" dirty="0">
                <a:latin typeface="+mj-lt"/>
              </a:rPr>
              <a:t> au bruit)</a:t>
            </a:r>
          </a:p>
          <a:p>
            <a:pPr lvl="1"/>
            <a:r>
              <a:rPr lang="en-CA" dirty="0">
                <a:latin typeface="+mj-lt"/>
              </a:rPr>
              <a:t>Applique </a:t>
            </a:r>
            <a:r>
              <a:rPr lang="en-CA" dirty="0" err="1">
                <a:latin typeface="+mj-lt"/>
              </a:rPr>
              <a:t>Laplacien</a:t>
            </a:r>
            <a:endParaRPr lang="en-CA" dirty="0">
              <a:latin typeface="+mj-lt"/>
            </a:endParaRPr>
          </a:p>
          <a:p>
            <a:pPr lvl="1"/>
            <a:r>
              <a:rPr lang="en-CA" dirty="0" err="1">
                <a:latin typeface="+mj-lt"/>
              </a:rPr>
              <a:t>Détecter</a:t>
            </a:r>
            <a:r>
              <a:rPr lang="en-CA" dirty="0">
                <a:latin typeface="+mj-lt"/>
              </a:rPr>
              <a:t> les passages par </a:t>
            </a:r>
            <a:r>
              <a:rPr lang="en-CA" dirty="0" err="1">
                <a:latin typeface="+mj-lt"/>
              </a:rPr>
              <a:t>zéro</a:t>
            </a: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Application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E1EFD06-D769-B547-A3CE-BDA0E539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6" y="3682728"/>
            <a:ext cx="5882917" cy="234140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86F931-1B44-2546-8BB5-FB0F05C1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59" y="4140164"/>
            <a:ext cx="2387600" cy="53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239150-AF20-434F-88D8-A7D5234794AE}"/>
              </a:ext>
            </a:extLst>
          </p:cNvPr>
          <p:cNvSpPr txBox="1"/>
          <p:nvPr/>
        </p:nvSpPr>
        <p:spPr>
          <a:xfrm>
            <a:off x="355600" y="3783834"/>
            <a:ext cx="1017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+mj-lt"/>
              </a:rPr>
              <a:t>A noter: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84F4CE-3693-83F4-5C62-8F61969B9C33}"/>
              </a:ext>
            </a:extLst>
          </p:cNvPr>
          <p:cNvGrpSpPr/>
          <p:nvPr/>
        </p:nvGrpSpPr>
        <p:grpSpPr>
          <a:xfrm>
            <a:off x="259368" y="4552124"/>
            <a:ext cx="1212191" cy="874306"/>
            <a:chOff x="259368" y="4552124"/>
            <a:chExt cx="1212191" cy="874306"/>
          </a:xfrm>
        </p:grpSpPr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88AFA5AA-BA9D-0C85-6080-D70ED8C5724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35495" y="4611756"/>
              <a:ext cx="566529" cy="447265"/>
            </a:xfrm>
            <a:prstGeom prst="curvedConnector3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F4EA76-2079-D8A2-54B6-3F9E845AD58D}"/>
                </a:ext>
              </a:extLst>
            </p:cNvPr>
            <p:cNvSpPr txBox="1"/>
            <p:nvPr/>
          </p:nvSpPr>
          <p:spPr>
            <a:xfrm>
              <a:off x="259368" y="5118653"/>
              <a:ext cx="12121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>
                  <a:latin typeface="+mj-lt"/>
                </a:rPr>
                <a:t>Filtre gaussien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90B6B8-2234-5538-CAAC-DC6F9508F2EE}"/>
              </a:ext>
            </a:extLst>
          </p:cNvPr>
          <p:cNvSpPr txBox="1"/>
          <p:nvPr/>
        </p:nvSpPr>
        <p:spPr>
          <a:xfrm>
            <a:off x="6062870" y="344562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</a:rPr>
              <a:t>signal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B4BD2-D6EE-2CE8-BD0C-7E62CB118E30}"/>
              </a:ext>
            </a:extLst>
          </p:cNvPr>
          <p:cNvSpPr txBox="1"/>
          <p:nvPr/>
        </p:nvSpPr>
        <p:spPr>
          <a:xfrm>
            <a:off x="7221153" y="3445280"/>
            <a:ext cx="1475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>
                <a:latin typeface="+mj-lt"/>
              </a:rPr>
              <a:t>réponse au </a:t>
            </a:r>
            <a:r>
              <a:rPr lang="fr-CA" sz="1600" dirty="0" err="1">
                <a:latin typeface="+mj-lt"/>
              </a:rPr>
              <a:t>LoG</a:t>
            </a:r>
            <a:endParaRPr lang="fr-CA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163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Application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018925"/>
            <a:ext cx="8157945" cy="48961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SzPct val="135000"/>
              <a:buNone/>
            </a:pPr>
            <a:r>
              <a:rPr lang="en-CA" sz="3100" b="1" u="sng" spc="-50" dirty="0" err="1">
                <a:latin typeface="+mj-lt"/>
                <a:cs typeface="Tahoma"/>
              </a:rPr>
              <a:t>Méthode</a:t>
            </a:r>
            <a:r>
              <a:rPr lang="en-CA" sz="3100" b="1" u="sng" spc="-50" dirty="0">
                <a:latin typeface="+mj-lt"/>
                <a:cs typeface="Tahoma"/>
              </a:rPr>
              <a:t> de Marr-Hildreth : mise </a:t>
            </a:r>
            <a:r>
              <a:rPr lang="en-CA" sz="3100" b="1" u="sng" spc="-50" dirty="0" err="1">
                <a:latin typeface="+mj-lt"/>
                <a:cs typeface="Tahoma"/>
              </a:rPr>
              <a:t>en</a:t>
            </a:r>
            <a:r>
              <a:rPr lang="en-CA" sz="3100" b="1" u="sng" spc="-50" dirty="0">
                <a:latin typeface="+mj-lt"/>
                <a:cs typeface="Tahoma"/>
              </a:rPr>
              <a:t> </a:t>
            </a:r>
            <a:r>
              <a:rPr lang="fr-FR" sz="3100" b="1" u="sng" dirty="0">
                <a:latin typeface="+mj-lt"/>
              </a:rPr>
              <a:t>œuvre</a:t>
            </a:r>
            <a:endParaRPr lang="en-CA" sz="31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6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Filtrage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6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gaussien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600" i="1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séparable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; </a:t>
            </a:r>
            <a:r>
              <a:rPr lang="en-CA" sz="26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laplacien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6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somme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6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d’opérateurs</a:t>
            </a:r>
            <a:r>
              <a:rPr lang="en-CA" sz="26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1D </a:t>
            </a:r>
          </a:p>
          <a:p>
            <a:pPr marL="252000" lvl="1" inden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n-CA" sz="2600" spc="-110" dirty="0">
                <a:latin typeface="+mj-lt"/>
                <a:cs typeface="Meiryo"/>
              </a:rPr>
              <a:t>	</a:t>
            </a:r>
          </a:p>
          <a:p>
            <a:pPr marL="252000" lvl="1" inden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110" dirty="0">
              <a:latin typeface="+mj-lt"/>
              <a:cs typeface="Meiryo"/>
            </a:endParaRPr>
          </a:p>
          <a:p>
            <a:pPr marL="252000" lvl="1" inden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n-CA" sz="2600" spc="-110" dirty="0">
                <a:latin typeface="+mj-lt"/>
                <a:cs typeface="Meiryo"/>
              </a:rPr>
              <a:t>		⇒ </a:t>
            </a:r>
            <a:r>
              <a:rPr lang="en-CA" sz="2600" spc="-110" dirty="0">
                <a:solidFill>
                  <a:srgbClr val="FF0000"/>
                </a:solidFill>
                <a:latin typeface="+mj-lt"/>
                <a:cs typeface="Meiryo"/>
              </a:rPr>
              <a:t>Mise </a:t>
            </a:r>
            <a:r>
              <a:rPr lang="en-CA" sz="2600" spc="-110" dirty="0" err="1">
                <a:solidFill>
                  <a:srgbClr val="FF0000"/>
                </a:solidFill>
                <a:latin typeface="+mj-lt"/>
                <a:cs typeface="Meiryo"/>
              </a:rPr>
              <a:t>en</a:t>
            </a:r>
            <a:r>
              <a:rPr lang="en-CA" sz="2600" spc="-110" dirty="0">
                <a:solidFill>
                  <a:srgbClr val="FF0000"/>
                </a:solidFill>
                <a:latin typeface="+mj-lt"/>
                <a:cs typeface="Meiryo"/>
              </a:rPr>
              <a:t> </a:t>
            </a:r>
            <a:r>
              <a:rPr lang="fr-FR" sz="2600" dirty="0">
                <a:solidFill>
                  <a:srgbClr val="FF0000"/>
                </a:solidFill>
                <a:latin typeface="+mj-lt"/>
              </a:rPr>
              <a:t>œuvre</a:t>
            </a:r>
            <a:r>
              <a:rPr lang="en-CA" sz="2600" spc="-110" dirty="0">
                <a:solidFill>
                  <a:srgbClr val="FF0000"/>
                </a:solidFill>
                <a:latin typeface="+mj-lt"/>
                <a:cs typeface="Meiryo"/>
              </a:rPr>
              <a:t> par </a:t>
            </a:r>
            <a:r>
              <a:rPr lang="en-CA" sz="2600" spc="-110" dirty="0" err="1">
                <a:solidFill>
                  <a:srgbClr val="FF0000"/>
                </a:solidFill>
                <a:latin typeface="+mj-lt"/>
                <a:cs typeface="Meiryo"/>
              </a:rPr>
              <a:t>opérateurs</a:t>
            </a:r>
            <a:r>
              <a:rPr lang="en-CA" sz="2600" spc="-110" dirty="0">
                <a:solidFill>
                  <a:srgbClr val="FF0000"/>
                </a:solidFill>
                <a:latin typeface="+mj-lt"/>
                <a:cs typeface="Meiryo"/>
              </a:rPr>
              <a:t> 1D</a:t>
            </a:r>
          </a:p>
          <a:p>
            <a:pPr marL="252000" lvl="1" indent="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110" dirty="0">
              <a:solidFill>
                <a:srgbClr val="FF0000"/>
              </a:solidFill>
              <a:latin typeface="+mj-lt"/>
              <a:cs typeface="Meiryo"/>
            </a:endParaRPr>
          </a:p>
          <a:p>
            <a:pPr marL="482400" lvl="1" indent="-2304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Approximation separable du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filtre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LoG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 par la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différence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 de deux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gaussiennes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 2D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d’écart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-type </a:t>
            </a:r>
            <a:r>
              <a:rPr lang="en-CA" sz="2600" spc="-110" dirty="0" err="1">
                <a:latin typeface="+mj-lt"/>
                <a:ea typeface="Cambria Math" panose="02040503050406030204" pitchFamily="18" charset="0"/>
                <a:cs typeface="Tahoma"/>
              </a:rPr>
              <a:t>différent</a:t>
            </a:r>
            <a:r>
              <a:rPr lang="en-CA" sz="2600" spc="-110" dirty="0">
                <a:latin typeface="+mj-lt"/>
                <a:ea typeface="Cambria Math" panose="02040503050406030204" pitchFamily="18" charset="0"/>
                <a:cs typeface="Tahoma"/>
              </a:rPr>
              <a:t> ; </a:t>
            </a:r>
            <a:r>
              <a:rPr lang="en-CA" sz="2600" spc="-11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/>
              </a:rPr>
              <a:t>séparabilité</a:t>
            </a:r>
            <a:r>
              <a:rPr lang="en-CA" sz="2600" spc="-11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600" spc="-11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/>
              </a:rPr>
              <a:t>préservée</a:t>
            </a:r>
            <a:endParaRPr lang="en-CA" sz="26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spc="-11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367210C4-FB7E-46A4-BFBD-11CFA677FAC7}"/>
              </a:ext>
            </a:extLst>
          </p:cNvPr>
          <p:cNvSpPr/>
          <p:nvPr/>
        </p:nvSpPr>
        <p:spPr>
          <a:xfrm>
            <a:off x="2206229" y="4068557"/>
            <a:ext cx="4269874" cy="1515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71C3B0-ED52-4D2A-9D3D-779C82851923}"/>
              </a:ext>
            </a:extLst>
          </p:cNvPr>
          <p:cNvSpPr/>
          <p:nvPr/>
        </p:nvSpPr>
        <p:spPr>
          <a:xfrm>
            <a:off x="496957" y="5799840"/>
            <a:ext cx="8170670" cy="485708"/>
          </a:xfrm>
          <a:prstGeom prst="roundRect">
            <a:avLst/>
          </a:prstGeom>
          <a:solidFill>
            <a:srgbClr val="D5FBDC"/>
          </a:solidFill>
          <a:ln w="28575">
            <a:solidFill>
              <a:srgbClr val="0B6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Exemple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: </a:t>
            </a:r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voir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</a:t>
            </a:r>
            <a:r>
              <a:rPr lang="en-CA" sz="2200" b="1" dirty="0" err="1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demo_lap</a:t>
            </a:r>
            <a:r>
              <a:rPr lang="en-CA" sz="2200" b="1" dirty="0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00617B-57F0-6242-ACF3-DB116671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155" y="1834769"/>
            <a:ext cx="5080000" cy="7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Application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pratique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63AE558-434A-4778-8082-1DC325DEB04E}"/>
              </a:ext>
            </a:extLst>
          </p:cNvPr>
          <p:cNvGrpSpPr/>
          <p:nvPr/>
        </p:nvGrpSpPr>
        <p:grpSpPr>
          <a:xfrm>
            <a:off x="396508" y="1480814"/>
            <a:ext cx="8644622" cy="4741852"/>
            <a:chOff x="396508" y="1480814"/>
            <a:chExt cx="8644622" cy="4741852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A6A4A523-48F5-4F36-BE20-CD79A7E3394D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480814"/>
              <a:ext cx="8644622" cy="47418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: Sobel (centre) et Marr-Hildreth (droite)</a:t>
              </a: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730E2446-5157-4F10-A685-0F510EF954F7}"/>
                </a:ext>
              </a:extLst>
            </p:cNvPr>
            <p:cNvSpPr/>
            <p:nvPr/>
          </p:nvSpPr>
          <p:spPr>
            <a:xfrm>
              <a:off x="1413755" y="2087480"/>
              <a:ext cx="6379682" cy="40188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5C1103-6A42-7B43-AD39-C12AF88D5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545" y="2087480"/>
            <a:ext cx="2819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5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Canny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1439B-8222-40A8-A907-83B2D263A16D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contours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Canny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963DB9-7BBD-4B12-BD1A-2A47C7AF0E6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035640"/>
            <a:ext cx="8644622" cy="53892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Démarche</a:t>
            </a:r>
            <a:endParaRPr lang="fr-CA" dirty="0"/>
          </a:p>
          <a:p>
            <a:pPr lvl="1"/>
            <a:r>
              <a:rPr lang="fr-CA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Lisser l’image</a:t>
            </a:r>
            <a:r>
              <a:rPr lang="fr-CA" dirty="0">
                <a:latin typeface="+mj-lt"/>
                <a:cs typeface="Calibri" panose="020F0502020204030204" pitchFamily="34" charset="0"/>
              </a:rPr>
              <a:t> avec un filtre gaussien pour diminuer le bruit (comme avec </a:t>
            </a:r>
            <a:r>
              <a:rPr lang="fr-CA" dirty="0" err="1">
                <a:latin typeface="+mj-lt"/>
                <a:cs typeface="Calibri" panose="020F0502020204030204" pitchFamily="34" charset="0"/>
              </a:rPr>
              <a:t>Marr-Hildreth</a:t>
            </a:r>
            <a:r>
              <a:rPr lang="fr-CA" dirty="0">
                <a:latin typeface="+mj-lt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CA" dirty="0">
                <a:latin typeface="+mj-lt"/>
                <a:cs typeface="Calibri" panose="020F0502020204030204" pitchFamily="34" charset="0"/>
              </a:rPr>
              <a:t>Trouve la </a:t>
            </a:r>
            <a:r>
              <a:rPr lang="fr-CA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direction et la magnitude des gradients</a:t>
            </a:r>
            <a:r>
              <a:rPr lang="fr-CA" dirty="0">
                <a:latin typeface="+mj-lt"/>
                <a:cs typeface="Calibri" panose="020F0502020204030204" pitchFamily="34" charset="0"/>
              </a:rPr>
              <a:t> d'intensité de l’image (dérivée 1</a:t>
            </a:r>
            <a:r>
              <a:rPr lang="fr-CA" baseline="30000" dirty="0">
                <a:latin typeface="+mj-lt"/>
                <a:cs typeface="Calibri" panose="020F0502020204030204" pitchFamily="34" charset="0"/>
              </a:rPr>
              <a:t>ère</a:t>
            </a:r>
            <a:r>
              <a:rPr lang="fr-CA" dirty="0">
                <a:latin typeface="+mj-lt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CA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Affinage des contours </a:t>
            </a:r>
            <a:r>
              <a:rPr lang="fr-CA" dirty="0">
                <a:latin typeface="+mj-lt"/>
                <a:cs typeface="Calibri" panose="020F0502020204030204" pitchFamily="34" charset="0"/>
              </a:rPr>
              <a:t>(voir diapo suivante)</a:t>
            </a:r>
          </a:p>
          <a:p>
            <a:pPr lvl="1"/>
            <a:r>
              <a:rPr lang="fr-CA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Double seuil </a:t>
            </a:r>
            <a:r>
              <a:rPr lang="fr-CA" dirty="0">
                <a:latin typeface="+mj-lt"/>
                <a:cs typeface="Calibri" panose="020F0502020204030204" pitchFamily="34" charset="0"/>
              </a:rPr>
              <a:t>pour déterminer les arêtes potentielles (voir diapos suivantes)</a:t>
            </a:r>
          </a:p>
          <a:p>
            <a:pPr lvl="1"/>
            <a:r>
              <a:rPr lang="fr-CA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Suivi des bords par hystérésis </a:t>
            </a:r>
            <a:r>
              <a:rPr lang="fr-CA" dirty="0">
                <a:latin typeface="+mj-lt"/>
                <a:cs typeface="Calibri" panose="020F0502020204030204" pitchFamily="34" charset="0"/>
              </a:rPr>
              <a:t>: finalise la détection des bords en supprimant tous les autres bords faibles et non connectés à des bords forts (voir diapos suivantes)</a:t>
            </a:r>
            <a:endParaRPr lang="fr-CA" b="1" u="sng" spc="-50" dirty="0">
              <a:latin typeface="+mj-lt"/>
              <a:cs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latin typeface="+mj-lt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1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Canny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1439B-8222-40A8-A907-83B2D263A16D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contours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Canny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963DB9-7BBD-4B12-BD1A-2A47C7AF0E6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264242"/>
            <a:ext cx="8644622" cy="49884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Affinage des contours</a:t>
            </a:r>
          </a:p>
          <a:p>
            <a:pPr marL="0" indent="0"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2235E-F360-614D-ACBB-49C6DC552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21" y="1823831"/>
            <a:ext cx="6961294" cy="44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3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Canny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384307"/>
            <a:ext cx="8462484" cy="42600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3300" u="sng" spc="-50" dirty="0">
                <a:latin typeface="+mj-lt"/>
                <a:cs typeface="Tahoma"/>
              </a:rPr>
              <a:t>Approche : seuillage avec hystérésis</a:t>
            </a:r>
          </a:p>
          <a:p>
            <a:r>
              <a:rPr lang="fr-CA" b="1" dirty="0">
                <a:latin typeface="+mj-lt"/>
              </a:rPr>
              <a:t>Double seuillage</a:t>
            </a:r>
          </a:p>
          <a:p>
            <a:pPr lvl="1"/>
            <a:r>
              <a:rPr lang="fr-CA" dirty="0">
                <a:latin typeface="+mj-lt"/>
              </a:rPr>
              <a:t>« fort seuil » et « faible seuil »</a:t>
            </a:r>
          </a:p>
          <a:p>
            <a:pPr lvl="1"/>
            <a:r>
              <a:rPr lang="fr-CA" dirty="0">
                <a:latin typeface="+mj-lt"/>
              </a:rPr>
              <a:t>Ces deux classes seront utilisés dans l’étape hystérésis.</a:t>
            </a:r>
          </a:p>
          <a:p>
            <a:pPr marL="457200" lvl="1" indent="0">
              <a:buNone/>
            </a:pPr>
            <a:endParaRPr lang="fr-CA" dirty="0">
              <a:latin typeface="+mj-lt"/>
            </a:endParaRPr>
          </a:p>
          <a:p>
            <a:r>
              <a:rPr lang="fr-CA" b="1" dirty="0">
                <a:latin typeface="+mj-lt"/>
              </a:rPr>
              <a:t>Connection des contours par hystérésis</a:t>
            </a:r>
          </a:p>
          <a:p>
            <a:pPr lvl="1"/>
            <a:r>
              <a:rPr lang="fr-CA" dirty="0">
                <a:latin typeface="+mj-lt"/>
              </a:rPr>
              <a:t>Identifier le premier/prochain pixel considéré comme contour « fort »</a:t>
            </a:r>
          </a:p>
          <a:p>
            <a:pPr lvl="1"/>
            <a:r>
              <a:rPr lang="fr-CA" dirty="0">
                <a:latin typeface="+mj-lt"/>
              </a:rPr>
              <a:t>Tout les pixels du contour faible qui sont connecté au pixel fort sont marqué comme « pixel du contour »</a:t>
            </a:r>
          </a:p>
          <a:p>
            <a:pPr lvl="1"/>
            <a:r>
              <a:rPr lang="fr-CA" dirty="0">
                <a:latin typeface="+mj-lt"/>
              </a:rPr>
              <a:t>On itère a travers de touts les pixels forts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D8E032-7C18-46CD-AC91-82C4595210AC}"/>
              </a:ext>
            </a:extLst>
          </p:cNvPr>
          <p:cNvSpPr/>
          <p:nvPr/>
        </p:nvSpPr>
        <p:spPr>
          <a:xfrm>
            <a:off x="496957" y="5845360"/>
            <a:ext cx="8170670" cy="485708"/>
          </a:xfrm>
          <a:prstGeom prst="roundRect">
            <a:avLst/>
          </a:prstGeom>
          <a:solidFill>
            <a:srgbClr val="D5FBDC"/>
          </a:solidFill>
          <a:ln w="28575">
            <a:solidFill>
              <a:srgbClr val="0B6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Exemple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: </a:t>
            </a:r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voir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</a:t>
            </a:r>
            <a:r>
              <a:rPr lang="en-CA" sz="2200" b="1" dirty="0" err="1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demo_canny</a:t>
            </a:r>
            <a:r>
              <a:rPr lang="en-CA" sz="2200" b="1" dirty="0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C59FC7-2F3E-48CC-8981-9EC57DCE43DD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44A4658-D209-4983-8EF7-CD9C3D351929}"/>
              </a:ext>
            </a:extLst>
          </p:cNvPr>
          <p:cNvSpPr txBox="1"/>
          <p:nvPr/>
        </p:nvSpPr>
        <p:spPr>
          <a:xfrm>
            <a:off x="355599" y="263530"/>
            <a:ext cx="8503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 :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Canny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Réduction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fausses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detection et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connexion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des contours</a:t>
            </a:r>
          </a:p>
        </p:txBody>
      </p:sp>
    </p:spTree>
    <p:extLst>
      <p:ext uri="{BB962C8B-B14F-4D97-AF65-F5344CB8AC3E}">
        <p14:creationId xmlns:p14="http://schemas.microsoft.com/office/powerpoint/2010/main" val="12062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1"/>
            <a:ext cx="8358939" cy="43217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400" b="1" spc="-45" dirty="0">
                <a:latin typeface="+mj-lt"/>
                <a:cs typeface="Tahoma"/>
              </a:rPr>
              <a:t>Introduction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Détection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Formulation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Méthodes élémentaires: gradient et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 de </a:t>
            </a:r>
            <a:r>
              <a:rPr lang="fr-FR" sz="2200" spc="-45" dirty="0" err="1">
                <a:latin typeface="+mj-lt"/>
                <a:cs typeface="Tahoma"/>
              </a:rPr>
              <a:t>Canny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Détection de frontières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Segmentation de </a:t>
            </a:r>
            <a:r>
              <a:rPr lang="en-CA" sz="2400" b="1" spc="-45" dirty="0" err="1">
                <a:latin typeface="+mj-lt"/>
                <a:cs typeface="Tahoma"/>
              </a:rPr>
              <a:t>régions</a:t>
            </a:r>
            <a:endParaRPr lang="en-CA" sz="24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Position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global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local ou adaptatif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méthodes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endParaRPr lang="en-CA" sz="2200" b="1" spc="-45" dirty="0">
              <a:highlight>
                <a:srgbClr val="FFFF00"/>
              </a:highlight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33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Détection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frontières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63305"/>
            <a:ext cx="8644622" cy="48914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Position du problème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Contours détectés : représentation incomplète des frontières présentes dans l’image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Nécessité de joindre entre eux les éléments d’une même frontière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2200" spc="-50" dirty="0">
                <a:latin typeface="+mj-lt"/>
                <a:cs typeface="Tahoma"/>
              </a:rPr>
              <a:t>Comment savoir si des pixels de 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frontière correspondent au même objet/structure ?</a:t>
            </a:r>
            <a:endParaRPr lang="fr-CA" sz="2200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Approches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Approche locale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19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Seuillage avec hystérésis (</a:t>
            </a:r>
            <a:r>
              <a:rPr lang="fr-CA" sz="19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Canny</a:t>
            </a:r>
            <a:r>
              <a:rPr lang="fr-CA" sz="19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CA" sz="19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Méthodes empiriques : magnitude semblable et angle du gradient correct</a:t>
            </a:r>
            <a:endParaRPr lang="fr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Approche par régions (exemple : approximations polygonales) voir manuel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Approche globale : </a:t>
            </a:r>
            <a:r>
              <a:rPr lang="fr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transformée de Hough</a:t>
            </a: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frontières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6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Détection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frontières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982826"/>
                <a:ext cx="8644622" cy="541797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Démarche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d’une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courbe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paramétée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qui passe par les points d’un contour</a:t>
                </a:r>
                <a:endParaRPr lang="en-CA" sz="22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Cas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typique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sz="2200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ligne</a:t>
                </a:r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droite qui passe par les </a:t>
                </a:r>
                <a:r>
                  <a:rPr lang="en-CA" sz="2200" spc="-5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pixels d’un contour</a:t>
                </a:r>
                <a:endParaRPr lang="en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Illustration : droite </a:t>
                </a:r>
                <a:r>
                  <a:rPr lang="en-CA" sz="2200" spc="-50" dirty="0" err="1">
                    <a:latin typeface="+mj-lt"/>
                    <a:cs typeface="Tahoma"/>
                  </a:rPr>
                  <a:t>paramétrée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50" dirty="0" err="1">
                    <a:latin typeface="+mj-lt"/>
                    <a:cs typeface="Tahoma"/>
                  </a:rPr>
                  <a:t>selon</a:t>
                </a:r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y </a:t>
                </a:r>
                <a14:m>
                  <m:oMath xmlns:m="http://schemas.openxmlformats.org/officeDocument/2006/math">
                    <m:r>
                      <a:rPr lang="en-CA" sz="22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2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𝑎</m:t>
                    </m:r>
                    <m:r>
                      <a:rPr lang="en-CA" sz="22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’</m:t>
                    </m:r>
                    <m:r>
                      <m:rPr>
                        <m:nor/>
                      </m:rPr>
                      <a:rPr lang="en-CA" sz="2200" i="1" spc="-50" dirty="0">
                        <a:latin typeface="+mj-lt"/>
                        <a:cs typeface="Tahoma"/>
                      </a:rPr>
                      <m:t>x</m:t>
                    </m:r>
                    <m:r>
                      <a:rPr lang="en-CA" sz="2200" b="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2200" spc="-50" dirty="0">
                    <a:latin typeface="+mj-lt"/>
                    <a:cs typeface="Tahoma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b’</a:t>
                </a:r>
                <a:endParaRPr lang="en-CA" sz="22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s-ES" sz="1200" i="1" spc="-35" dirty="0">
                  <a:latin typeface="+mj-lt"/>
                  <a:cs typeface="Arial"/>
                </a:endParaRPr>
              </a:p>
              <a:p>
                <a:pPr marL="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en-CA" sz="1200" dirty="0">
                  <a:latin typeface="+mj-lt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982826"/>
                <a:ext cx="8644622" cy="5417974"/>
              </a:xfrm>
              <a:prstGeom prst="rect">
                <a:avLst/>
              </a:prstGeom>
              <a:blipFill>
                <a:blip r:embed="rId3"/>
                <a:stretch>
                  <a:fillRect l="-1322" t="-163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Hough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object 18">
            <a:extLst>
              <a:ext uri="{FF2B5EF4-FFF2-40B4-BE49-F238E27FC236}">
                <a16:creationId xmlns:a16="http://schemas.microsoft.com/office/drawing/2014/main" id="{55ACB531-0293-4575-BAFE-DA0A284DDB5E}"/>
              </a:ext>
            </a:extLst>
          </p:cNvPr>
          <p:cNvSpPr/>
          <p:nvPr/>
        </p:nvSpPr>
        <p:spPr>
          <a:xfrm>
            <a:off x="1828502" y="3260888"/>
            <a:ext cx="2349603" cy="2614286"/>
          </a:xfrm>
          <a:prstGeom prst="rect">
            <a:avLst/>
          </a:prstGeom>
          <a:blipFill>
            <a:blip r:embed="rId4" cstate="print"/>
            <a:stretch>
              <a:fillRect r="-10838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C9D06A1F-8CBF-9A4D-8658-2F0158E28386}"/>
              </a:ext>
            </a:extLst>
          </p:cNvPr>
          <p:cNvSpPr/>
          <p:nvPr/>
        </p:nvSpPr>
        <p:spPr>
          <a:xfrm>
            <a:off x="4178105" y="3260888"/>
            <a:ext cx="2602523" cy="2614286"/>
          </a:xfrm>
          <a:prstGeom prst="rect">
            <a:avLst/>
          </a:prstGeom>
          <a:blipFill>
            <a:blip r:embed="rId4" cstate="print"/>
            <a:stretch>
              <a:fillRect l="-90282" r="215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05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Détection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frontières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982826"/>
                <a:ext cx="8258761" cy="5417974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b="1" u="sng" spc="-50" dirty="0">
                    <a:latin typeface="+mj-lt"/>
                    <a:cs typeface="Tahoma"/>
                  </a:rPr>
                  <a:t>Mise </a:t>
                </a:r>
                <a:r>
                  <a:rPr lang="en-CA" b="1" u="sng" spc="-50" dirty="0" err="1">
                    <a:latin typeface="+mj-lt"/>
                    <a:cs typeface="Tahoma"/>
                  </a:rPr>
                  <a:t>en</a:t>
                </a:r>
                <a:r>
                  <a:rPr lang="en-CA" b="1" u="sng" spc="-50" dirty="0">
                    <a:latin typeface="+mj-lt"/>
                    <a:cs typeface="Tahoma"/>
                  </a:rPr>
                  <a:t> </a:t>
                </a:r>
                <a:r>
                  <a:rPr lang="fr-FR" b="1" u="sng" dirty="0">
                    <a:latin typeface="+mj-lt"/>
                  </a:rPr>
                  <a:t>œuvre</a:t>
                </a:r>
                <a:endParaRPr lang="en-CA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Paramétrisation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plus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générale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d’une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droite : </a:t>
                </a:r>
                <a:r>
                  <a:rPr lang="en-CA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x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cos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CA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i="1" spc="-5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y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sin</m:t>
                        </m:r>
                      </m:fName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𝜃</m:t>
                        </m:r>
                      </m:e>
                    </m:func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𝜌</m:t>
                    </m:r>
                  </m:oMath>
                </a14:m>
                <a:endParaRPr lang="en-CA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pc="-50" dirty="0">
                    <a:latin typeface="+mj-lt"/>
                    <a:cs typeface="Tahoma"/>
                  </a:rPr>
                  <a:t>Extension possible à </a:t>
                </a:r>
                <a:r>
                  <a:rPr lang="en-CA" spc="-50" dirty="0" err="1">
                    <a:latin typeface="+mj-lt"/>
                    <a:cs typeface="Tahoma"/>
                  </a:rPr>
                  <a:t>d’autres</a:t>
                </a:r>
                <a:r>
                  <a:rPr lang="en-CA" spc="-50" dirty="0">
                    <a:latin typeface="+mj-lt"/>
                    <a:cs typeface="Tahoma"/>
                  </a:rPr>
                  <a:t> types de </a:t>
                </a:r>
                <a:r>
                  <a:rPr lang="en-CA" spc="-50" dirty="0" err="1">
                    <a:latin typeface="+mj-lt"/>
                    <a:cs typeface="Tahoma"/>
                  </a:rPr>
                  <a:t>courbes</a:t>
                </a:r>
                <a:r>
                  <a:rPr lang="en-CA" spc="-50" dirty="0">
                    <a:latin typeface="+mj-lt"/>
                    <a:cs typeface="Tahoma"/>
                  </a:rPr>
                  <a:t> </a:t>
                </a:r>
                <a:r>
                  <a:rPr lang="en-CA" spc="-50" dirty="0" err="1">
                    <a:latin typeface="+mj-lt"/>
                    <a:cs typeface="Tahoma"/>
                  </a:rPr>
                  <a:t>paramétrées</a:t>
                </a:r>
                <a:endParaRPr lang="en-CA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pc="-50" dirty="0" err="1">
                    <a:latin typeface="+mj-lt"/>
                    <a:cs typeface="Tahoma"/>
                  </a:rPr>
                  <a:t>Nécessité</a:t>
                </a:r>
                <a:r>
                  <a:rPr lang="en-CA" spc="-50" dirty="0">
                    <a:latin typeface="+mj-lt"/>
                    <a:cs typeface="Tahoma"/>
                  </a:rPr>
                  <a:t> de post-</a:t>
                </a:r>
                <a:r>
                  <a:rPr lang="en-CA" spc="-50" dirty="0" err="1">
                    <a:latin typeface="+mj-lt"/>
                    <a:cs typeface="Tahoma"/>
                  </a:rPr>
                  <a:t>traitements</a:t>
                </a:r>
                <a:r>
                  <a:rPr lang="en-CA" spc="-50" dirty="0">
                    <a:latin typeface="+mj-lt"/>
                    <a:cs typeface="Tahoma"/>
                  </a:rPr>
                  <a:t> (connexion des </a:t>
                </a:r>
                <a:r>
                  <a:rPr lang="en-CA" spc="-50" dirty="0" err="1">
                    <a:latin typeface="+mj-lt"/>
                    <a:cs typeface="Tahoma"/>
                  </a:rPr>
                  <a:t>éléments</a:t>
                </a:r>
                <a:r>
                  <a:rPr lang="en-CA" spc="-50" dirty="0">
                    <a:latin typeface="+mj-lt"/>
                    <a:cs typeface="Tahoma"/>
                  </a:rPr>
                  <a:t> de </a:t>
                </a:r>
                <a:r>
                  <a:rPr lang="en-CA" spc="-50" dirty="0" err="1">
                    <a:latin typeface="+mj-lt"/>
                    <a:cs typeface="Tahoma"/>
                  </a:rPr>
                  <a:t>frontière</a:t>
                </a:r>
                <a:r>
                  <a:rPr lang="en-CA" spc="-50" dirty="0">
                    <a:latin typeface="+mj-lt"/>
                    <a:cs typeface="Tahoma"/>
                  </a:rPr>
                  <a:t>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s-ES" sz="1200" i="1" spc="-35" dirty="0">
                  <a:latin typeface="+mj-lt"/>
                  <a:cs typeface="Arial"/>
                </a:endParaRPr>
              </a:p>
              <a:p>
                <a:pPr marL="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en-CA" sz="1200" dirty="0">
                  <a:latin typeface="+mj-lt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600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600" b="1" u="sng" spc="-50" dirty="0">
                  <a:solidFill>
                    <a:srgbClr val="0B6B1D"/>
                  </a:solidFill>
                  <a:latin typeface="+mj-lt"/>
                  <a:ea typeface="Cambria Math" panose="02040503050406030204" pitchFamily="18" charset="0"/>
                  <a:cs typeface="Tahoma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982826"/>
                <a:ext cx="8258761" cy="5417974"/>
              </a:xfrm>
              <a:prstGeom prst="rect">
                <a:avLst/>
              </a:prstGeom>
              <a:blipFill>
                <a:blip r:embed="rId3"/>
                <a:stretch>
                  <a:fillRect l="-1382" t="-163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Hough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object 19">
            <a:extLst>
              <a:ext uri="{FF2B5EF4-FFF2-40B4-BE49-F238E27FC236}">
                <a16:creationId xmlns:a16="http://schemas.microsoft.com/office/drawing/2014/main" id="{0AC405DB-0FC5-4BC6-9D76-668FCF52C08A}"/>
              </a:ext>
            </a:extLst>
          </p:cNvPr>
          <p:cNvSpPr/>
          <p:nvPr/>
        </p:nvSpPr>
        <p:spPr>
          <a:xfrm>
            <a:off x="2171077" y="3081893"/>
            <a:ext cx="4653737" cy="2273018"/>
          </a:xfrm>
          <a:prstGeom prst="rect">
            <a:avLst/>
          </a:prstGeom>
          <a:blipFill>
            <a:blip r:embed="rId4" cstate="print"/>
            <a:stretch>
              <a:fillRect r="-54529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74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Détection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frontières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Hough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9863F-2AA8-419D-8763-B1B6634F393B}"/>
              </a:ext>
            </a:extLst>
          </p:cNvPr>
          <p:cNvGrpSpPr/>
          <p:nvPr/>
        </p:nvGrpSpPr>
        <p:grpSpPr>
          <a:xfrm>
            <a:off x="396508" y="1235486"/>
            <a:ext cx="8644622" cy="4128129"/>
            <a:chOff x="396508" y="982826"/>
            <a:chExt cx="8644622" cy="4202785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82826"/>
              <a:ext cx="8644622" cy="420278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b="1" u="sng" spc="-50" dirty="0" err="1">
                  <a:latin typeface="+mj-lt"/>
                  <a:cs typeface="Tahoma"/>
                </a:rPr>
                <a:t>Exemple</a:t>
              </a:r>
              <a:endParaRPr lang="en-CA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D093FD3B-D78C-414F-9CB4-9AA49FF485BA}"/>
                </a:ext>
              </a:extLst>
            </p:cNvPr>
            <p:cNvSpPr/>
            <p:nvPr/>
          </p:nvSpPr>
          <p:spPr>
            <a:xfrm>
              <a:off x="911271" y="1828800"/>
              <a:ext cx="2674140" cy="26349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217D5E0-300F-4D28-BF91-1DFA4CF9E419}"/>
                </a:ext>
              </a:extLst>
            </p:cNvPr>
            <p:cNvSpPr/>
            <p:nvPr/>
          </p:nvSpPr>
          <p:spPr>
            <a:xfrm>
              <a:off x="3859539" y="1444671"/>
              <a:ext cx="4556456" cy="3487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0816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EA66B00-1385-2999-1AF4-D7AD4F56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514" y="344395"/>
            <a:ext cx="1215080" cy="1215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2641-B95A-7176-C716-D5DE8EA407C2}"/>
              </a:ext>
            </a:extLst>
          </p:cNvPr>
          <p:cNvSpPr txBox="1"/>
          <p:nvPr/>
        </p:nvSpPr>
        <p:spPr>
          <a:xfrm>
            <a:off x="398133" y="5461078"/>
            <a:ext cx="8406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noProof="0" dirty="0">
                <a:latin typeface="+mj-lt"/>
              </a:rPr>
              <a:t>Pourquoi dans l’espace de Hough la courbe correspondante au point « 1 » est une ligne droite?</a:t>
            </a: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0FB9945F-9AA1-646C-2A47-7C2863554B6B}"/>
              </a:ext>
            </a:extLst>
          </p:cNvPr>
          <p:cNvSpPr/>
          <p:nvPr/>
        </p:nvSpPr>
        <p:spPr>
          <a:xfrm>
            <a:off x="911271" y="2066433"/>
            <a:ext cx="2674140" cy="2588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41E8DBE0-85E1-2020-7EFB-808498E9FEDF}"/>
              </a:ext>
            </a:extLst>
          </p:cNvPr>
          <p:cNvSpPr/>
          <p:nvPr/>
        </p:nvSpPr>
        <p:spPr>
          <a:xfrm>
            <a:off x="3859539" y="1689127"/>
            <a:ext cx="4556456" cy="3425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558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Détection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frontières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Hough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9863F-2AA8-419D-8763-B1B6634F393B}"/>
              </a:ext>
            </a:extLst>
          </p:cNvPr>
          <p:cNvGrpSpPr/>
          <p:nvPr/>
        </p:nvGrpSpPr>
        <p:grpSpPr>
          <a:xfrm>
            <a:off x="396508" y="1235486"/>
            <a:ext cx="8644622" cy="4128129"/>
            <a:chOff x="396508" y="982826"/>
            <a:chExt cx="8644622" cy="4202785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82826"/>
              <a:ext cx="8644622" cy="420278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b="1" u="sng" spc="-50" dirty="0" err="1">
                  <a:latin typeface="+mj-lt"/>
                  <a:cs typeface="Tahoma"/>
                </a:rPr>
                <a:t>Exemple</a:t>
              </a:r>
              <a:endParaRPr lang="en-CA" b="1" u="sng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D093FD3B-D78C-414F-9CB4-9AA49FF485BA}"/>
                </a:ext>
              </a:extLst>
            </p:cNvPr>
            <p:cNvSpPr/>
            <p:nvPr/>
          </p:nvSpPr>
          <p:spPr>
            <a:xfrm>
              <a:off x="911271" y="1828800"/>
              <a:ext cx="2674140" cy="26349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217D5E0-300F-4D28-BF91-1DFA4CF9E419}"/>
                </a:ext>
              </a:extLst>
            </p:cNvPr>
            <p:cNvSpPr/>
            <p:nvPr/>
          </p:nvSpPr>
          <p:spPr>
            <a:xfrm>
              <a:off x="3859539" y="1444671"/>
              <a:ext cx="4556456" cy="3487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EAEB99-3BAD-4208-8B3D-BEFBD6B62BCA}"/>
              </a:ext>
            </a:extLst>
          </p:cNvPr>
          <p:cNvSpPr/>
          <p:nvPr/>
        </p:nvSpPr>
        <p:spPr>
          <a:xfrm>
            <a:off x="496957" y="5595295"/>
            <a:ext cx="8170670" cy="485708"/>
          </a:xfrm>
          <a:prstGeom prst="roundRect">
            <a:avLst/>
          </a:prstGeom>
          <a:solidFill>
            <a:srgbClr val="D5FBDC"/>
          </a:solidFill>
          <a:ln w="28575">
            <a:solidFill>
              <a:srgbClr val="0B6B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Exemple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: </a:t>
            </a:r>
            <a:r>
              <a:rPr lang="en-CA" sz="2200" b="1" dirty="0" err="1">
                <a:solidFill>
                  <a:srgbClr val="0B6B1D"/>
                </a:solidFill>
                <a:latin typeface="+mj-lt"/>
              </a:rPr>
              <a:t>voir</a:t>
            </a:r>
            <a:r>
              <a:rPr lang="en-CA" sz="2200" b="1" dirty="0">
                <a:solidFill>
                  <a:srgbClr val="0B6B1D"/>
                </a:solidFill>
                <a:latin typeface="+mj-lt"/>
              </a:rPr>
              <a:t> </a:t>
            </a:r>
            <a:r>
              <a:rPr lang="en-CA" sz="2200" b="1" dirty="0" err="1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demo_Hough</a:t>
            </a:r>
            <a:r>
              <a:rPr lang="en-CA" sz="2200" b="1" dirty="0">
                <a:solidFill>
                  <a:srgbClr val="0B6B1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0559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élémentaires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: gradient et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laplacien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50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EA66B00-1385-2999-1AF4-D7AD4F56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514" y="344395"/>
            <a:ext cx="1215080" cy="1215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82641-B95A-7176-C716-D5DE8EA407C2}"/>
              </a:ext>
            </a:extLst>
          </p:cNvPr>
          <p:cNvSpPr txBox="1"/>
          <p:nvPr/>
        </p:nvSpPr>
        <p:spPr>
          <a:xfrm>
            <a:off x="368570" y="2049567"/>
            <a:ext cx="84068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latin typeface="+mj-lt"/>
              </a:rPr>
              <a:t>Vrai ou faux?</a:t>
            </a:r>
          </a:p>
          <a:p>
            <a:pPr marL="228600" indent="-228600">
              <a:buAutoNum type="alphaLcParenR"/>
            </a:pPr>
            <a:endParaRPr lang="fr-CA" sz="2000" dirty="0">
              <a:latin typeface="+mj-lt"/>
            </a:endParaRPr>
          </a:p>
          <a:p>
            <a:pPr marL="228600" indent="-228600">
              <a:buAutoNum type="alphaLcParenR"/>
            </a:pPr>
            <a:r>
              <a:rPr lang="fr-CA" sz="2000" dirty="0">
                <a:latin typeface="+mj-lt"/>
              </a:rPr>
              <a:t>La méthode de </a:t>
            </a:r>
            <a:r>
              <a:rPr lang="fr-CA" sz="2000" dirty="0" err="1">
                <a:latin typeface="+mj-lt"/>
              </a:rPr>
              <a:t>Marr-Hildreth</a:t>
            </a:r>
            <a:r>
              <a:rPr lang="fr-CA" sz="2000" dirty="0">
                <a:latin typeface="+mj-lt"/>
              </a:rPr>
              <a:t> donne des contours plus fins que celle du filtrage </a:t>
            </a:r>
            <a:r>
              <a:rPr lang="fr-CA" sz="2000" dirty="0" err="1">
                <a:latin typeface="+mj-lt"/>
              </a:rPr>
              <a:t>Sobel</a:t>
            </a:r>
            <a:r>
              <a:rPr lang="fr-CA" sz="2000" dirty="0">
                <a:latin typeface="+mj-lt"/>
              </a:rPr>
              <a:t> parce que elle est moins sensible au bruit </a:t>
            </a:r>
          </a:p>
          <a:p>
            <a:pPr marL="228600" indent="-228600">
              <a:buAutoNum type="alphaLcParenR"/>
            </a:pPr>
            <a:r>
              <a:rPr lang="fr-CA" sz="2000" dirty="0">
                <a:latin typeface="+mj-lt"/>
              </a:rPr>
              <a:t>La méthode de </a:t>
            </a:r>
            <a:r>
              <a:rPr lang="fr-CA" sz="2000" dirty="0" err="1">
                <a:latin typeface="+mj-lt"/>
              </a:rPr>
              <a:t>Canny</a:t>
            </a:r>
            <a:r>
              <a:rPr lang="fr-CA" sz="2000" dirty="0">
                <a:latin typeface="+mj-lt"/>
              </a:rPr>
              <a:t> est moins sensible au bruit comparé a la méthode de </a:t>
            </a:r>
            <a:r>
              <a:rPr lang="fr-CA" sz="2000" dirty="0" err="1">
                <a:latin typeface="+mj-lt"/>
              </a:rPr>
              <a:t>Marr-Hildreth</a:t>
            </a:r>
            <a:r>
              <a:rPr lang="fr-CA" sz="2000" dirty="0">
                <a:latin typeface="+mj-lt"/>
              </a:rPr>
              <a:t> parce que se sert de la première dérivé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fr-CA" sz="2000" dirty="0">
                <a:latin typeface="+mj-lt"/>
              </a:rPr>
              <a:t>La méthode de </a:t>
            </a:r>
            <a:r>
              <a:rPr lang="fr-CA" sz="2000" dirty="0" err="1">
                <a:latin typeface="+mj-lt"/>
              </a:rPr>
              <a:t>Canny</a:t>
            </a:r>
            <a:r>
              <a:rPr lang="fr-CA" sz="2000" dirty="0">
                <a:latin typeface="+mj-lt"/>
              </a:rPr>
              <a:t> est moins sensible au bruit comparé a la méthode de </a:t>
            </a:r>
            <a:r>
              <a:rPr lang="fr-CA" sz="2000" dirty="0" err="1">
                <a:latin typeface="+mj-lt"/>
              </a:rPr>
              <a:t>Marr-Hildreth</a:t>
            </a:r>
            <a:r>
              <a:rPr lang="fr-CA" sz="2000" dirty="0">
                <a:latin typeface="+mj-lt"/>
              </a:rPr>
              <a:t> parce que elle détecte des passages par zéro </a:t>
            </a:r>
          </a:p>
          <a:p>
            <a:pPr marL="228600" indent="-228600">
              <a:buAutoNum type="alphaLcParenR"/>
            </a:pPr>
            <a:r>
              <a:rPr lang="fr-CA" sz="2000" dirty="0">
                <a:latin typeface="+mj-lt"/>
              </a:rPr>
              <a:t>La méthode de </a:t>
            </a:r>
            <a:r>
              <a:rPr lang="fr-CA" sz="2000" dirty="0" err="1">
                <a:latin typeface="+mj-lt"/>
              </a:rPr>
              <a:t>Marr-Hildreth</a:t>
            </a:r>
            <a:r>
              <a:rPr lang="fr-CA" sz="2000" dirty="0">
                <a:latin typeface="+mj-lt"/>
              </a:rPr>
              <a:t> donne des contours plus fins que celle du filtrage </a:t>
            </a:r>
            <a:r>
              <a:rPr lang="fr-CA" sz="2000" dirty="0" err="1">
                <a:latin typeface="+mj-lt"/>
              </a:rPr>
              <a:t>Sobel</a:t>
            </a:r>
            <a:r>
              <a:rPr lang="fr-CA" sz="2000" dirty="0">
                <a:latin typeface="+mj-lt"/>
              </a:rPr>
              <a:t> parce que elle détecte des passages par zéro </a:t>
            </a:r>
          </a:p>
          <a:p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2378467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1"/>
            <a:ext cx="8358939" cy="43217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400" b="1" spc="-45" dirty="0">
                <a:latin typeface="+mj-lt"/>
                <a:cs typeface="Tahoma"/>
              </a:rPr>
              <a:t>Introduction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Détection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Formulation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Méthodes élémentaires: gradient et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 de </a:t>
            </a:r>
            <a:r>
              <a:rPr lang="fr-FR" sz="2200" spc="-45" dirty="0" err="1">
                <a:latin typeface="+mj-lt"/>
                <a:cs typeface="Tahoma"/>
              </a:rPr>
              <a:t>Canny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Détection de frontières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Segmentation de </a:t>
            </a:r>
            <a:r>
              <a:rPr lang="en-CA" sz="2400" b="1" spc="-45" dirty="0" err="1">
                <a:latin typeface="+mj-lt"/>
                <a:cs typeface="Tahoma"/>
              </a:rPr>
              <a:t>régions</a:t>
            </a:r>
            <a:endParaRPr lang="en-CA" sz="24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Position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global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local ou adaptatif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méthodes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endParaRPr lang="en-CA" sz="2200" b="1" spc="-45" dirty="0">
              <a:highlight>
                <a:srgbClr val="FFFF00"/>
              </a:highlight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E669A2-B953-6F4E-BDCB-0AAF73969B8F}"/>
              </a:ext>
            </a:extLst>
          </p:cNvPr>
          <p:cNvSpPr/>
          <p:nvPr/>
        </p:nvSpPr>
        <p:spPr>
          <a:xfrm>
            <a:off x="436146" y="3875002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7620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1439B-8222-40A8-A907-83B2D263A16D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Segmentation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régions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963DB9-7BBD-4B12-BD1A-2A47C7AF0E6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035640"/>
            <a:ext cx="8644622" cy="53892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Position du </a:t>
            </a:r>
            <a:r>
              <a:rPr lang="en-CA" sz="2600" b="1" u="sng" spc="-50" dirty="0" err="1">
                <a:latin typeface="+mj-lt"/>
                <a:cs typeface="Tahoma"/>
              </a:rPr>
              <a:t>problème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Objectif: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partitionnement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Cas courant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chaque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région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caractérisée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son </a:t>
            </a:r>
            <a:r>
              <a:rPr lang="en-CA" sz="19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intensité</a:t>
            </a:r>
            <a:r>
              <a: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19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moyenne</a:t>
            </a: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19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certaines</a:t>
            </a:r>
            <a:r>
              <a: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variations</a:t>
            </a: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Types de variations</a:t>
            </a:r>
          </a:p>
          <a:p>
            <a:pPr marL="939600" lvl="2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« bruit »</a:t>
            </a:r>
          </a:p>
          <a:p>
            <a:pPr marL="939600" lvl="2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19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Variations </a:t>
            </a:r>
            <a:r>
              <a:rPr lang="en-CA" sz="19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lentes</a:t>
            </a: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Autres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effets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exemple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taille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regions)</a:t>
            </a: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19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A50C0B-FFF5-4A58-9817-C691C3E17F18}"/>
              </a:ext>
            </a:extLst>
          </p:cNvPr>
          <p:cNvSpPr/>
          <p:nvPr/>
        </p:nvSpPr>
        <p:spPr>
          <a:xfrm>
            <a:off x="444684" y="3272589"/>
            <a:ext cx="8250535" cy="42221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>
                <a:solidFill>
                  <a:srgbClr val="FF0000"/>
                </a:solidFill>
                <a:latin typeface="+mj-lt"/>
              </a:rPr>
              <a:t>Importance de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l’histogramme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BE13E0-CF90-47F6-AD26-5F9FB496ECEA}"/>
              </a:ext>
            </a:extLst>
          </p:cNvPr>
          <p:cNvSpPr/>
          <p:nvPr/>
        </p:nvSpPr>
        <p:spPr>
          <a:xfrm>
            <a:off x="452702" y="5698957"/>
            <a:ext cx="8250535" cy="422212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Effet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significatif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sur les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propriétés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de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l’histogramme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60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Segmentation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régions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B043E-5AD2-43D7-8A1F-810D898B344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C8CC5-16B4-4C45-838C-33F33AF8281F}"/>
              </a:ext>
            </a:extLst>
          </p:cNvPr>
          <p:cNvGrpSpPr/>
          <p:nvPr/>
        </p:nvGrpSpPr>
        <p:grpSpPr>
          <a:xfrm>
            <a:off x="396508" y="1012288"/>
            <a:ext cx="8644622" cy="5310454"/>
            <a:chOff x="396508" y="1012288"/>
            <a:chExt cx="8644622" cy="5310454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7C63C7AE-7925-496F-98AC-3FDFEBC34344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012288"/>
              <a:ext cx="8644622" cy="531045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: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effet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du bruit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3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3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es-ES" sz="1300" i="1" spc="-35" dirty="0">
                  <a:latin typeface="+mj-lt"/>
                  <a:cs typeface="Arial"/>
                </a:rPr>
                <a:t>©</a:t>
              </a:r>
              <a:r>
                <a:rPr lang="es-ES" sz="13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3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3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1987B335-940F-4B1D-8AC0-A5095FB0B0F3}"/>
                </a:ext>
              </a:extLst>
            </p:cNvPr>
            <p:cNvSpPr/>
            <p:nvPr/>
          </p:nvSpPr>
          <p:spPr>
            <a:xfrm>
              <a:off x="825190" y="1750599"/>
              <a:ext cx="7404408" cy="40951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39A22B-A6C5-D39C-0937-88BA9291007D}"/>
                  </a:ext>
                </a:extLst>
              </p:cNvPr>
              <p:cNvSpPr txBox="1"/>
              <p:nvPr/>
            </p:nvSpPr>
            <p:spPr>
              <a:xfrm>
                <a:off x="1236012" y="1482602"/>
                <a:ext cx="1656094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200" b="0" i="0" smtClean="0">
                          <a:latin typeface="Cambria Math" panose="02040503050406030204" pitchFamily="18" charset="0"/>
                        </a:rPr>
                        <m:t>bruit</m:t>
                      </m:r>
                      <m:r>
                        <a:rPr lang="en-CA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sz="1200" b="0" i="0" smtClean="0">
                          <a:latin typeface="Cambria Math" panose="02040503050406030204" pitchFamily="18" charset="0"/>
                        </a:rPr>
                        <m:t>gaussien</m:t>
                      </m:r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39A22B-A6C5-D39C-0937-88BA92910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12" y="1482602"/>
                <a:ext cx="1656094" cy="293542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46F454-ADAE-9075-0B27-36EDBE91BEC8}"/>
                  </a:ext>
                </a:extLst>
              </p:cNvPr>
              <p:cNvSpPr txBox="1"/>
              <p:nvPr/>
            </p:nvSpPr>
            <p:spPr>
              <a:xfrm>
                <a:off x="4161155" y="1482602"/>
                <a:ext cx="74719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46F454-ADAE-9075-0B27-36EDBE91B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55" y="1482602"/>
                <a:ext cx="747192" cy="2935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7083D0-9400-ADD3-F3A7-1C9FF8FFA9CA}"/>
                  </a:ext>
                </a:extLst>
              </p:cNvPr>
              <p:cNvSpPr txBox="1"/>
              <p:nvPr/>
            </p:nvSpPr>
            <p:spPr>
              <a:xfrm>
                <a:off x="6517990" y="1456413"/>
                <a:ext cx="74719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7083D0-9400-ADD3-F3A7-1C9FF8FFA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990" y="1456413"/>
                <a:ext cx="747192" cy="2935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7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1"/>
            <a:ext cx="8358939" cy="43217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400" b="1" spc="-45" dirty="0">
                <a:latin typeface="+mj-lt"/>
                <a:cs typeface="Tahoma"/>
              </a:rPr>
              <a:t>Introduction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Détection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Formulation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Méthodes élémentaires: gradient et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 de </a:t>
            </a:r>
            <a:r>
              <a:rPr lang="fr-FR" sz="2200" spc="-45" dirty="0" err="1">
                <a:latin typeface="+mj-lt"/>
                <a:cs typeface="Tahoma"/>
              </a:rPr>
              <a:t>Canny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Détection de frontières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Segmentation de </a:t>
            </a:r>
            <a:r>
              <a:rPr lang="en-CA" sz="2400" b="1" spc="-45" dirty="0" err="1">
                <a:latin typeface="+mj-lt"/>
                <a:cs typeface="Tahoma"/>
              </a:rPr>
              <a:t>régions</a:t>
            </a:r>
            <a:endParaRPr lang="en-CA" sz="24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Position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global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local ou adaptatif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méthodes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endParaRPr lang="en-CA" sz="2200" b="1" spc="-45" dirty="0">
              <a:highlight>
                <a:srgbClr val="FFFF00"/>
              </a:highlight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E669A2-B953-6F4E-BDCB-0AAF73969B8F}"/>
              </a:ext>
            </a:extLst>
          </p:cNvPr>
          <p:cNvSpPr/>
          <p:nvPr/>
        </p:nvSpPr>
        <p:spPr>
          <a:xfrm>
            <a:off x="436146" y="1500102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4773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Segmentation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régions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B043E-5AD2-43D7-8A1F-810D898B344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763B4F-4890-4F79-B345-B1CA9588B30B}"/>
              </a:ext>
            </a:extLst>
          </p:cNvPr>
          <p:cNvGrpSpPr/>
          <p:nvPr/>
        </p:nvGrpSpPr>
        <p:grpSpPr>
          <a:xfrm>
            <a:off x="396508" y="989986"/>
            <a:ext cx="8644622" cy="5343907"/>
            <a:chOff x="396508" y="989986"/>
            <a:chExt cx="8644622" cy="5343907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989986"/>
              <a:ext cx="8644622" cy="5343907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Exemple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: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effet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variations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lentes</a:t>
              </a:r>
              <a:r>
                <a:rPr lang="en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 de </a:t>
              </a:r>
              <a:r>
                <a:rPr lang="en-CA" sz="2600" b="1" u="sng" spc="-50" dirty="0" err="1">
                  <a:solidFill>
                    <a:srgbClr val="0B6B1D"/>
                  </a:solidFill>
                  <a:latin typeface="+mj-lt"/>
                  <a:cs typeface="Tahoma"/>
                </a:rPr>
                <a:t>l’intensité</a:t>
              </a:r>
              <a:endParaRPr lang="en-CA" sz="2600" b="1" u="sng" spc="-50" dirty="0">
                <a:solidFill>
                  <a:srgbClr val="0B6B1D"/>
                </a:solidFill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en-CA" sz="2600" spc="-50" dirty="0">
                <a:latin typeface="+mj-lt"/>
                <a:cs typeface="Tahoma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3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s-ES" sz="13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es-ES" sz="1300" i="1" spc="-35" dirty="0">
                  <a:latin typeface="+mj-lt"/>
                  <a:cs typeface="Arial"/>
                </a:rPr>
                <a:t>©</a:t>
              </a:r>
              <a:r>
                <a:rPr lang="es-ES" sz="13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3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3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3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3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3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2600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C63FE3AF-92EB-44A0-BFF3-3268FE7192CB}"/>
                </a:ext>
              </a:extLst>
            </p:cNvPr>
            <p:cNvSpPr/>
            <p:nvPr/>
          </p:nvSpPr>
          <p:spPr>
            <a:xfrm>
              <a:off x="814039" y="1753842"/>
              <a:ext cx="7404409" cy="41141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5F7FBD-AE4D-6946-3949-90745C52F93D}"/>
                  </a:ext>
                </a:extLst>
              </p:cNvPr>
              <p:cNvSpPr txBox="1"/>
              <p:nvPr/>
            </p:nvSpPr>
            <p:spPr>
              <a:xfrm>
                <a:off x="1677827" y="1516055"/>
                <a:ext cx="747192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CA" sz="12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fr-CA" sz="1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5F7FBD-AE4D-6946-3949-90745C52F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827" y="1516055"/>
                <a:ext cx="747192" cy="2935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32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Segmentation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régions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B043E-5AD2-43D7-8A1F-810D898B344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235485"/>
            <a:ext cx="8644622" cy="50984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effet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variations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lentes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l’intensité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CB648-55B6-144F-892A-4926892F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1942881"/>
            <a:ext cx="74803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45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Segmentation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régions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B043E-5AD2-43D7-8A1F-810D898B344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Position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235485"/>
            <a:ext cx="8644622" cy="52099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effet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la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taille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des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régions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spc="-50" dirty="0">
              <a:latin typeface="+mj-lt"/>
              <a:ea typeface="Tahoma" panose="020B0604030504040204" pitchFamily="34" charset="0"/>
              <a:cs typeface="Tahoma"/>
            </a:endParaRPr>
          </a:p>
          <a:p>
            <a:pPr marL="0" lvl="1" indent="0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SzPct val="135000"/>
              <a:buNone/>
            </a:pPr>
            <a:r>
              <a:rPr lang="en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Limitation de </a:t>
            </a: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l’approche</a:t>
            </a:r>
            <a:r>
              <a:rPr lang="en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 par </a:t>
            </a:r>
            <a:r>
              <a:rPr lang="en-CA" sz="2600" b="1" u="sng" spc="-50" dirty="0" err="1">
                <a:solidFill>
                  <a:srgbClr val="FF0000"/>
                </a:solidFill>
                <a:latin typeface="+mj-lt"/>
                <a:cs typeface="Tahoma"/>
              </a:rPr>
              <a:t>histogramme</a:t>
            </a:r>
            <a:endParaRPr lang="en-CA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lvl="1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n-CA" sz="2200" spc="-50" dirty="0" err="1">
                <a:latin typeface="+mj-lt"/>
                <a:cs typeface="Tahoma"/>
              </a:rPr>
              <a:t>Perte</a:t>
            </a:r>
            <a:r>
              <a:rPr lang="en-CA" sz="2200" spc="-50" dirty="0">
                <a:latin typeface="+mj-lt"/>
                <a:cs typeface="Tahoma"/>
              </a:rPr>
              <a:t> des </a:t>
            </a:r>
            <a:r>
              <a:rPr lang="en-CA" sz="2200" spc="-50" dirty="0" err="1">
                <a:latin typeface="+mj-lt"/>
                <a:cs typeface="Tahoma"/>
              </a:rPr>
              <a:t>caractéristiques</a:t>
            </a:r>
            <a:r>
              <a:rPr lang="en-CA" sz="2200" spc="-50" dirty="0">
                <a:latin typeface="+mj-lt"/>
                <a:cs typeface="Tahoma"/>
              </a:rPr>
              <a:t> </a:t>
            </a:r>
            <a:r>
              <a:rPr lang="en-CA" sz="2200" spc="-50" dirty="0" err="1">
                <a:latin typeface="+mj-lt"/>
                <a:cs typeface="Tahoma"/>
              </a:rPr>
              <a:t>propres</a:t>
            </a:r>
            <a:r>
              <a:rPr lang="en-CA" sz="2200" spc="-50" dirty="0">
                <a:latin typeface="+mj-lt"/>
                <a:cs typeface="Tahoma"/>
              </a:rPr>
              <a:t> aux images (2D, </a:t>
            </a:r>
            <a:r>
              <a:rPr lang="en-CA" sz="2200" spc="-50" dirty="0" err="1">
                <a:latin typeface="+mj-lt"/>
                <a:cs typeface="Tahoma"/>
              </a:rPr>
              <a:t>voisinage</a:t>
            </a:r>
            <a:r>
              <a:rPr lang="en-CA" sz="2200" spc="-50" dirty="0">
                <a:latin typeface="+mj-lt"/>
                <a:cs typeface="Tahoma"/>
              </a:rPr>
              <a:t>,…)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D5DAE66-2102-439F-8C06-86E2C272E063}"/>
              </a:ext>
            </a:extLst>
          </p:cNvPr>
          <p:cNvSpPr/>
          <p:nvPr/>
        </p:nvSpPr>
        <p:spPr>
          <a:xfrm>
            <a:off x="814039" y="1742692"/>
            <a:ext cx="7404409" cy="3052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0D5F9-8140-A04A-8641-11B84D2FC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112" y="3309128"/>
            <a:ext cx="1498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Exemple : microscopie électronique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6C69D0-CC93-4794-A353-CC028F4934D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584989"/>
            <a:ext cx="8644622" cy="4537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Approche empirique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des seuils par inspection de l’histogramme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fr-CA" sz="2200" dirty="0">
                <a:latin typeface="+mj-lt"/>
              </a:rPr>
              <a:t>Exemple : Segmentation de neurones à partir d’image histologique 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endParaRPr lang="fr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fr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fr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fr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fr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26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fr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98550-6547-AA4A-91C2-EEE4A982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96" y="3429000"/>
            <a:ext cx="7505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65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Techniques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seuillage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global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6C69D0-CC93-4794-A353-CC028F4934D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7AF4AA-E732-470C-A5FA-C34B3469601D}"/>
              </a:ext>
            </a:extLst>
          </p:cNvPr>
          <p:cNvGrpSpPr/>
          <p:nvPr/>
        </p:nvGrpSpPr>
        <p:grpSpPr>
          <a:xfrm>
            <a:off x="332832" y="1132378"/>
            <a:ext cx="8314458" cy="3428333"/>
            <a:chOff x="396509" y="1132378"/>
            <a:chExt cx="8689493" cy="3428333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9" y="1132378"/>
              <a:ext cx="8689493" cy="342833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fr-CA" sz="2600" b="1" u="sng" spc="-50" dirty="0">
                  <a:latin typeface="+mj-lt"/>
                  <a:cs typeface="Tahoma"/>
                </a:rPr>
                <a:t>Méthode de Otsu: estimation </a:t>
              </a:r>
              <a:r>
                <a:rPr lang="fr-CA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automatique</a:t>
              </a:r>
              <a:r>
                <a:rPr lang="fr-CA" sz="2600" b="1" u="sng" spc="-50" dirty="0">
                  <a:latin typeface="+mj-lt"/>
                  <a:cs typeface="Tahoma"/>
                </a:rPr>
                <a:t> d’un seuil pour séparer 2 régions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1200"/>
                </a:spcBef>
                <a:buClr>
                  <a:schemeClr val="tx1"/>
                </a:buClr>
                <a:buSzPct val="135000"/>
              </a:pPr>
              <a:r>
                <a:rPr lang="fr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maximisation de la </a:t>
              </a:r>
              <a:r>
                <a:rPr lang="fr-CA" sz="2200" i="1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dispersion</a:t>
              </a:r>
              <a:r>
                <a:rPr lang="fr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entre classes</a:t>
              </a:r>
            </a:p>
            <a:p>
              <a:pPr marL="482400" lvl="1" indent="-230400">
                <a:lnSpc>
                  <a:spcPct val="100000"/>
                </a:lnSpc>
                <a:spcBef>
                  <a:spcPts val="2400"/>
                </a:spcBef>
                <a:buClr>
                  <a:schemeClr val="tx1"/>
                </a:buClr>
                <a:buSzPct val="135000"/>
              </a:pPr>
              <a:r>
                <a:rPr lang="fr-CA" sz="2200" spc="-50" dirty="0" err="1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Inter-classe</a:t>
              </a:r>
              <a:r>
                <a:rPr lang="fr-CA" sz="2200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rPr>
                <a:t> variance:  </a:t>
              </a:r>
              <a:endParaRPr lang="fr-CA" sz="2200" spc="-50" dirty="0"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fr-CA" sz="2000" spc="-50" dirty="0">
                  <a:latin typeface="+mj-lt"/>
                  <a:ea typeface="Cambria Math" panose="02040503050406030204" pitchFamily="18" charset="0"/>
                  <a:cs typeface="Tahoma"/>
                </a:rPr>
                <a:t>     </a:t>
              </a:r>
              <a:r>
                <a:rPr lang="fr-CA" sz="2000" i="1" dirty="0">
                  <a:latin typeface="+mj-lt"/>
                </a:rPr>
                <a:t>P</a:t>
              </a:r>
              <a:r>
                <a:rPr lang="fr-CA" sz="2000" i="1" baseline="-25000" dirty="0">
                  <a:latin typeface="+mj-lt"/>
                </a:rPr>
                <a:t>1</a:t>
              </a:r>
              <a:r>
                <a:rPr lang="fr-CA" sz="2000" i="1" dirty="0">
                  <a:latin typeface="+mj-lt"/>
                </a:rPr>
                <a:t>, P</a:t>
              </a:r>
              <a:r>
                <a:rPr lang="fr-CA" sz="2000" i="1" baseline="-25000" dirty="0">
                  <a:latin typeface="+mj-lt"/>
                </a:rPr>
                <a:t>2</a:t>
              </a:r>
              <a:r>
                <a:rPr lang="fr-CA" sz="2000" dirty="0">
                  <a:latin typeface="+mj-lt"/>
                </a:rPr>
                <a:t>: probabilité pour classes 1, 2 pour un certain seuil </a:t>
              </a: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fr-CA" sz="2000" dirty="0">
                  <a:latin typeface="+mj-lt"/>
                </a:rPr>
                <a:t>    </a:t>
              </a:r>
              <a:r>
                <a:rPr lang="fr-CA" sz="2000" i="1" dirty="0">
                  <a:latin typeface="+mj-lt"/>
                </a:rPr>
                <a:t>m</a:t>
              </a:r>
              <a:r>
                <a:rPr lang="fr-CA" sz="2000" i="1" baseline="-25000" dirty="0">
                  <a:latin typeface="+mj-lt"/>
                </a:rPr>
                <a:t>1</a:t>
              </a:r>
              <a:r>
                <a:rPr lang="fr-CA" sz="2000" i="1" dirty="0">
                  <a:latin typeface="+mj-lt"/>
                </a:rPr>
                <a:t>, m</a:t>
              </a:r>
              <a:r>
                <a:rPr lang="fr-CA" sz="2000" i="1" baseline="-25000" dirty="0">
                  <a:latin typeface="+mj-lt"/>
                </a:rPr>
                <a:t>2</a:t>
              </a:r>
              <a:r>
                <a:rPr lang="fr-CA" sz="2000" i="1" dirty="0">
                  <a:latin typeface="+mj-lt"/>
                </a:rPr>
                <a:t>, </a:t>
              </a:r>
              <a:r>
                <a:rPr lang="fr-CA" sz="2000" i="1" dirty="0" err="1">
                  <a:latin typeface="+mj-lt"/>
                </a:rPr>
                <a:t>m</a:t>
              </a:r>
              <a:r>
                <a:rPr lang="fr-CA" sz="2000" i="1" baseline="-25000" dirty="0" err="1">
                  <a:latin typeface="+mj-lt"/>
                </a:rPr>
                <a:t>G</a:t>
              </a:r>
              <a:r>
                <a:rPr lang="fr-CA" sz="2000" dirty="0">
                  <a:latin typeface="+mj-lt"/>
                </a:rPr>
                <a:t>: moyenne pour classes 1, 2, global</a:t>
              </a:r>
              <a:endParaRPr lang="fr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fr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fr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600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fr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BA3F31-3935-472A-9B3F-D73A3F7C9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23"/>
            <a:stretch/>
          </p:blipFill>
          <p:spPr>
            <a:xfrm>
              <a:off x="3359256" y="2501167"/>
              <a:ext cx="3638314" cy="65332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456EEE0-A0E9-7F47-BAE0-54EBE6807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369" y="3575206"/>
            <a:ext cx="3078128" cy="2308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36B157-83A8-E94B-96AD-44DF62071B49}"/>
              </a:ext>
            </a:extLst>
          </p:cNvPr>
          <p:cNvSpPr txBox="1"/>
          <p:nvPr/>
        </p:nvSpPr>
        <p:spPr>
          <a:xfrm>
            <a:off x="377112" y="4180381"/>
            <a:ext cx="541842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ea typeface="Cambria Math" panose="02040503050406030204" pitchFamily="18" charset="0"/>
                <a:cs typeface="Tahoma"/>
              </a:rPr>
              <a:t>maximisation de la variance </a:t>
            </a:r>
            <a:r>
              <a:rPr lang="fr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inter-classe</a:t>
            </a:r>
            <a:r>
              <a:rPr lang="fr-CA" sz="2200" spc="-50" dirty="0">
                <a:latin typeface="+mj-lt"/>
                <a:ea typeface="Cambria Math" panose="02040503050406030204" pitchFamily="18" charset="0"/>
                <a:cs typeface="Tahoma"/>
              </a:rPr>
              <a:t> pour toutes les valeurs de seuil possibles </a:t>
            </a:r>
          </a:p>
          <a:p>
            <a:pPr marL="594900" lvl="1" indent="-3429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Arial" panose="020B0604020202020204" pitchFamily="34" charset="0"/>
              <a:buChar char="•"/>
            </a:pPr>
            <a:r>
              <a:rPr lang="fr-CA" sz="2200" spc="-50" dirty="0">
                <a:latin typeface="+mj-lt"/>
                <a:ea typeface="Cambria Math" panose="02040503050406030204" pitchFamily="18" charset="0"/>
                <a:cs typeface="Tahoma"/>
              </a:rPr>
              <a:t>Possibilité d’extension pour plusieurs niveaux</a:t>
            </a:r>
            <a:endParaRPr lang="fr-CA" sz="2600" spc="-50" dirty="0">
              <a:latin typeface="+mj-lt"/>
              <a:cs typeface="Tahoma"/>
            </a:endParaRPr>
          </a:p>
          <a:p>
            <a:endParaRPr lang="fr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31B26-8CEE-A94B-A4E1-F32D8B80110F}"/>
              </a:ext>
            </a:extLst>
          </p:cNvPr>
          <p:cNvSpPr txBox="1"/>
          <p:nvPr/>
        </p:nvSpPr>
        <p:spPr>
          <a:xfrm>
            <a:off x="5667022" y="5874903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latin typeface="+mj-lt"/>
              </a:rPr>
              <a:t>By Lucas(CA) - Own work, CC BY-SA 4.0 </a:t>
            </a:r>
            <a:br>
              <a:rPr lang="en-CA" sz="1000" dirty="0">
                <a:latin typeface="+mj-lt"/>
              </a:rPr>
            </a:br>
            <a:r>
              <a:rPr lang="en-CA" sz="1000" u="sng" dirty="0">
                <a:latin typeface="+mj-lt"/>
                <a:hlinkClick r:id="rId5"/>
              </a:rPr>
              <a:t>https://commons.wikimedia.org/w/index.php?curid=67144384</a:t>
            </a:r>
            <a:r>
              <a:rPr lang="en-CA" sz="1000" dirty="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334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Otsu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235485"/>
            <a:ext cx="8644622" cy="509840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résultat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s-ES" sz="1300" i="1" spc="-35" dirty="0">
                <a:latin typeface="+mj-lt"/>
                <a:cs typeface="Arial"/>
              </a:rPr>
              <a:t>©</a:t>
            </a:r>
            <a:r>
              <a:rPr lang="es-ES" sz="13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3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3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3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3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3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EAC1E-8DA5-4D04-81B8-6D31370C543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AD0B6B6-D575-43F4-B169-86593708E3BB}"/>
              </a:ext>
            </a:extLst>
          </p:cNvPr>
          <p:cNvSpPr/>
          <p:nvPr/>
        </p:nvSpPr>
        <p:spPr>
          <a:xfrm>
            <a:off x="2148600" y="1692675"/>
            <a:ext cx="4274502" cy="4184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F8B67-E69B-3941-1FD5-2E1CEE44A35D}"/>
              </a:ext>
            </a:extLst>
          </p:cNvPr>
          <p:cNvSpPr txBox="1"/>
          <p:nvPr/>
        </p:nvSpPr>
        <p:spPr>
          <a:xfrm>
            <a:off x="355600" y="3784689"/>
            <a:ext cx="176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noProof="0" dirty="0">
                <a:latin typeface="+mj-lt"/>
              </a:rPr>
              <a:t>seuillage manuel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C503C-1E47-E14C-CF37-A92A421D94E9}"/>
              </a:ext>
            </a:extLst>
          </p:cNvPr>
          <p:cNvSpPr txBox="1"/>
          <p:nvPr/>
        </p:nvSpPr>
        <p:spPr>
          <a:xfrm>
            <a:off x="6411891" y="3692356"/>
            <a:ext cx="2076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noProof="0" dirty="0">
                <a:latin typeface="+mj-lt"/>
              </a:rPr>
              <a:t>seuillage a base de méthode d’Otsu</a:t>
            </a:r>
          </a:p>
        </p:txBody>
      </p:sp>
    </p:spTree>
    <p:extLst>
      <p:ext uri="{BB962C8B-B14F-4D97-AF65-F5344CB8AC3E}">
        <p14:creationId xmlns:p14="http://schemas.microsoft.com/office/powerpoint/2010/main" val="3061117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Méthode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Otsu</a:t>
            </a: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Effet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du bruit et de la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taille</a:t>
            </a: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régions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767417"/>
            <a:ext cx="8644622" cy="43322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b="1" u="sng" spc="-50" dirty="0" err="1">
                <a:latin typeface="+mj-lt"/>
                <a:cs typeface="Tahoma"/>
              </a:rPr>
              <a:t>Approche</a:t>
            </a:r>
            <a:r>
              <a:rPr lang="en-CA" b="1" u="sng" spc="-50" dirty="0">
                <a:latin typeface="+mj-lt"/>
                <a:cs typeface="Tahoma"/>
              </a:rPr>
              <a:t> </a:t>
            </a:r>
            <a:endParaRPr lang="en-CA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l’histogramme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dans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une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partie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rétablissant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l’équilibre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entre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taille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régions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Étapes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du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traitement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contours et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seuillage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une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méthode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vue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précédemment</a:t>
            </a: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l’histogramme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sur les pixels des contours et un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voisinage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ceux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-ci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Méthode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Otsu sur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l’histogramme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ainsi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obtenu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6AF8F-6FCF-4C79-B519-CBEAD6A4404F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AB414B-ACBB-4C3F-A9D7-FCDCE42C2DA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3AB99D-BE41-405B-A441-F7E39D7F4AB3}"/>
              </a:ext>
            </a:extLst>
          </p:cNvPr>
          <p:cNvSpPr/>
          <p:nvPr/>
        </p:nvSpPr>
        <p:spPr>
          <a:xfrm>
            <a:off x="444684" y="3311913"/>
            <a:ext cx="8250535" cy="427498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Frontière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et son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voisinage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40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Otsu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3974"/>
            <a:ext cx="8644622" cy="5486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34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3400" b="1" u="sng" spc="-50" dirty="0">
                <a:solidFill>
                  <a:srgbClr val="0B6B1D"/>
                </a:solidFill>
                <a:latin typeface="+mj-lt"/>
                <a:cs typeface="Tahoma"/>
              </a:rPr>
              <a:t>: </a:t>
            </a:r>
            <a:r>
              <a:rPr lang="en-CA" sz="34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histograme</a:t>
            </a:r>
            <a:r>
              <a:rPr lang="en-CA" sz="3400" b="1" u="sng" spc="-50" dirty="0">
                <a:solidFill>
                  <a:srgbClr val="0B6B1D"/>
                </a:solidFill>
                <a:latin typeface="+mj-lt"/>
                <a:cs typeface="Tahoma"/>
              </a:rPr>
              <a:t> sur les pixels des contours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600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600" spc="-50" dirty="0">
              <a:latin typeface="+mj-lt"/>
              <a:cs typeface="Tahoma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s-ES" sz="1300" i="1" spc="-35" dirty="0">
              <a:latin typeface="+mj-lt"/>
              <a:cs typeface="Arial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r>
              <a:rPr lang="es-ES" sz="1300" i="1" spc="-35" dirty="0">
                <a:latin typeface="+mj-lt"/>
                <a:cs typeface="Arial"/>
              </a:rPr>
              <a:t>©</a:t>
            </a:r>
            <a:r>
              <a:rPr lang="es-ES" sz="13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3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3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3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3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3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3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2F1C0-BB49-4E85-8A67-22084E79998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BBDE61DB-4ECA-48A2-92CA-86F52D7F9F35}"/>
              </a:ext>
            </a:extLst>
          </p:cNvPr>
          <p:cNvSpPr/>
          <p:nvPr/>
        </p:nvSpPr>
        <p:spPr>
          <a:xfrm>
            <a:off x="1586225" y="1872855"/>
            <a:ext cx="6030675" cy="3823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01026-48F1-3E7C-E563-3E2ED744DFB7}"/>
              </a:ext>
            </a:extLst>
          </p:cNvPr>
          <p:cNvSpPr txBox="1"/>
          <p:nvPr/>
        </p:nvSpPr>
        <p:spPr>
          <a:xfrm>
            <a:off x="514282" y="1887849"/>
            <a:ext cx="1071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(a) Image avec objet a segmenter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42308-D157-49FC-8BFE-46A0DF081C33}"/>
              </a:ext>
            </a:extLst>
          </p:cNvPr>
          <p:cNvSpPr txBox="1"/>
          <p:nvPr/>
        </p:nvSpPr>
        <p:spPr>
          <a:xfrm>
            <a:off x="3778493" y="1534301"/>
            <a:ext cx="1587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(b) Histogramme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3E0F2-EE3E-9759-7522-E61E3C7A511C}"/>
              </a:ext>
            </a:extLst>
          </p:cNvPr>
          <p:cNvSpPr txBox="1"/>
          <p:nvPr/>
        </p:nvSpPr>
        <p:spPr>
          <a:xfrm>
            <a:off x="7616900" y="1883551"/>
            <a:ext cx="1527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(c) Masque formée par l'image de la magnitude du gradient seuillée au percentile 99,7.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E52A68-0512-EDA4-F402-A3659F02D7FC}"/>
                  </a:ext>
                </a:extLst>
              </p:cNvPr>
              <p:cNvSpPr txBox="1"/>
              <p:nvPr/>
            </p:nvSpPr>
            <p:spPr>
              <a:xfrm>
                <a:off x="514282" y="3727174"/>
                <a:ext cx="7763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400" dirty="0">
                    <a:latin typeface="+mj-lt"/>
                  </a:rPr>
                  <a:t>(d) </a:t>
                </a:r>
                <a14:m>
                  <m:oMath xmlns:m="http://schemas.openxmlformats.org/officeDocument/2006/math"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fr-CA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E52A68-0512-EDA4-F402-A3659F02D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82" y="3727174"/>
                <a:ext cx="776309" cy="307777"/>
              </a:xfrm>
              <a:prstGeom prst="rect">
                <a:avLst/>
              </a:prstGeom>
              <a:blipFill>
                <a:blip r:embed="rId4"/>
                <a:stretch>
                  <a:fillRect l="-3226" t="-4000" b="-240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0B8900F-7E03-8B17-218E-6725EE70BE22}"/>
              </a:ext>
            </a:extLst>
          </p:cNvPr>
          <p:cNvSpPr txBox="1"/>
          <p:nvPr/>
        </p:nvSpPr>
        <p:spPr>
          <a:xfrm>
            <a:off x="7616900" y="3728734"/>
            <a:ext cx="13675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(f) Méthode d’Otsu a partir de l’histogramme dans (e)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609EF-9545-7035-48A4-29656C84A5BF}"/>
              </a:ext>
            </a:extLst>
          </p:cNvPr>
          <p:cNvSpPr txBox="1"/>
          <p:nvPr/>
        </p:nvSpPr>
        <p:spPr>
          <a:xfrm>
            <a:off x="3534500" y="5704749"/>
            <a:ext cx="22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(e) Histogramme de pixels non-zéro de (d)</a:t>
            </a:r>
          </a:p>
        </p:txBody>
      </p:sp>
    </p:spTree>
    <p:extLst>
      <p:ext uri="{BB962C8B-B14F-4D97-AF65-F5344CB8AC3E}">
        <p14:creationId xmlns:p14="http://schemas.microsoft.com/office/powerpoint/2010/main" val="1102839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Seuillage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adaptatif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A6AE72-EFF5-4AD7-9728-AD39CD06F71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F2F50-835B-4268-92AC-DDD998B2AC04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adaptatif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77E728-D43D-441F-B5AF-1C24EECE39CB}"/>
              </a:ext>
            </a:extLst>
          </p:cNvPr>
          <p:cNvGrpSpPr/>
          <p:nvPr/>
        </p:nvGrpSpPr>
        <p:grpSpPr>
          <a:xfrm>
            <a:off x="499378" y="1417950"/>
            <a:ext cx="8002938" cy="4132619"/>
            <a:chOff x="396508" y="1521057"/>
            <a:chExt cx="8002938" cy="4132619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D15D9D54-E6FF-4262-9C22-A4DF03B5B1FF}"/>
                </a:ext>
              </a:extLst>
            </p:cNvPr>
            <p:cNvSpPr txBox="1">
              <a:spLocks/>
            </p:cNvSpPr>
            <p:nvPr/>
          </p:nvSpPr>
          <p:spPr>
            <a:xfrm>
              <a:off x="396508" y="1521057"/>
              <a:ext cx="8002938" cy="4132619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fr-CA" sz="2600" b="1" u="sng" spc="-50" dirty="0">
                  <a:solidFill>
                    <a:srgbClr val="0B6B1D"/>
                  </a:solidFill>
                  <a:latin typeface="+mj-lt"/>
                  <a:cs typeface="Tahoma"/>
                </a:rPr>
                <a:t>Limitations des techniques de seuillage global</a:t>
              </a:r>
            </a:p>
            <a:p>
              <a:pPr marL="0" indent="0">
                <a:buSzPct val="135000"/>
                <a:buNone/>
              </a:pPr>
              <a:r>
                <a:rPr lang="fr-CA" sz="2600" spc="-50" dirty="0">
                  <a:latin typeface="+mj-lt"/>
                  <a:cs typeface="Tahoma"/>
                </a:rPr>
                <a:t>Dans certains cas, il est impossible de trouver un seuil global pour segmenter un objet d’intérêt (ici: le texte manuscrit) </a:t>
              </a: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600" spc="-50" dirty="0">
                <a:latin typeface="+mj-lt"/>
                <a:cs typeface="Tahoma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600" spc="-50" dirty="0">
                <a:latin typeface="+mj-lt"/>
                <a:cs typeface="Tahoma"/>
              </a:endParaRPr>
            </a:p>
            <a:p>
              <a:pPr marL="482400" lvl="1" indent="-23040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</a:pPr>
              <a:endParaRPr lang="fr-CA" sz="2600" spc="-50" dirty="0">
                <a:latin typeface="+mj-lt"/>
                <a:cs typeface="Tahoma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2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300" i="1" spc="-35" dirty="0">
                <a:latin typeface="+mj-lt"/>
                <a:cs typeface="Arial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r>
                <a:rPr lang="en-CA" i="1" dirty="0">
                  <a:solidFill>
                    <a:srgbClr val="FF0000"/>
                  </a:solidFill>
                  <a:latin typeface="+mj-lt"/>
                </a:rPr>
                <a:t>—&gt; On a </a:t>
              </a:r>
              <a:r>
                <a:rPr lang="en-CA" i="1" dirty="0" err="1">
                  <a:solidFill>
                    <a:srgbClr val="FF0000"/>
                  </a:solidFill>
                  <a:latin typeface="+mj-lt"/>
                </a:rPr>
                <a:t>recourt</a:t>
              </a:r>
              <a:r>
                <a:rPr lang="en-CA" i="1" dirty="0">
                  <a:solidFill>
                    <a:srgbClr val="FF0000"/>
                  </a:solidFill>
                  <a:latin typeface="+mj-lt"/>
                </a:rPr>
                <a:t> aux techniques de </a:t>
              </a:r>
              <a:r>
                <a:rPr lang="en-CA" i="1" dirty="0" err="1">
                  <a:solidFill>
                    <a:srgbClr val="FF0000"/>
                  </a:solidFill>
                  <a:latin typeface="+mj-lt"/>
                </a:rPr>
                <a:t>seuillage</a:t>
              </a:r>
              <a:r>
                <a:rPr lang="en-CA" i="1" dirty="0">
                  <a:solidFill>
                    <a:srgbClr val="FF0000"/>
                  </a:solidFill>
                  <a:latin typeface="+mj-lt"/>
                </a:rPr>
                <a:t> local </a:t>
              </a:r>
              <a:r>
                <a:rPr lang="en-CA" i="1" dirty="0" err="1">
                  <a:solidFill>
                    <a:srgbClr val="FF0000"/>
                  </a:solidFill>
                  <a:latin typeface="+mj-lt"/>
                </a:rPr>
                <a:t>ou</a:t>
              </a:r>
              <a:r>
                <a:rPr lang="en-CA" i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CA" i="1" dirty="0" err="1">
                  <a:solidFill>
                    <a:srgbClr val="FF0000"/>
                  </a:solidFill>
                  <a:latin typeface="+mj-lt"/>
                </a:rPr>
                <a:t>adaptatif</a:t>
              </a:r>
              <a:endParaRPr lang="en-CA" dirty="0">
                <a:solidFill>
                  <a:srgbClr val="FF0000"/>
                </a:solidFill>
                <a:latin typeface="+mj-lt"/>
              </a:endParaRPr>
            </a:p>
            <a:p>
              <a:pPr marL="0" lvl="1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1300" i="1" spc="-35" dirty="0">
                <a:latin typeface="+mj-lt"/>
                <a:cs typeface="Arial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fr-CA" sz="2600" b="1" u="sng" spc="-50" dirty="0">
                <a:solidFill>
                  <a:srgbClr val="0B6B1D"/>
                </a:solidFill>
                <a:latin typeface="+mj-lt"/>
                <a:ea typeface="Cambria Math" panose="02040503050406030204" pitchFamily="18" charset="0"/>
                <a:cs typeface="Tahoma"/>
              </a:endParaRPr>
            </a:p>
            <a:p>
              <a:pPr marL="709200" lvl="2" indent="0">
                <a:lnSpc>
                  <a:spcPct val="100000"/>
                </a:lnSpc>
                <a:spcBef>
                  <a:spcPts val="600"/>
                </a:spcBef>
                <a:buClr>
                  <a:schemeClr val="tx1"/>
                </a:buClr>
                <a:buSzPct val="135000"/>
                <a:buNone/>
              </a:pPr>
              <a:endPara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438E5594-DA13-4867-90CC-8409B3E13986}"/>
                </a:ext>
              </a:extLst>
            </p:cNvPr>
            <p:cNvSpPr/>
            <p:nvPr/>
          </p:nvSpPr>
          <p:spPr>
            <a:xfrm>
              <a:off x="2386292" y="2874894"/>
              <a:ext cx="1891603" cy="1594978"/>
            </a:xfrm>
            <a:prstGeom prst="rect">
              <a:avLst/>
            </a:prstGeom>
            <a:blipFill>
              <a:blip r:embed="rId3" cstate="print"/>
              <a:stretch>
                <a:fillRect r="-199688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E5C3A1C3-CE70-479A-9ACB-4C9AED489C7E}"/>
                </a:ext>
              </a:extLst>
            </p:cNvPr>
            <p:cNvSpPr/>
            <p:nvPr/>
          </p:nvSpPr>
          <p:spPr>
            <a:xfrm>
              <a:off x="4342038" y="2874895"/>
              <a:ext cx="1891603" cy="1594977"/>
            </a:xfrm>
            <a:prstGeom prst="rect">
              <a:avLst/>
            </a:prstGeom>
            <a:blipFill>
              <a:blip r:embed="rId4" cstate="print"/>
              <a:stretch>
                <a:fillRect r="-19968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E95FDA-34BD-E34B-B0A8-0ACCB80AB36D}"/>
              </a:ext>
            </a:extLst>
          </p:cNvPr>
          <p:cNvSpPr txBox="1"/>
          <p:nvPr/>
        </p:nvSpPr>
        <p:spPr>
          <a:xfrm>
            <a:off x="6336511" y="3262357"/>
            <a:ext cx="1223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© 1992-2008 R. C. Gonzalez &amp; R. E. Woods</a:t>
            </a:r>
          </a:p>
          <a:p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2029109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00" y="1132378"/>
            <a:ext cx="8644622" cy="33914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Seuillage</a:t>
            </a:r>
            <a:r>
              <a:rPr lang="en-CA" sz="2600" b="1" u="sng" spc="-50" dirty="0">
                <a:latin typeface="+mj-lt"/>
                <a:cs typeface="Tahoma"/>
              </a:rPr>
              <a:t> local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Division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sous-images (vignette)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Traitement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indépendent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vignettes avec les techniques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précédentes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Efficace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pour des variations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lentes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l’intensité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Taille des vignettes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802E9-D5B1-4A8E-A2FE-8A96B6EB6E2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AA430-54F5-4AFC-9452-70C054C9136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Techniques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seuillage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global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ou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adaptatif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ECA6E-B616-4A34-84F2-AC81848195A8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Techniques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seuillage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local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ou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adaptatif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5C5424-75DF-4D7F-9763-9E46AFCB961C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object 15">
            <a:extLst>
              <a:ext uri="{FF2B5EF4-FFF2-40B4-BE49-F238E27FC236}">
                <a16:creationId xmlns:a16="http://schemas.microsoft.com/office/drawing/2014/main" id="{C0824533-2D34-F841-A69B-CAE782925AF1}"/>
              </a:ext>
            </a:extLst>
          </p:cNvPr>
          <p:cNvSpPr/>
          <p:nvPr/>
        </p:nvSpPr>
        <p:spPr>
          <a:xfrm>
            <a:off x="3663563" y="3278945"/>
            <a:ext cx="5124837" cy="1493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465C4522-87E4-7E4A-BBB3-197473A2AE67}"/>
              </a:ext>
            </a:extLst>
          </p:cNvPr>
          <p:cNvSpPr/>
          <p:nvPr/>
        </p:nvSpPr>
        <p:spPr>
          <a:xfrm>
            <a:off x="3663563" y="4871142"/>
            <a:ext cx="5124837" cy="1493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291C7-D3FD-524F-906B-39AEDB96E08C}"/>
              </a:ext>
            </a:extLst>
          </p:cNvPr>
          <p:cNvSpPr txBox="1"/>
          <p:nvPr/>
        </p:nvSpPr>
        <p:spPr>
          <a:xfrm>
            <a:off x="2440038" y="4344630"/>
            <a:ext cx="1223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© 1992-2008 R. C. Gonzalez &amp; R. E. Woods</a:t>
            </a:r>
          </a:p>
          <a:p>
            <a:endParaRPr lang="fr-C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AC49C-5D5D-1001-71DB-B6126E4C99D9}"/>
              </a:ext>
            </a:extLst>
          </p:cNvPr>
          <p:cNvSpPr txBox="1"/>
          <p:nvPr/>
        </p:nvSpPr>
        <p:spPr>
          <a:xfrm>
            <a:off x="5630445" y="2971168"/>
            <a:ext cx="119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Seuil global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4AF90-48A8-CF1D-9F77-2D0DD8E64EFB}"/>
              </a:ext>
            </a:extLst>
          </p:cNvPr>
          <p:cNvSpPr txBox="1"/>
          <p:nvPr/>
        </p:nvSpPr>
        <p:spPr>
          <a:xfrm>
            <a:off x="7371174" y="2971168"/>
            <a:ext cx="119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latin typeface="+mj-lt"/>
              </a:rPr>
              <a:t>Seuil local</a:t>
            </a:r>
          </a:p>
        </p:txBody>
      </p:sp>
    </p:spTree>
    <p:extLst>
      <p:ext uri="{BB962C8B-B14F-4D97-AF65-F5344CB8AC3E}">
        <p14:creationId xmlns:p14="http://schemas.microsoft.com/office/powerpoint/2010/main" val="3259139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248476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Introduction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85B9B-1AF0-4349-9F72-D1612F822C91}"/>
              </a:ext>
            </a:extLst>
          </p:cNvPr>
          <p:cNvSpPr txBox="1"/>
          <p:nvPr/>
        </p:nvSpPr>
        <p:spPr>
          <a:xfrm>
            <a:off x="462270" y="609210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931062"/>
                <a:ext cx="8644622" cy="209074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sz="2600" b="1" u="sng" spc="-50" dirty="0">
                    <a:latin typeface="+mj-lt"/>
                    <a:cs typeface="Tahoma"/>
                  </a:rPr>
                  <a:t>Qu’est ce que la segmentation ? </a:t>
                </a:r>
                <a:endParaRPr lang="fr-CA" sz="2600" i="1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Partitionnement</a:t>
                </a: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d’une image en régions </a:t>
                </a: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</a:t>
                </a:r>
                <a:r>
                  <a:rPr lang="fr-CA" sz="2200" i="1" baseline="-250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</a:t>
                </a:r>
                <a:r>
                  <a:rPr lang="fr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connexes (en un sens à préciser)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Chaque région doit satisfaire une propriété </a:t>
                </a:r>
                <a:r>
                  <a:rPr lang="fr-CA" i="1" spc="-5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Ƥ</a:t>
                </a:r>
                <a:r>
                  <a:rPr lang="fr-CA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A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CA" i="1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fr-CA" i="1" baseline="-2500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i</m:t>
                        </m:r>
                      </m:e>
                    </m:d>
                  </m:oMath>
                </a14:m>
                <a:endParaRPr lang="fr-CA" spc="-5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10000"/>
                  </a:lnSpc>
                  <a:spcBef>
                    <a:spcPts val="0"/>
                  </a:spcBef>
                  <a:buClr>
                    <a:schemeClr val="tx1"/>
                  </a:buClr>
                  <a:buSzPct val="135000"/>
                </a:pPr>
                <a:r>
                  <a:rPr lang="fr-CA" sz="2200" spc="-5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Deux régions voisines ne doivent pas satisfaire la même propriété</a:t>
                </a:r>
                <a:endParaRPr lang="fr-CA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931062"/>
                <a:ext cx="8644622" cy="2090741"/>
              </a:xfrm>
              <a:prstGeom prst="rect">
                <a:avLst/>
              </a:prstGeom>
              <a:blipFill>
                <a:blip r:embed="rId3"/>
                <a:stretch>
                  <a:fillRect l="-1322" t="-4819" b="-241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0F8328F-2F64-4971-91C3-C43DE590A3E7}"/>
              </a:ext>
            </a:extLst>
          </p:cNvPr>
          <p:cNvSpPr txBox="1">
            <a:spLocks/>
          </p:cNvSpPr>
          <p:nvPr/>
        </p:nvSpPr>
        <p:spPr>
          <a:xfrm>
            <a:off x="396508" y="3224507"/>
            <a:ext cx="8644622" cy="2797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Dualité contour région</a:t>
            </a:r>
          </a:p>
        </p:txBody>
      </p:sp>
      <p:sp>
        <p:nvSpPr>
          <p:cNvPr id="17" name="object 34">
            <a:extLst>
              <a:ext uri="{FF2B5EF4-FFF2-40B4-BE49-F238E27FC236}">
                <a16:creationId xmlns:a16="http://schemas.microsoft.com/office/drawing/2014/main" id="{07BFBEE0-743B-4599-83F0-4F291CA79A62}"/>
              </a:ext>
            </a:extLst>
          </p:cNvPr>
          <p:cNvSpPr/>
          <p:nvPr/>
        </p:nvSpPr>
        <p:spPr>
          <a:xfrm>
            <a:off x="1209930" y="3711300"/>
            <a:ext cx="6649656" cy="2215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148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743167"/>
            <a:ext cx="8644622" cy="3966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Approches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précédentes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Simplicité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Forte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composante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empirique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Prise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compte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très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partielle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caractéristiques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propres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aux images</a:t>
            </a:r>
            <a:endParaRPr lang="en-CA" sz="2200" spc="-50" dirty="0">
              <a:latin typeface="+mj-lt"/>
              <a:cs typeface="Tahoma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Approches</a:t>
            </a:r>
            <a:r>
              <a:rPr lang="en-CA" sz="2600" b="1" u="sng" spc="-50" dirty="0">
                <a:latin typeface="+mj-lt"/>
                <a:cs typeface="Tahoma"/>
              </a:rPr>
              <a:t> par </a:t>
            </a:r>
            <a:r>
              <a:rPr lang="en-CA" sz="2600" b="1" u="sng" spc="-50" dirty="0" err="1">
                <a:latin typeface="+mj-lt"/>
                <a:cs typeface="Tahoma"/>
              </a:rPr>
              <a:t>régions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Croissance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region, division et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aggrégation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morphologie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mathématique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Meilleure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prise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compte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caractéristiques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propres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aux images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Composante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empirique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significative</a:t>
            </a: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767624-3796-4C2C-ACA1-209BA9B1A5C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559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méthodes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743167"/>
            <a:ext cx="8644622" cy="39662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Autres</a:t>
            </a:r>
            <a:r>
              <a:rPr lang="en-CA" sz="2600" b="1" u="sng" spc="-50" dirty="0">
                <a:latin typeface="+mj-lt"/>
                <a:cs typeface="Tahoma"/>
              </a:rPr>
              <a:t> algorithms: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modèles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déformables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</a:t>
            </a:r>
            <a:r>
              <a:rPr lang="en-CA" sz="2200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snakes/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contours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actifs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modèle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markovien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modèle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non-local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segmentation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supervisée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;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entrainement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manuel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segmentation avec information </a:t>
            </a:r>
            <a:r>
              <a:rPr lang="en-CA" sz="2200" i="1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 priori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atlas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« Level Sets »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« extended minima »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k-means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autres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méthodes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spécifiques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…</a:t>
            </a:r>
            <a:endParaRPr lang="en-CA" sz="2200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ea typeface="Cambria Math" panose="02040503050406030204" pitchFamily="18" charset="0"/>
              <a:cs typeface="Tahoma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767624-3796-4C2C-ACA1-209BA9B1A5C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Segmentation de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régions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5218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600" y="1389707"/>
                <a:ext cx="8644622" cy="463442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r-CA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Montrez que le résultat obtenu en soustrayant le </a:t>
                </a:r>
                <a:r>
                  <a:rPr lang="fr-CA" sz="24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Laplacien</a:t>
                </a:r>
                <a:r>
                  <a:rPr lang="fr-CA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d'une image </a:t>
                </a:r>
              </a:p>
              <a:p>
                <a:pPr marL="0" indent="0">
                  <a:buNone/>
                </a:pPr>
                <a:endParaRPr lang="fr-CA" sz="24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𝛻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2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)=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+1,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)+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−1,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)+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+1)+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−1)−4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 </m:t>
                      </m:r>
                    </m:oMath>
                  </m:oMathPara>
                </a14:m>
                <a:endParaRPr lang="en-CA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fr-CA" sz="2400" dirty="0"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CA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est proportionnel au résultat obtenu en appliquant un masquage flou sur cette image. La définition du rehaussement par masquage flou est :</a:t>
                </a:r>
                <a:endParaRPr lang="en-CA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𝑔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 =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 +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𝑘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 −</m:t>
                      </m:r>
                      <m:acc>
                        <m:accPr>
                          <m:chr m:val="̅"/>
                          <m:ctrlPr>
                            <a:rPr lang="en-CA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fr-CA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</m:acc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fr-CA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))</m:t>
                      </m:r>
                    </m:oMath>
                  </m:oMathPara>
                </a14:m>
                <a:endParaRPr lang="en-CA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CA" sz="2400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Il suffit de montrer que cela est valide pour une seule valeur de </a:t>
                </a:r>
                <a:r>
                  <a:rPr lang="fr-CA" sz="2400" i="1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k</a:t>
                </a:r>
                <a:r>
                  <a:rPr lang="fr-CA" sz="2400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.</a:t>
                </a:r>
                <a:endParaRPr lang="fr-CA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fr-CA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Indice : </a:t>
                </a:r>
                <a:r>
                  <a:rPr lang="fr-CA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Comment pouvez-vous définir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CA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barPr>
                      <m:e>
                        <m:r>
                          <a:rPr lang="fr-CA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</m:bar>
                    <m:r>
                      <a:rPr lang="fr-C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C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C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, </m:t>
                    </m:r>
                    <m:r>
                      <a:rPr lang="fr-C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𝑦</m:t>
                    </m:r>
                    <m:r>
                      <a:rPr lang="fr-C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CA" sz="2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, la version "floue" (filtrée passe-bas) de f, à partir de composantes de f?</a:t>
                </a:r>
                <a:endParaRPr lang="en-CA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D15D9D54-E6FF-4262-9C22-A4DF03B5B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1389707"/>
                <a:ext cx="8644622" cy="4634422"/>
              </a:xfrm>
              <a:prstGeom prst="rect">
                <a:avLst/>
              </a:prstGeom>
              <a:blipFill>
                <a:blip r:embed="rId3"/>
                <a:stretch>
                  <a:fillRect l="-733" t="-16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Problème a résoudre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47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00" y="1129490"/>
            <a:ext cx="8644622" cy="4894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Vous avez mesuré 4 échantillons d’un signal. Sa TFD aura aussi 4 échantillons. </a:t>
            </a:r>
          </a:p>
          <a:p>
            <a:pPr marL="457200" indent="-457200">
              <a:buAutoNum type="arabicPeriod"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Quelles sont les fréquences de chacun de ces 4 échantillons?</a:t>
            </a:r>
          </a:p>
          <a:p>
            <a:pPr marL="457200" indent="-457200">
              <a:buAutoNum type="arabicPeriod"/>
            </a:pPr>
            <a:endParaRPr lang="fr-CA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CA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CA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CA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Quelles sont les fréquences de chacun de ces 4 échantillons après avoir centré la fréquence nulle?</a:t>
            </a:r>
          </a:p>
          <a:p>
            <a:pPr marL="457200" indent="-457200">
              <a:buAutoNum type="arabicPeriod"/>
            </a:pPr>
            <a:endParaRPr lang="fr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Problème a résoudre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grid of white squares&#10;&#10;Description automatically generated">
            <a:extLst>
              <a:ext uri="{FF2B5EF4-FFF2-40B4-BE49-F238E27FC236}">
                <a16:creationId xmlns:a16="http://schemas.microsoft.com/office/drawing/2014/main" id="{8ABE87B6-E0CB-CA9A-2836-3729B637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359" y="2497486"/>
            <a:ext cx="2705100" cy="1346200"/>
          </a:xfrm>
          <a:prstGeom prst="rect">
            <a:avLst/>
          </a:prstGeom>
        </p:spPr>
      </p:pic>
      <p:pic>
        <p:nvPicPr>
          <p:cNvPr id="5" name="Picture 4" descr="A grid of white squares&#10;&#10;Description automatically generated">
            <a:extLst>
              <a:ext uri="{FF2B5EF4-FFF2-40B4-BE49-F238E27FC236}">
                <a16:creationId xmlns:a16="http://schemas.microsoft.com/office/drawing/2014/main" id="{9642D656-7D48-486B-B6D3-EDE79349D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359" y="5055410"/>
            <a:ext cx="27051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77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00" y="1129490"/>
            <a:ext cx="8644622" cy="48946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Vous avez mesuré 5 échantillons d’un signal. Sa TFD aura aussi 5 échantillons. </a:t>
            </a:r>
          </a:p>
          <a:p>
            <a:pPr marL="457200" indent="-457200">
              <a:buAutoNum type="arabicPeriod"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Quelles sont les fréquences de chacun de ces 4 échantillons?</a:t>
            </a:r>
          </a:p>
          <a:p>
            <a:pPr marL="457200" indent="-457200">
              <a:buAutoNum type="arabicPeriod"/>
            </a:pPr>
            <a:endParaRPr lang="fr-CA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CA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fr-CA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CA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Quelles sont les fréquences de chacun de ces 5 échantillons après avoir centré la fréquence nulle?</a:t>
            </a:r>
          </a:p>
          <a:p>
            <a:pPr marL="457200" indent="-457200">
              <a:buAutoNum type="arabicPeriod"/>
            </a:pPr>
            <a:endParaRPr lang="fr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7BEA2-8C18-47E2-9B04-E887BB0600C5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0" dirty="0">
                <a:latin typeface="+mj-lt"/>
                <a:ea typeface="Century Gothic" charset="0"/>
                <a:cs typeface="Century Gothic" charset="0"/>
              </a:rPr>
              <a:t>Problème a résoudre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A5163B-D042-496B-B7C2-1F49D18A953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Picture 5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3D2A6C4F-28E1-2CE4-FC78-04B266B3F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55" y="2484782"/>
            <a:ext cx="3149600" cy="1371600"/>
          </a:xfrm>
          <a:prstGeom prst="rect">
            <a:avLst/>
          </a:prstGeom>
        </p:spPr>
      </p:pic>
      <p:pic>
        <p:nvPicPr>
          <p:cNvPr id="8" name="Picture 7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33EEFFD8-6459-1F97-FF4F-C90B20749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994" y="5050602"/>
            <a:ext cx="3149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7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07A99-066E-40B4-A0E0-ECF5F9AB028A}"/>
              </a:ext>
            </a:extLst>
          </p:cNvPr>
          <p:cNvSpPr txBox="1"/>
          <p:nvPr/>
        </p:nvSpPr>
        <p:spPr>
          <a:xfrm>
            <a:off x="248476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Contours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ou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regions ?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498B60-5A28-4C9C-8E8E-19361CC2A08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2320476"/>
            <a:ext cx="8644622" cy="1349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Formulations </a:t>
            </a:r>
            <a:r>
              <a:rPr lang="en-CA" sz="2600" b="1" u="sng" spc="-50" dirty="0" err="1">
                <a:latin typeface="+mj-lt"/>
                <a:cs typeface="Tahoma"/>
              </a:rPr>
              <a:t>équivalentes</a:t>
            </a:r>
            <a:r>
              <a:rPr lang="en-CA" sz="2600" b="1" u="sng" spc="-50" dirty="0">
                <a:latin typeface="+mj-lt"/>
                <a:cs typeface="Tahoma"/>
              </a:rPr>
              <a:t>? </a:t>
            </a:r>
            <a:endParaRPr lang="en-CA" sz="2600" i="1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Réponse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théorique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oui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Réponse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pratique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 non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4FCB6E4-23F1-4BD1-9F4B-E043A7429EC8}"/>
              </a:ext>
            </a:extLst>
          </p:cNvPr>
          <p:cNvSpPr/>
          <p:nvPr/>
        </p:nvSpPr>
        <p:spPr>
          <a:xfrm>
            <a:off x="496957" y="3895107"/>
            <a:ext cx="8362838" cy="423287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j-lt"/>
              </a:rPr>
              <a:t>Distinction des deux formulations</a:t>
            </a:r>
          </a:p>
        </p:txBody>
      </p:sp>
    </p:spTree>
    <p:extLst>
      <p:ext uri="{BB962C8B-B14F-4D97-AF65-F5344CB8AC3E}">
        <p14:creationId xmlns:p14="http://schemas.microsoft.com/office/powerpoint/2010/main" val="292332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453351"/>
            <a:ext cx="8358939" cy="43217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400" b="1" spc="-45" dirty="0">
                <a:latin typeface="+mj-lt"/>
                <a:cs typeface="Tahoma"/>
              </a:rPr>
              <a:t>Introduction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400" b="1" spc="-45" dirty="0">
                <a:latin typeface="+mj-lt"/>
                <a:cs typeface="Tahoma"/>
              </a:rPr>
              <a:t>Détection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Formulation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Méthodes élémentaires: gradient et </a:t>
            </a:r>
            <a:r>
              <a:rPr lang="fr-FR" sz="2200" spc="-45" dirty="0" err="1">
                <a:latin typeface="+mj-lt"/>
                <a:cs typeface="Tahoma"/>
              </a:rPr>
              <a:t>laplacien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Méthode de </a:t>
            </a:r>
            <a:r>
              <a:rPr lang="fr-FR" sz="2200" spc="-45" dirty="0" err="1">
                <a:latin typeface="+mj-lt"/>
                <a:cs typeface="Tahoma"/>
              </a:rPr>
              <a:t>Canny</a:t>
            </a:r>
            <a:endParaRPr lang="fr-FR" sz="22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Détection de frontières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400" b="1" spc="-45" dirty="0">
                <a:latin typeface="+mj-lt"/>
                <a:cs typeface="Tahoma"/>
              </a:rPr>
              <a:t>Segmentation de </a:t>
            </a:r>
            <a:r>
              <a:rPr lang="en-CA" sz="2400" b="1" spc="-45" dirty="0" err="1">
                <a:latin typeface="+mj-lt"/>
                <a:cs typeface="Tahoma"/>
              </a:rPr>
              <a:t>régions</a:t>
            </a:r>
            <a:endParaRPr lang="en-CA" sz="24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Position du problème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global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Techniques de seuillage local ou adaptatif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méthodes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endParaRPr lang="en-CA" sz="2200" b="1" spc="-45" dirty="0">
              <a:highlight>
                <a:srgbClr val="FFFF00"/>
              </a:highlight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E669A2-B953-6F4E-BDCB-0AAF73969B8F}"/>
              </a:ext>
            </a:extLst>
          </p:cNvPr>
          <p:cNvSpPr/>
          <p:nvPr/>
        </p:nvSpPr>
        <p:spPr>
          <a:xfrm>
            <a:off x="436146" y="2008102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457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06A3E8-A40E-4545-8C26-0C87FA91D50E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87940-7C9C-486A-AECE-38B368690B5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Formulation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D028E-5ABE-4F54-91C5-850FD5BD3F5F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E5FCE-0384-4364-8C47-A116D0F8C867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Détection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contours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Position du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436755" y="1943356"/>
            <a:ext cx="8644622" cy="34429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Contour et </a:t>
            </a:r>
            <a:r>
              <a:rPr lang="en-CA" sz="2600" b="1" u="sng" spc="-50" dirty="0" err="1">
                <a:latin typeface="+mj-lt"/>
                <a:cs typeface="Tahoma"/>
              </a:rPr>
              <a:t>détection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Contour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discontinuité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dans </a:t>
            </a:r>
            <a:r>
              <a:rPr lang="en-CA" sz="2200" i="1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l’intensité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l’image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contour :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filtrage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passe-haut</a:t>
            </a:r>
            <a:endParaRPr lang="en-CA" sz="2600" b="1" u="sng" spc="-50" dirty="0">
              <a:latin typeface="+mj-lt"/>
              <a:cs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A50C0B-FFF5-4A58-9817-C691C3E17F18}"/>
              </a:ext>
            </a:extLst>
          </p:cNvPr>
          <p:cNvSpPr/>
          <p:nvPr/>
        </p:nvSpPr>
        <p:spPr>
          <a:xfrm>
            <a:off x="2664836" y="2935902"/>
            <a:ext cx="3948671" cy="493098"/>
          </a:xfrm>
          <a:prstGeom prst="roundRect">
            <a:avLst/>
          </a:prstGeom>
          <a:solidFill>
            <a:srgbClr val="E6D2DC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dirty="0" err="1">
                <a:solidFill>
                  <a:srgbClr val="FF0000"/>
                </a:solidFill>
                <a:latin typeface="+mj-lt"/>
              </a:rPr>
              <a:t>Contenu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hautes</a:t>
            </a:r>
            <a:r>
              <a:rPr lang="en-CA" sz="2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</a:rPr>
              <a:t>fréquences</a:t>
            </a:r>
            <a:endParaRPr lang="en-CA" sz="2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364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CD131-928C-47B8-9A61-5CF411EEAD84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Types de contours et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086C6E-F796-4FC9-8F89-09CC3C6ED73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6D81A2-A2B3-46EA-A08D-B1CBD37B9056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Détection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contours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A705B-CADF-4F64-BF68-E23F611B64DD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Formulation du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problème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4AA9FEC-DF13-41A1-A3E8-F8CEAFE5EE35}"/>
              </a:ext>
            </a:extLst>
          </p:cNvPr>
          <p:cNvSpPr txBox="1">
            <a:spLocks/>
          </p:cNvSpPr>
          <p:nvPr/>
        </p:nvSpPr>
        <p:spPr>
          <a:xfrm>
            <a:off x="396508" y="1037840"/>
            <a:ext cx="8236853" cy="2141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Types de contours</a:t>
            </a: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0"/>
              </a:spcBef>
              <a:buSzPct val="135000"/>
              <a:buNone/>
            </a:pP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s-ES" sz="1200" i="1" spc="-35" dirty="0">
              <a:latin typeface="+mj-lt"/>
              <a:cs typeface="Arial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41051-32FC-4827-9A7C-00071CA1D73F}"/>
              </a:ext>
            </a:extLst>
          </p:cNvPr>
          <p:cNvGrpSpPr/>
          <p:nvPr/>
        </p:nvGrpSpPr>
        <p:grpSpPr>
          <a:xfrm>
            <a:off x="2419132" y="1508670"/>
            <a:ext cx="3911818" cy="795145"/>
            <a:chOff x="2519263" y="1442297"/>
            <a:chExt cx="4105474" cy="920893"/>
          </a:xfrm>
        </p:grpSpPr>
        <p:sp>
          <p:nvSpPr>
            <p:cNvPr id="26" name="object 15">
              <a:extLst>
                <a:ext uri="{FF2B5EF4-FFF2-40B4-BE49-F238E27FC236}">
                  <a16:creationId xmlns:a16="http://schemas.microsoft.com/office/drawing/2014/main" id="{10865486-5719-4856-8975-75FC6AA18A98}"/>
                </a:ext>
              </a:extLst>
            </p:cNvPr>
            <p:cNvSpPr/>
            <p:nvPr/>
          </p:nvSpPr>
          <p:spPr>
            <a:xfrm>
              <a:off x="2519263" y="1442297"/>
              <a:ext cx="4105474" cy="9208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7BA3A6-23CA-4EF1-8941-6839C84035EC}"/>
                </a:ext>
              </a:extLst>
            </p:cNvPr>
            <p:cNvSpPr/>
            <p:nvPr/>
          </p:nvSpPr>
          <p:spPr>
            <a:xfrm>
              <a:off x="2519263" y="1442297"/>
              <a:ext cx="4105474" cy="920893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ADC85A8-94E9-F246-96C2-FE6000A42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10" y="1174246"/>
            <a:ext cx="1889690" cy="1463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F25F3-58AE-864F-829E-4A2E89C77189}"/>
              </a:ext>
            </a:extLst>
          </p:cNvPr>
          <p:cNvSpPr txBox="1"/>
          <p:nvPr/>
        </p:nvSpPr>
        <p:spPr>
          <a:xfrm>
            <a:off x="355600" y="3061295"/>
            <a:ext cx="8236853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SzPct val="135000"/>
            </a:pP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Filtrage passe haut : </a:t>
            </a:r>
            <a:r>
              <a:rPr lang="en-CA" sz="2600" b="1" u="sng" spc="-50" dirty="0" err="1">
                <a:latin typeface="+mj-lt"/>
                <a:cs typeface="Tahoma"/>
              </a:rPr>
              <a:t>différences</a:t>
            </a:r>
            <a:r>
              <a:rPr lang="en-CA" sz="2600" b="1" u="sng" spc="-50" dirty="0">
                <a:latin typeface="+mj-lt"/>
                <a:cs typeface="Tahoma"/>
              </a:rPr>
              <a:t> premières et </a:t>
            </a:r>
            <a:r>
              <a:rPr lang="en-CA" sz="2600" b="1" u="sng" spc="-50" dirty="0" err="1">
                <a:latin typeface="+mj-lt"/>
                <a:cs typeface="Tahoma"/>
              </a:rPr>
              <a:t>secondes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4320000">
              <a:spcBef>
                <a:spcPts val="600"/>
              </a:spcBef>
              <a:buSzPct val="135000"/>
            </a:pPr>
            <a:endParaRPr lang="en-CA" sz="2000" spc="-50" dirty="0">
              <a:latin typeface="+mj-lt"/>
              <a:cs typeface="Tahoma"/>
            </a:endParaRPr>
          </a:p>
          <a:p>
            <a:pPr marL="4320000">
              <a:spcBef>
                <a:spcPts val="600"/>
              </a:spcBef>
              <a:buSzPct val="135000"/>
            </a:pPr>
            <a:r>
              <a:rPr lang="en-CA" sz="2000" spc="-50" dirty="0" err="1">
                <a:latin typeface="+mj-lt"/>
                <a:cs typeface="Tahoma"/>
              </a:rPr>
              <a:t>Différences</a:t>
            </a:r>
            <a:r>
              <a:rPr lang="en-CA" sz="2000" spc="-50" dirty="0">
                <a:latin typeface="+mj-lt"/>
                <a:cs typeface="Tahoma"/>
              </a:rPr>
              <a:t> premières : contours </a:t>
            </a:r>
            <a:r>
              <a:rPr lang="en-CA" sz="2000" spc="-50" dirty="0" err="1">
                <a:latin typeface="+mj-lt"/>
                <a:cs typeface="Tahoma"/>
              </a:rPr>
              <a:t>épais</a:t>
            </a:r>
            <a:endParaRPr lang="en-CA" sz="2000" spc="-50" dirty="0">
              <a:latin typeface="+mj-lt"/>
              <a:cs typeface="Tahoma"/>
            </a:endParaRPr>
          </a:p>
          <a:p>
            <a:pPr marL="4320000">
              <a:spcBef>
                <a:spcPts val="1800"/>
              </a:spcBef>
              <a:buSzPct val="135000"/>
            </a:pPr>
            <a:r>
              <a:rPr lang="en-CA" sz="2000" spc="-50" dirty="0" err="1">
                <a:latin typeface="+mj-lt"/>
                <a:cs typeface="Tahoma"/>
              </a:rPr>
              <a:t>Différences</a:t>
            </a:r>
            <a:r>
              <a:rPr lang="en-CA" sz="2000" spc="-50" dirty="0">
                <a:latin typeface="+mj-lt"/>
                <a:cs typeface="Tahoma"/>
              </a:rPr>
              <a:t> </a:t>
            </a:r>
            <a:r>
              <a:rPr lang="en-CA" sz="2000" spc="-50" dirty="0" err="1">
                <a:latin typeface="+mj-lt"/>
                <a:cs typeface="Tahoma"/>
              </a:rPr>
              <a:t>secondes</a:t>
            </a:r>
            <a:r>
              <a:rPr lang="en-CA" sz="2000" spc="-50" dirty="0">
                <a:latin typeface="+mj-lt"/>
                <a:cs typeface="Tahoma"/>
              </a:rPr>
              <a:t> : double </a:t>
            </a:r>
            <a:r>
              <a:rPr lang="en-CA" sz="2000" spc="-50" dirty="0" err="1">
                <a:latin typeface="+mj-lt"/>
                <a:cs typeface="Tahoma"/>
              </a:rPr>
              <a:t>réponse</a:t>
            </a:r>
            <a:r>
              <a:rPr lang="en-CA" sz="2000" spc="-50" dirty="0">
                <a:latin typeface="+mj-lt"/>
                <a:cs typeface="Tahoma"/>
              </a:rPr>
              <a:t> ―&gt; </a:t>
            </a:r>
            <a:r>
              <a:rPr lang="en-CA" sz="2000" spc="-50" dirty="0" err="1">
                <a:latin typeface="+mj-lt"/>
                <a:cs typeface="Tahoma"/>
              </a:rPr>
              <a:t>détection</a:t>
            </a:r>
            <a:r>
              <a:rPr lang="en-CA" sz="2000" spc="-50" dirty="0">
                <a:latin typeface="+mj-lt"/>
                <a:cs typeface="Tahoma"/>
              </a:rPr>
              <a:t> des passages par </a:t>
            </a:r>
            <a:r>
              <a:rPr lang="en-CA" sz="2000" spc="-50" dirty="0" err="1">
                <a:latin typeface="+mj-lt"/>
                <a:cs typeface="Tahoma"/>
              </a:rPr>
              <a:t>zéro</a:t>
            </a:r>
            <a:endParaRPr lang="en-CA" sz="2000" spc="-50" dirty="0">
              <a:latin typeface="+mj-lt"/>
              <a:cs typeface="Tahoma"/>
            </a:endParaRPr>
          </a:p>
          <a:p>
            <a:pPr>
              <a:spcBef>
                <a:spcPts val="1800"/>
              </a:spcBef>
              <a:buSzPct val="135000"/>
            </a:pPr>
            <a:endParaRPr lang="es-ES" sz="1050" i="1" spc="-35" dirty="0">
              <a:latin typeface="+mj-lt"/>
              <a:cs typeface="Arial"/>
            </a:endParaRPr>
          </a:p>
          <a:p>
            <a:pPr>
              <a:spcBef>
                <a:spcPts val="1800"/>
              </a:spcBef>
              <a:buSzPct val="135000"/>
            </a:pPr>
            <a:endParaRPr lang="es-ES" sz="100" i="1" spc="-35" dirty="0">
              <a:latin typeface="+mj-lt"/>
              <a:cs typeface="Arial"/>
            </a:endParaRPr>
          </a:p>
          <a:p>
            <a:pPr>
              <a:spcBef>
                <a:spcPts val="1800"/>
              </a:spcBef>
              <a:buSzPct val="135000"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b="1" u="sng" spc="-50" dirty="0">
              <a:latin typeface="+mj-lt"/>
              <a:cs typeface="Tahoma"/>
            </a:endParaRPr>
          </a:p>
          <a:p>
            <a:endParaRPr lang="fr-CA" dirty="0">
              <a:latin typeface="+mj-lt"/>
            </a:endParaRPr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885C5A37-AAFE-4A53-8444-17381EED9834}"/>
              </a:ext>
            </a:extLst>
          </p:cNvPr>
          <p:cNvSpPr/>
          <p:nvPr/>
        </p:nvSpPr>
        <p:spPr>
          <a:xfrm>
            <a:off x="1181731" y="3582835"/>
            <a:ext cx="1802634" cy="2552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53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135492</TotalTime>
  <Words>2870</Words>
  <Application>Microsoft Macintosh PowerPoint</Application>
  <PresentationFormat>On-screen Show (4:3)</PresentationFormat>
  <Paragraphs>706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Segmentation d’images et détection de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Eva Alonso Ortiz</cp:lastModifiedBy>
  <cp:revision>1669</cp:revision>
  <cp:lastPrinted>2022-03-09T20:58:48Z</cp:lastPrinted>
  <dcterms:created xsi:type="dcterms:W3CDTF">2018-08-02T13:49:06Z</dcterms:created>
  <dcterms:modified xsi:type="dcterms:W3CDTF">2024-02-22T14:58:31Z</dcterms:modified>
</cp:coreProperties>
</file>