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4" r:id="rId1"/>
  </p:sldMasterIdLst>
  <p:notesMasterIdLst>
    <p:notesMasterId r:id="rId11"/>
  </p:notesMasterIdLst>
  <p:handoutMasterIdLst>
    <p:handoutMasterId r:id="rId12"/>
  </p:handoutMasterIdLst>
  <p:sldIdLst>
    <p:sldId id="660" r:id="rId2"/>
    <p:sldId id="413" r:id="rId3"/>
    <p:sldId id="781" r:id="rId4"/>
    <p:sldId id="782" r:id="rId5"/>
    <p:sldId id="783" r:id="rId6"/>
    <p:sldId id="784" r:id="rId7"/>
    <p:sldId id="780" r:id="rId8"/>
    <p:sldId id="785" r:id="rId9"/>
    <p:sldId id="786" r:id="rId10"/>
  </p:sldIdLst>
  <p:sldSz cx="9144000" cy="6858000" type="screen4x3"/>
  <p:notesSz cx="7315200" cy="96012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34579" autoAdjust="0"/>
    <p:restoredTop sz="86405" autoAdjust="0"/>
  </p:normalViewPr>
  <p:slideViewPr>
    <p:cSldViewPr>
      <p:cViewPr varScale="1">
        <p:scale>
          <a:sx n="96" d="100"/>
          <a:sy n="96" d="100"/>
        </p:scale>
        <p:origin x="1599" y="62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817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50" d="100"/>
          <a:sy n="150" d="100"/>
        </p:scale>
        <p:origin x="3243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fr-FR"/>
          </a:p>
        </p:txBody>
      </p:sp>
      <p:sp>
        <p:nvSpPr>
          <p:cNvPr id="67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fr-FR"/>
          </a:p>
        </p:txBody>
      </p:sp>
      <p:sp>
        <p:nvSpPr>
          <p:cNvPr id="67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fr-FR"/>
          </a:p>
        </p:txBody>
      </p:sp>
      <p:sp>
        <p:nvSpPr>
          <p:cNvPr id="67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15E3A08F-B5EA-4C2F-841C-1C6365FA594E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8589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fr-CA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fr-CA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fr-CA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CD1792B5-B5C4-4464-A97A-34ECB70B0F05}" type="slidenum">
              <a:rPr lang="fr-CA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977461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121F9B-6C4A-4CD3-8171-C8A1BC257949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5577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75DEC9-62FF-4C12-9F6C-EDED4E821DB9}" type="slidenum">
              <a:rPr lang="fr-CA"/>
              <a:pPr/>
              <a:t>2</a:t>
            </a:fld>
            <a:endParaRPr lang="fr-CA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625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2E5FF3-A66A-8FED-8081-4E3B6D722F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46C849B-A7BC-0B3B-DCE1-673D0F5A46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75DEC9-62FF-4C12-9F6C-EDED4E821DB9}" type="slidenum">
              <a:rPr lang="fr-CA"/>
              <a:pPr/>
              <a:t>3</a:t>
            </a:fld>
            <a:endParaRPr lang="fr-CA"/>
          </a:p>
        </p:txBody>
      </p:sp>
      <p:sp>
        <p:nvSpPr>
          <p:cNvPr id="356354" name="Rectangle 2">
            <a:extLst>
              <a:ext uri="{FF2B5EF4-FFF2-40B4-BE49-F238E27FC236}">
                <a16:creationId xmlns:a16="http://schemas.microsoft.com/office/drawing/2014/main" id="{0B5120CE-D950-EE29-4FB5-90F874E9EC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3">
            <a:extLst>
              <a:ext uri="{FF2B5EF4-FFF2-40B4-BE49-F238E27FC236}">
                <a16:creationId xmlns:a16="http://schemas.microsoft.com/office/drawing/2014/main" id="{37177816-7368-6C69-E4D7-F8D24129F7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836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400759-45FE-F6AF-7D4C-718D62A9F4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7608E00-0CAE-BC62-A459-24B096E3FC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75DEC9-62FF-4C12-9F6C-EDED4E821DB9}" type="slidenum">
              <a:rPr lang="fr-CA"/>
              <a:pPr/>
              <a:t>4</a:t>
            </a:fld>
            <a:endParaRPr lang="fr-CA"/>
          </a:p>
        </p:txBody>
      </p:sp>
      <p:sp>
        <p:nvSpPr>
          <p:cNvPr id="356354" name="Rectangle 2">
            <a:extLst>
              <a:ext uri="{FF2B5EF4-FFF2-40B4-BE49-F238E27FC236}">
                <a16:creationId xmlns:a16="http://schemas.microsoft.com/office/drawing/2014/main" id="{38079F43-6B79-4EF8-7734-2C22875FDA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3">
            <a:extLst>
              <a:ext uri="{FF2B5EF4-FFF2-40B4-BE49-F238E27FC236}">
                <a16:creationId xmlns:a16="http://schemas.microsoft.com/office/drawing/2014/main" id="{A7B69282-4E16-70E5-2ACE-75F93BF064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53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8782BC-58CC-6FEC-F186-692C8A12BD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6F61D88-6AAE-ED44-4C05-1504CD6C57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75DEC9-62FF-4C12-9F6C-EDED4E821DB9}" type="slidenum">
              <a:rPr lang="fr-CA"/>
              <a:pPr/>
              <a:t>5</a:t>
            </a:fld>
            <a:endParaRPr lang="fr-CA"/>
          </a:p>
        </p:txBody>
      </p:sp>
      <p:sp>
        <p:nvSpPr>
          <p:cNvPr id="356354" name="Rectangle 2">
            <a:extLst>
              <a:ext uri="{FF2B5EF4-FFF2-40B4-BE49-F238E27FC236}">
                <a16:creationId xmlns:a16="http://schemas.microsoft.com/office/drawing/2014/main" id="{9C53D0FD-5AE7-5FCC-BD96-6895882BAC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3">
            <a:extLst>
              <a:ext uri="{FF2B5EF4-FFF2-40B4-BE49-F238E27FC236}">
                <a16:creationId xmlns:a16="http://schemas.microsoft.com/office/drawing/2014/main" id="{E2F0991C-B726-BC46-4011-0E2249B942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881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BFF669-43FB-CEB0-2E1A-F19689325B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0A26577-8517-2685-1AA4-835212285C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75DEC9-62FF-4C12-9F6C-EDED4E821DB9}" type="slidenum">
              <a:rPr lang="fr-CA"/>
              <a:pPr/>
              <a:t>6</a:t>
            </a:fld>
            <a:endParaRPr lang="fr-CA"/>
          </a:p>
        </p:txBody>
      </p:sp>
      <p:sp>
        <p:nvSpPr>
          <p:cNvPr id="356354" name="Rectangle 2">
            <a:extLst>
              <a:ext uri="{FF2B5EF4-FFF2-40B4-BE49-F238E27FC236}">
                <a16:creationId xmlns:a16="http://schemas.microsoft.com/office/drawing/2014/main" id="{FAEA089A-EFDF-F364-CCCB-9532E7BACA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3">
            <a:extLst>
              <a:ext uri="{FF2B5EF4-FFF2-40B4-BE49-F238E27FC236}">
                <a16:creationId xmlns:a16="http://schemas.microsoft.com/office/drawing/2014/main" id="{D574C350-EDB6-0026-56C5-33144719AA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344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D45EB9-793A-79DA-B443-3044EA0FED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D7616D8-40A6-A44C-7236-7B7188332F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75DEC9-62FF-4C12-9F6C-EDED4E821DB9}" type="slidenum">
              <a:rPr lang="fr-CA"/>
              <a:pPr/>
              <a:t>8</a:t>
            </a:fld>
            <a:endParaRPr lang="fr-CA"/>
          </a:p>
        </p:txBody>
      </p:sp>
      <p:sp>
        <p:nvSpPr>
          <p:cNvPr id="356354" name="Rectangle 2">
            <a:extLst>
              <a:ext uri="{FF2B5EF4-FFF2-40B4-BE49-F238E27FC236}">
                <a16:creationId xmlns:a16="http://schemas.microsoft.com/office/drawing/2014/main" id="{548F51D2-348A-C113-329A-130AA8B63D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3">
            <a:extLst>
              <a:ext uri="{FF2B5EF4-FFF2-40B4-BE49-F238E27FC236}">
                <a16:creationId xmlns:a16="http://schemas.microsoft.com/office/drawing/2014/main" id="{2E658C5D-69A9-F770-6499-95CDD4B150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0892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D5780C-8E1A-6CB4-C555-699144E47C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F0123ED-A0D7-4A22-AB20-442524C33D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75DEC9-62FF-4C12-9F6C-EDED4E821DB9}" type="slidenum">
              <a:rPr lang="fr-CA"/>
              <a:pPr/>
              <a:t>9</a:t>
            </a:fld>
            <a:endParaRPr lang="fr-CA"/>
          </a:p>
        </p:txBody>
      </p:sp>
      <p:sp>
        <p:nvSpPr>
          <p:cNvPr id="356354" name="Rectangle 2">
            <a:extLst>
              <a:ext uri="{FF2B5EF4-FFF2-40B4-BE49-F238E27FC236}">
                <a16:creationId xmlns:a16="http://schemas.microsoft.com/office/drawing/2014/main" id="{6C9C6174-8EEB-B9A6-00ED-C30A88BD89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3">
            <a:extLst>
              <a:ext uri="{FF2B5EF4-FFF2-40B4-BE49-F238E27FC236}">
                <a16:creationId xmlns:a16="http://schemas.microsoft.com/office/drawing/2014/main" id="{2C804F63-9855-41EE-8381-9A2BEB2286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398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8F186-9DFA-4396-B31D-F45867EBD096}" type="slidenum">
              <a:rPr lang="fr-CA" smtClean="0"/>
              <a:pPr/>
              <a:t>‹N°›</a:t>
            </a:fld>
            <a:endParaRPr lang="fr-CA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9632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4DEE-88EC-40C5-ADFF-E62703D7D6EF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96675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FACB5-BF4A-4F47-9B7A-EC877311BD0A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33270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46534-424D-4A5D-AD14-6C5281329F76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7388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8CAC1-553B-4540-A529-737E88660006}" type="slidenum">
              <a:rPr lang="fr-CA" smtClean="0"/>
              <a:pPr/>
              <a:t>‹N°›</a:t>
            </a:fld>
            <a:endParaRPr lang="fr-CA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3548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60E11-82DF-4CCF-90AD-73C61ED9DC11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821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B75B-A821-4AF9-9F04-38B1C4FE5A67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57374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4E94-6FCC-4700-8989-ADDB95A505BB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9318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ADBD-D669-402F-9BE4-6527A0ACA111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14668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044A05-B493-4E69-B210-38ECE4B8FF03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23758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AC28-5DB9-40A3-8229-756BF5AB1BC3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72132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0041121-CBBF-4F78-91BD-30999E573BE1}" type="slidenum">
              <a:rPr lang="en-US" smtClean="0"/>
              <a:t>‹N°›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6498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850" y="2060575"/>
            <a:ext cx="8569325" cy="1470025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2800" b="1" i="1" dirty="0">
                <a:solidFill>
                  <a:schemeClr val="tx2"/>
                </a:solidFill>
              </a:rPr>
              <a:t> </a:t>
            </a:r>
            <a:r>
              <a:rPr lang="fr-FR" sz="2800" b="1" cap="small" dirty="0">
                <a:solidFill>
                  <a:schemeClr val="tx2"/>
                </a:solidFill>
                <a:latin typeface="+mn-lt"/>
              </a:rPr>
              <a:t>COURS NO 14</a:t>
            </a:r>
            <a:br>
              <a:rPr lang="fr-FR" sz="2800" b="1" cap="small" dirty="0">
                <a:solidFill>
                  <a:schemeClr val="tx2"/>
                </a:solidFill>
                <a:latin typeface="+mn-lt"/>
              </a:rPr>
            </a:br>
            <a:r>
              <a:rPr lang="fr-FR" sz="2800" b="1" cap="small" dirty="0">
                <a:solidFill>
                  <a:schemeClr val="tx2"/>
                </a:solidFill>
                <a:latin typeface="+mn-lt"/>
              </a:rPr>
              <a:t>ÉVALUATION DE LA « DURABILITÉ »</a:t>
            </a:r>
            <a:br>
              <a:rPr lang="fr-FR" sz="2800" b="1" cap="small" dirty="0">
                <a:solidFill>
                  <a:schemeClr val="tx2"/>
                </a:solidFill>
                <a:latin typeface="+mn-lt"/>
              </a:rPr>
            </a:br>
            <a:r>
              <a:rPr lang="fr-FR" sz="2800" b="1" cap="small" dirty="0">
                <a:solidFill>
                  <a:schemeClr val="tx2"/>
                </a:solidFill>
                <a:latin typeface="+mn-lt"/>
              </a:rPr>
              <a:t>‘SUSTAINABILITY ASSESSMENT »</a:t>
            </a:r>
            <a:br>
              <a:rPr lang="fr-FR" sz="2800" b="1" dirty="0">
                <a:solidFill>
                  <a:schemeClr val="tx2"/>
                </a:solidFill>
                <a:latin typeface="+mn-lt"/>
              </a:rPr>
            </a:br>
            <a:r>
              <a:rPr lang="fr-FR" sz="2000" b="1" dirty="0">
                <a:solidFill>
                  <a:schemeClr val="tx2"/>
                </a:solidFill>
                <a:latin typeface="+mn-lt"/>
              </a:rPr>
              <a:t>_______________________________________________</a:t>
            </a:r>
            <a:endParaRPr lang="en-CA" sz="20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2052" name="Picture 2" descr="http://www.ressources.polymtl.ca/img3/logoBann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059113" cy="1195388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</p:pic>
      <p:sp>
        <p:nvSpPr>
          <p:cNvPr id="2053" name="TextBox 5"/>
          <p:cNvSpPr txBox="1">
            <a:spLocks noChangeArrowheads="1"/>
          </p:cNvSpPr>
          <p:nvPr/>
        </p:nvSpPr>
        <p:spPr bwMode="auto">
          <a:xfrm>
            <a:off x="3059113" y="0"/>
            <a:ext cx="6084887" cy="120015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CA" b="1">
                <a:solidFill>
                  <a:schemeClr val="bg1"/>
                </a:solidFill>
                <a:latin typeface="Calibri" pitchFamily="34" charset="0"/>
              </a:rPr>
              <a:t>CIV6205 </a:t>
            </a:r>
            <a:endParaRPr lang="en-CA" b="1">
              <a:solidFill>
                <a:schemeClr val="bg1"/>
              </a:solidFill>
              <a:latin typeface="Calibri" pitchFamily="34" charset="0"/>
            </a:endParaRPr>
          </a:p>
          <a:p>
            <a:pPr algn="r"/>
            <a:r>
              <a:rPr lang="fr-CA" b="1">
                <a:solidFill>
                  <a:schemeClr val="bg1"/>
                </a:solidFill>
                <a:latin typeface="Calibri" pitchFamily="34" charset="0"/>
              </a:rPr>
              <a:t>Impacts des projets </a:t>
            </a:r>
          </a:p>
          <a:p>
            <a:pPr algn="r"/>
            <a:r>
              <a:rPr lang="fr-CA" b="1">
                <a:solidFill>
                  <a:schemeClr val="bg1"/>
                </a:solidFill>
                <a:latin typeface="Calibri" pitchFamily="34" charset="0"/>
              </a:rPr>
              <a:t>sur l'environnement</a:t>
            </a:r>
          </a:p>
          <a:p>
            <a:pPr algn="r"/>
            <a:endParaRPr lang="en-CA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75656" y="4221088"/>
            <a:ext cx="6400800" cy="1008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90000"/>
              </a:lnSpc>
              <a:spcAft>
                <a:spcPts val="0"/>
              </a:spcAft>
            </a:pPr>
            <a:r>
              <a:rPr lang="en-CA" sz="2000">
                <a:solidFill>
                  <a:srgbClr val="0070C0"/>
                </a:solidFill>
              </a:rPr>
              <a:t>Département des Génies civil, géologiques et des mines (CGM)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</a:pPr>
            <a:r>
              <a:rPr lang="fr-CA" sz="2000">
                <a:solidFill>
                  <a:srgbClr val="0070C0"/>
                </a:solidFill>
              </a:rPr>
              <a:t>Michel A. Bouchard, Ph.D.</a:t>
            </a:r>
            <a:endParaRPr lang="fr-CA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90550"/>
            <a:ext cx="8229600" cy="511175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  </a:t>
            </a:r>
            <a:endParaRPr lang="en-US" sz="4800" dirty="0"/>
          </a:p>
        </p:txBody>
      </p:sp>
      <p:sp>
        <p:nvSpPr>
          <p:cNvPr id="355331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764704"/>
            <a:ext cx="7543801" cy="4023360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endParaRPr lang="en-US" sz="4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buFontTx/>
              <a:buNone/>
            </a:pPr>
            <a:r>
              <a:rPr lang="en-US" sz="2800" b="1" dirty="0" err="1">
                <a:solidFill>
                  <a:schemeClr val="tx2"/>
                </a:solidFill>
              </a:rPr>
              <a:t>Plusieurs</a:t>
            </a:r>
            <a:r>
              <a:rPr lang="en-US" sz="2800" b="1" dirty="0">
                <a:solidFill>
                  <a:schemeClr val="tx2"/>
                </a:solidFill>
              </a:rPr>
              <a:t> approaches</a:t>
            </a:r>
          </a:p>
          <a:p>
            <a:pPr algn="ctr">
              <a:buFontTx/>
              <a:buNone/>
            </a:pPr>
            <a:r>
              <a:rPr lang="en-US" sz="2800" b="1" dirty="0" err="1">
                <a:solidFill>
                  <a:schemeClr val="tx2"/>
                </a:solidFill>
              </a:rPr>
              <a:t>Plusieurs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méthodes</a:t>
            </a:r>
            <a:endParaRPr lang="en-US" sz="2800" b="1" dirty="0">
              <a:solidFill>
                <a:schemeClr val="tx2"/>
              </a:solidFill>
            </a:endParaRPr>
          </a:p>
          <a:p>
            <a:pPr algn="ctr">
              <a:buFontTx/>
              <a:buNone/>
            </a:pPr>
            <a:r>
              <a:rPr lang="en-US" sz="2800" b="1" dirty="0" err="1">
                <a:solidFill>
                  <a:schemeClr val="tx2"/>
                </a:solidFill>
              </a:rPr>
              <a:t>Plusieurs</a:t>
            </a:r>
            <a:r>
              <a:rPr lang="en-US" sz="2800" b="1" dirty="0">
                <a:solidFill>
                  <a:schemeClr val="tx2"/>
                </a:solidFill>
              </a:rPr>
              <a:t> appellations</a:t>
            </a:r>
          </a:p>
          <a:p>
            <a:pPr algn="ctr">
              <a:buFontTx/>
              <a:buNone/>
            </a:pPr>
            <a:endParaRPr lang="en-US" sz="2800" b="1" dirty="0">
              <a:solidFill>
                <a:schemeClr val="tx2"/>
              </a:solidFill>
            </a:endParaRPr>
          </a:p>
          <a:p>
            <a:pPr lvl="1">
              <a:buNone/>
            </a:pPr>
            <a:r>
              <a:rPr lang="en-US" sz="2600" b="1" dirty="0" err="1">
                <a:solidFill>
                  <a:schemeClr val="tx2"/>
                </a:solidFill>
              </a:rPr>
              <a:t>Mesure</a:t>
            </a:r>
            <a:r>
              <a:rPr lang="en-US" sz="2600" b="1" dirty="0">
                <a:solidFill>
                  <a:schemeClr val="tx2"/>
                </a:solidFill>
              </a:rPr>
              <a:t> (Évaluation, Suivi, </a:t>
            </a:r>
            <a:r>
              <a:rPr lang="en-US" sz="2600" b="1" dirty="0" err="1">
                <a:solidFill>
                  <a:schemeClr val="tx2"/>
                </a:solidFill>
              </a:rPr>
              <a:t>Conformité</a:t>
            </a:r>
            <a:r>
              <a:rPr lang="en-US" sz="2600" b="1" dirty="0">
                <a:solidFill>
                  <a:schemeClr val="tx2"/>
                </a:solidFill>
              </a:rPr>
              <a:t>)..</a:t>
            </a:r>
          </a:p>
          <a:p>
            <a:pPr lvl="1">
              <a:buNone/>
            </a:pPr>
            <a:r>
              <a:rPr lang="en-US" sz="2600" b="1" dirty="0">
                <a:solidFill>
                  <a:schemeClr val="tx2"/>
                </a:solidFill>
              </a:rPr>
              <a:t>.. Du Développement Durable ( </a:t>
            </a:r>
            <a:r>
              <a:rPr lang="en-US" sz="2600" b="1" dirty="0" err="1">
                <a:solidFill>
                  <a:schemeClr val="tx2"/>
                </a:solidFill>
              </a:rPr>
              <a:t>Soutenabilité</a:t>
            </a:r>
            <a:r>
              <a:rPr lang="en-US" sz="2600" b="1" dirty="0">
                <a:solidFill>
                  <a:schemeClr val="tx2"/>
                </a:solidFill>
              </a:rPr>
              <a:t>, </a:t>
            </a:r>
            <a:r>
              <a:rPr lang="en-US" sz="2600" b="1" dirty="0" err="1">
                <a:solidFill>
                  <a:schemeClr val="tx2"/>
                </a:solidFill>
              </a:rPr>
              <a:t>Durabilité</a:t>
            </a:r>
            <a:r>
              <a:rPr lang="en-US" sz="2600" b="1" dirty="0">
                <a:solidFill>
                  <a:schemeClr val="tx2"/>
                </a:solidFill>
              </a:rPr>
              <a:t>)</a:t>
            </a:r>
          </a:p>
          <a:p>
            <a:pPr algn="ctr">
              <a:buFontTx/>
              <a:buNone/>
            </a:pPr>
            <a:endParaRPr lang="en-US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6553200" y="6473519"/>
            <a:ext cx="2895600" cy="476250"/>
          </a:xfrm>
        </p:spPr>
        <p:txBody>
          <a:bodyPr/>
          <a:lstStyle/>
          <a:p>
            <a:endParaRPr lang="fr-CA" sz="1000" dirty="0">
              <a:latin typeface="+mn-lt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201C-A6FA-4FE7-AEAE-9A275E6D7307}" type="slidenum">
              <a:rPr lang="fr-CA"/>
              <a:pPr/>
              <a:t>2</a:t>
            </a:fld>
            <a:endParaRPr lang="fr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04062C82-BEE6-6818-4763-164EC7AA9B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>
            <a:extLst>
              <a:ext uri="{FF2B5EF4-FFF2-40B4-BE49-F238E27FC236}">
                <a16:creationId xmlns:a16="http://schemas.microsoft.com/office/drawing/2014/main" id="{BF02ADA7-DBF8-C7A0-1114-1743924B0C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90550"/>
            <a:ext cx="8229600" cy="511175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  </a:t>
            </a:r>
            <a:endParaRPr lang="en-US" sz="4800" dirty="0"/>
          </a:p>
        </p:txBody>
      </p:sp>
      <p:sp>
        <p:nvSpPr>
          <p:cNvPr id="355331" name="Rectangle 3">
            <a:extLst>
              <a:ext uri="{FF2B5EF4-FFF2-40B4-BE49-F238E27FC236}">
                <a16:creationId xmlns:a16="http://schemas.microsoft.com/office/drawing/2014/main" id="{421F62CF-631A-C273-7D71-486624A85B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99592" y="764704"/>
            <a:ext cx="7543801" cy="4023360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endParaRPr lang="en-US" sz="4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buFontTx/>
              <a:buNone/>
            </a:pPr>
            <a:r>
              <a:rPr lang="en-US" sz="2800" b="1" dirty="0">
                <a:solidFill>
                  <a:schemeClr val="tx2"/>
                </a:solidFill>
              </a:rPr>
              <a:t>Loi Québécoise</a:t>
            </a:r>
          </a:p>
          <a:p>
            <a:pPr algn="ctr">
              <a:buFontTx/>
              <a:buNone/>
            </a:pPr>
            <a:endParaRPr lang="en-US" sz="2800" b="1" dirty="0">
              <a:solidFill>
                <a:schemeClr val="tx2"/>
              </a:solidFill>
            </a:endParaRPr>
          </a:p>
          <a:p>
            <a:pPr>
              <a:buFontTx/>
              <a:buNone/>
            </a:pPr>
            <a:r>
              <a:rPr lang="en-US" sz="2800" b="1" dirty="0" err="1">
                <a:solidFill>
                  <a:schemeClr val="tx2"/>
                </a:solidFill>
              </a:rPr>
              <a:t>Définition</a:t>
            </a:r>
            <a:r>
              <a:rPr lang="en-US" dirty="0"/>
              <a:t> </a:t>
            </a:r>
            <a:r>
              <a:rPr lang="en-US" sz="2800" b="1" dirty="0">
                <a:solidFill>
                  <a:schemeClr val="tx2"/>
                </a:solidFill>
              </a:rPr>
              <a:t>de “Développement Durable”</a:t>
            </a:r>
          </a:p>
          <a:p>
            <a:pPr>
              <a:buFontTx/>
              <a:buNone/>
            </a:pPr>
            <a:r>
              <a:rPr lang="en-US" sz="2800" b="1" dirty="0">
                <a:solidFill>
                  <a:schemeClr val="tx2"/>
                </a:solidFill>
              </a:rPr>
              <a:t>Principes du Développement Durable</a:t>
            </a:r>
          </a:p>
          <a:p>
            <a:pPr>
              <a:buFontTx/>
              <a:buNone/>
            </a:pPr>
            <a:r>
              <a:rPr lang="en-US" sz="2800" b="1" dirty="0" err="1">
                <a:solidFill>
                  <a:schemeClr val="tx2"/>
                </a:solidFill>
              </a:rPr>
              <a:t>Indicateurs</a:t>
            </a:r>
            <a:r>
              <a:rPr lang="en-US" sz="2800" b="1" dirty="0">
                <a:solidFill>
                  <a:schemeClr val="tx2"/>
                </a:solidFill>
              </a:rPr>
              <a:t> ( de </a:t>
            </a:r>
            <a:r>
              <a:rPr lang="en-US" sz="2800" b="1" dirty="0" err="1">
                <a:solidFill>
                  <a:schemeClr val="tx2"/>
                </a:solidFill>
              </a:rPr>
              <a:t>mesure</a:t>
            </a:r>
            <a:r>
              <a:rPr lang="en-US" sz="2800" b="1" dirty="0">
                <a:solidFill>
                  <a:schemeClr val="tx2"/>
                </a:solidFill>
              </a:rPr>
              <a:t>, de </a:t>
            </a:r>
            <a:r>
              <a:rPr lang="en-US" sz="2800" b="1" dirty="0" err="1">
                <a:solidFill>
                  <a:schemeClr val="tx2"/>
                </a:solidFill>
              </a:rPr>
              <a:t>conformité</a:t>
            </a:r>
            <a:r>
              <a:rPr lang="en-US" sz="2800" b="1" dirty="0">
                <a:solidFill>
                  <a:schemeClr val="tx2"/>
                </a:solidFill>
              </a:rPr>
              <a:t> au) du Développement Durable</a:t>
            </a:r>
            <a:r>
              <a:rPr lang="en-US" dirty="0"/>
              <a:t> </a:t>
            </a: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BF61DCE2-A654-FC34-1179-448388B3F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53200" y="6473519"/>
            <a:ext cx="2895600" cy="476250"/>
          </a:xfrm>
        </p:spPr>
        <p:txBody>
          <a:bodyPr/>
          <a:lstStyle/>
          <a:p>
            <a:endParaRPr lang="fr-CA" sz="1000" dirty="0">
              <a:latin typeface="+mn-lt"/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9FCF93D-4CBE-CC46-52E7-D7A03E383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201C-A6FA-4FE7-AEAE-9A275E6D7307}" type="slidenum">
              <a:rPr lang="fr-CA"/>
              <a:pPr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43863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08170CEA-714F-5641-18F5-8FB9A094AD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>
            <a:extLst>
              <a:ext uri="{FF2B5EF4-FFF2-40B4-BE49-F238E27FC236}">
                <a16:creationId xmlns:a16="http://schemas.microsoft.com/office/drawing/2014/main" id="{5890EADE-3742-C6EF-6253-686BC1C2B4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90550"/>
            <a:ext cx="8229600" cy="511175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  </a:t>
            </a:r>
            <a:endParaRPr lang="en-US" sz="4800" dirty="0"/>
          </a:p>
        </p:txBody>
      </p:sp>
      <p:sp>
        <p:nvSpPr>
          <p:cNvPr id="355331" name="Rectangle 3">
            <a:extLst>
              <a:ext uri="{FF2B5EF4-FFF2-40B4-BE49-F238E27FC236}">
                <a16:creationId xmlns:a16="http://schemas.microsoft.com/office/drawing/2014/main" id="{70FEC180-EDCA-2111-79BB-AF382D1009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99592" y="764704"/>
            <a:ext cx="7543801" cy="4464496"/>
          </a:xfrm>
        </p:spPr>
        <p:txBody>
          <a:bodyPr>
            <a:normAutofit fontScale="92500" lnSpcReduction="20000"/>
          </a:bodyPr>
          <a:lstStyle/>
          <a:p>
            <a:pPr algn="ctr">
              <a:buFontTx/>
              <a:buNone/>
            </a:pPr>
            <a:endParaRPr lang="en-US" sz="4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buFontTx/>
              <a:buNone/>
            </a:pPr>
            <a:r>
              <a:rPr lang="en-US" sz="2800" b="1" dirty="0">
                <a:solidFill>
                  <a:schemeClr val="tx2"/>
                </a:solidFill>
              </a:rPr>
              <a:t>Loi Québécoise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endParaRPr lang="fr-CA" sz="18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A" sz="2800" b="1" kern="100" dirty="0">
                <a:ea typeface="Aptos" panose="020B0004020202020204" pitchFamily="34" charset="0"/>
                <a:cs typeface="Times New Roman" panose="02020603050405020304" pitchFamily="18" charset="0"/>
              </a:rPr>
              <a:t>Au Québec, le développement durable s’entend donc d’« un développement qui répond aux besoins du présent sans compromettre la capacité des générations futures à répondre aux leurs. Le développement durable s’appuie sur une vision à long terme qui prend en compte le caractère indissociable des dimensions environnementale, sociale et économique des activités de développement. »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CA" sz="2800" b="1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CA" sz="1800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0A027F42-A47C-347A-2020-C7B69949E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53200" y="6473519"/>
            <a:ext cx="2895600" cy="476250"/>
          </a:xfrm>
        </p:spPr>
        <p:txBody>
          <a:bodyPr/>
          <a:lstStyle/>
          <a:p>
            <a:endParaRPr lang="fr-CA" sz="1000" dirty="0">
              <a:latin typeface="+mn-lt"/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0F10B4-1341-6492-E677-2EDAD264B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201C-A6FA-4FE7-AEAE-9A275E6D7307}" type="slidenum">
              <a:rPr lang="fr-CA"/>
              <a:pPr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23334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EEF0A04A-223B-808D-0CE0-E842EC0589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>
            <a:extLst>
              <a:ext uri="{FF2B5EF4-FFF2-40B4-BE49-F238E27FC236}">
                <a16:creationId xmlns:a16="http://schemas.microsoft.com/office/drawing/2014/main" id="{19EDD3C3-0EDB-C671-6A86-52D858D813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90550"/>
            <a:ext cx="8229600" cy="511175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  </a:t>
            </a:r>
            <a:endParaRPr lang="en-US" sz="4800" dirty="0"/>
          </a:p>
        </p:txBody>
      </p:sp>
      <p:sp>
        <p:nvSpPr>
          <p:cNvPr id="355331" name="Rectangle 3">
            <a:extLst>
              <a:ext uri="{FF2B5EF4-FFF2-40B4-BE49-F238E27FC236}">
                <a16:creationId xmlns:a16="http://schemas.microsoft.com/office/drawing/2014/main" id="{F5493792-8431-A9C2-D287-1DAB272C5B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98726" y="404664"/>
            <a:ext cx="7543801" cy="1080120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sz="2800" b="1" dirty="0">
                <a:solidFill>
                  <a:schemeClr val="tx2"/>
                </a:solidFill>
              </a:rPr>
              <a:t>Loi Québécoise</a:t>
            </a:r>
          </a:p>
          <a:p>
            <a:pPr algn="ctr">
              <a:buFontTx/>
              <a:buNone/>
            </a:pPr>
            <a:r>
              <a:rPr lang="en-US" sz="2800" b="1" dirty="0">
                <a:solidFill>
                  <a:schemeClr val="tx2"/>
                </a:solidFill>
              </a:rPr>
              <a:t>Les 16 principes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endParaRPr lang="fr-CA" sz="18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CA" sz="2800" b="1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CA" sz="1800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7FB483C8-DB0F-93EF-ABA0-50428456B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53200" y="6473519"/>
            <a:ext cx="2895600" cy="476250"/>
          </a:xfrm>
        </p:spPr>
        <p:txBody>
          <a:bodyPr/>
          <a:lstStyle/>
          <a:p>
            <a:endParaRPr lang="fr-CA" sz="1000" dirty="0">
              <a:latin typeface="+mn-lt"/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BB1E07-02E3-9541-E00A-A92500AE1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201C-A6FA-4FE7-AEAE-9A275E6D7307}" type="slidenum">
              <a:rPr lang="fr-CA"/>
              <a:pPr/>
              <a:t>5</a:t>
            </a:fld>
            <a:endParaRPr lang="fr-CA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7FD6C763-4396-3A74-4F5C-63AB76FEA4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340477"/>
              </p:ext>
            </p:extLst>
          </p:nvPr>
        </p:nvGraphicFramePr>
        <p:xfrm>
          <a:off x="1524000" y="1758159"/>
          <a:ext cx="6096000" cy="4414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193355205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4624736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PRINCIPES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NORMES D’EIES/ENJEUX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894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b="1" dirty="0"/>
                        <a:t>SANTÉ ET QUALITÉ</a:t>
                      </a:r>
                      <a:r>
                        <a:rPr lang="fr-CA" b="1" baseline="0" dirty="0"/>
                        <a:t> DE VIE</a:t>
                      </a:r>
                      <a:endParaRPr lang="fr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dirty="0"/>
                        <a:t>SANTÉ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303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b="1" dirty="0"/>
                        <a:t>ÉQUITÉ ET SOLIDARITÉ SOCIALE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dirty="0"/>
                        <a:t>COHÉSION SOCIALE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026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b="1" dirty="0"/>
                        <a:t>PROTECTION DE L’ENVIRONNEMENT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dirty="0"/>
                        <a:t>NATURE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032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b="1" dirty="0"/>
                        <a:t>EFFICACITÉ ÉCONOMIQUE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3644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b="1" dirty="0"/>
                        <a:t>PARTICIPATION ET ENGAGEMENTT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fr-CA" b="1" dirty="0"/>
                    </a:p>
                    <a:p>
                      <a:r>
                        <a:rPr lang="fr-CA" b="1" dirty="0"/>
                        <a:t>PARTICIPATION</a:t>
                      </a:r>
                      <a:r>
                        <a:rPr lang="fr-CA" b="1" baseline="0" dirty="0"/>
                        <a:t> ET </a:t>
                      </a:r>
                      <a:r>
                        <a:rPr lang="fr-CA" b="1" dirty="0"/>
                        <a:t>CONSULTATION PUBLIQUE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909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b="1" dirty="0"/>
                        <a:t>ACCÈS AU SAVOIR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0100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b="1" dirty="0"/>
                        <a:t>SUBSIDIARITÉ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370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b="1" dirty="0"/>
                        <a:t>COOPÉRATION GOUVERNEMENTALE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5322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3544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20B2E934-60E3-20C7-D8A7-294C0DF846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>
            <a:extLst>
              <a:ext uri="{FF2B5EF4-FFF2-40B4-BE49-F238E27FC236}">
                <a16:creationId xmlns:a16="http://schemas.microsoft.com/office/drawing/2014/main" id="{07D4FC87-F6B5-FD63-E9DB-F4B3B05706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90550"/>
            <a:ext cx="8229600" cy="511175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  </a:t>
            </a:r>
            <a:endParaRPr lang="en-US" sz="4800" dirty="0"/>
          </a:p>
        </p:txBody>
      </p:sp>
      <p:sp>
        <p:nvSpPr>
          <p:cNvPr id="355331" name="Rectangle 3">
            <a:extLst>
              <a:ext uri="{FF2B5EF4-FFF2-40B4-BE49-F238E27FC236}">
                <a16:creationId xmlns:a16="http://schemas.microsoft.com/office/drawing/2014/main" id="{57E3AA08-D6DB-7BA2-817A-0B65146C8A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99592" y="764704"/>
            <a:ext cx="7543801" cy="1080120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sz="2800" b="1" dirty="0">
                <a:solidFill>
                  <a:schemeClr val="tx2"/>
                </a:solidFill>
              </a:rPr>
              <a:t>Loi Québécoise (2)</a:t>
            </a:r>
          </a:p>
          <a:p>
            <a:pPr algn="ctr">
              <a:buFontTx/>
              <a:buNone/>
            </a:pPr>
            <a:r>
              <a:rPr lang="en-US" sz="2800" b="1" dirty="0">
                <a:solidFill>
                  <a:schemeClr val="tx2"/>
                </a:solidFill>
              </a:rPr>
              <a:t>Les 16 principes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endParaRPr lang="fr-CA" sz="18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CA" sz="2800" b="1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CA" sz="1800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FD0ACB34-343F-C1C1-6EC5-DFD137178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53200" y="6473519"/>
            <a:ext cx="2895600" cy="476250"/>
          </a:xfrm>
        </p:spPr>
        <p:txBody>
          <a:bodyPr/>
          <a:lstStyle/>
          <a:p>
            <a:endParaRPr lang="fr-CA" sz="1000" dirty="0">
              <a:latin typeface="+mn-lt"/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77B430-3378-ECA7-1A16-3D06540D8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201C-A6FA-4FE7-AEAE-9A275E6D7307}" type="slidenum">
              <a:rPr lang="fr-CA"/>
              <a:pPr/>
              <a:t>6</a:t>
            </a:fld>
            <a:endParaRPr lang="fr-CA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B5AE0EF7-504B-0731-D2D2-68524BEEC0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21939"/>
              </p:ext>
            </p:extLst>
          </p:nvPr>
        </p:nvGraphicFramePr>
        <p:xfrm>
          <a:off x="1524000" y="1397000"/>
          <a:ext cx="6096000" cy="396917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193355205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4624736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PRINCIPES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NORMES D’EIES/ENJEUX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894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b="1" dirty="0"/>
                        <a:t>PRÉVENTION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dirty="0"/>
                        <a:t>PGES/SME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303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b="1" dirty="0"/>
                        <a:t>PRÉCAUTION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026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b="1" dirty="0"/>
                        <a:t>PATRIMOINE CULTUREL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dirty="0"/>
                        <a:t>PATRIMOINE CULTUREL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032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b="1" dirty="0"/>
                        <a:t>BIODIVERSITÉ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fr-CA" b="1" dirty="0"/>
                        <a:t>ENJEUX GLOBAUX</a:t>
                      </a:r>
                    </a:p>
                    <a:p>
                      <a:r>
                        <a:rPr lang="fr-CA" b="1" dirty="0"/>
                        <a:t>PROTECTION DE LA NATURE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3644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b="1" dirty="0"/>
                        <a:t>CAPACITÉ DES ÉCOSYSTÈMES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909566"/>
                  </a:ext>
                </a:extLst>
              </a:tr>
              <a:tr h="181187">
                <a:tc rowSpan="3">
                  <a:txBody>
                    <a:bodyPr/>
                    <a:lstStyle/>
                    <a:p>
                      <a:r>
                        <a:rPr lang="fr-CA" b="1" dirty="0"/>
                        <a:t>PRODUCTION ET CONSOMMATION RESPONSABLES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0100235"/>
                  </a:ext>
                </a:extLst>
              </a:tr>
              <a:tr h="552026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dirty="0"/>
                        <a:t>PGES/RSEE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5573372"/>
                  </a:ext>
                </a:extLst>
              </a:tr>
              <a:tr h="181187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CA" b="1" dirty="0"/>
                        <a:t>EXTERNALITÉS</a:t>
                      </a:r>
                    </a:p>
                    <a:p>
                      <a:endParaRPr lang="fr-C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4341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b="1" dirty="0"/>
                        <a:t>POLLUEUR-PAYEUR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370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b="1" dirty="0"/>
                        <a:t>INTENALISATION DES COÛTS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dirty="0"/>
                        <a:t>ANALYSES COÛTS/BÉNÉFICES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5322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3567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46534-424D-4A5D-AD14-6C5281329F76}" type="slidenum">
              <a:rPr lang="fr-CA" smtClean="0"/>
              <a:pPr/>
              <a:t>7</a:t>
            </a:fld>
            <a:endParaRPr lang="fr-CA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3026ED1D-0ED1-3363-7EEF-54139E7E10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8162" y="0"/>
            <a:ext cx="580767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391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7662D1A9-0FC1-06BB-26AF-89D6AF8AD7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>
            <a:extLst>
              <a:ext uri="{FF2B5EF4-FFF2-40B4-BE49-F238E27FC236}">
                <a16:creationId xmlns:a16="http://schemas.microsoft.com/office/drawing/2014/main" id="{254EAD4A-B037-1BF3-2319-5CAA83BE79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90550"/>
            <a:ext cx="8229600" cy="511175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  </a:t>
            </a:r>
            <a:endParaRPr lang="en-US" sz="4800" dirty="0"/>
          </a:p>
        </p:txBody>
      </p:sp>
      <p:sp>
        <p:nvSpPr>
          <p:cNvPr id="355331" name="Rectangle 3">
            <a:extLst>
              <a:ext uri="{FF2B5EF4-FFF2-40B4-BE49-F238E27FC236}">
                <a16:creationId xmlns:a16="http://schemas.microsoft.com/office/drawing/2014/main" id="{F7ACD2CF-EC07-6978-3605-649DD44003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5562" y="846137"/>
            <a:ext cx="7543801" cy="5570224"/>
          </a:xfrm>
        </p:spPr>
        <p:txBody>
          <a:bodyPr>
            <a:normAutofit fontScale="92500" lnSpcReduction="20000"/>
          </a:bodyPr>
          <a:lstStyle/>
          <a:p>
            <a:pPr algn="ctr">
              <a:buFontTx/>
              <a:buNone/>
            </a:pPr>
            <a:r>
              <a:rPr lang="en-US" b="1" dirty="0">
                <a:solidFill>
                  <a:schemeClr val="tx2"/>
                </a:solidFill>
              </a:rPr>
              <a:t>DIFFÉRENTES APPROCHES/MÉTHODES</a:t>
            </a:r>
            <a:endParaRPr lang="fr-CA" sz="18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fr-CA" b="1" kern="100" dirty="0">
                <a:ea typeface="Aptos" panose="020B0004020202020204" pitchFamily="34" charset="0"/>
                <a:cs typeface="Times New Roman" panose="02020603050405020304" pitchFamily="18" charset="0"/>
              </a:rPr>
              <a:t>ANALYSE DE RISQUE/</a:t>
            </a:r>
            <a:r>
              <a:rPr lang="fr-CA" b="1" kern="100" dirty="0">
                <a:solidFill>
                  <a:srgbClr val="0070C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RISK ASSESSMENT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fr-CA" b="1" kern="100" dirty="0">
                <a:ea typeface="Aptos" panose="020B0004020202020204" pitchFamily="34" charset="0"/>
                <a:cs typeface="Times New Roman" panose="02020603050405020304" pitchFamily="18" charset="0"/>
              </a:rPr>
              <a:t>ANALYSE DU CYCLE DE VIE/</a:t>
            </a:r>
            <a:r>
              <a:rPr lang="fr-CA" b="1" kern="100" dirty="0">
                <a:solidFill>
                  <a:srgbClr val="0070C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LIFE-CYCLE ASSESSMENT </a:t>
            </a:r>
            <a:r>
              <a:rPr lang="fr-CA" b="1" kern="100" dirty="0">
                <a:ea typeface="Aptos" panose="020B0004020202020204" pitchFamily="34" charset="0"/>
                <a:cs typeface="Times New Roman" panose="02020603050405020304" pitchFamily="18" charset="0"/>
              </a:rPr>
              <a:t>(ÉCOCONCEPTION)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fr-CA" b="1" kern="100" dirty="0">
                <a:ea typeface="Aptos" panose="020B0004020202020204" pitchFamily="34" charset="0"/>
                <a:cs typeface="Times New Roman" panose="02020603050405020304" pitchFamily="18" charset="0"/>
              </a:rPr>
              <a:t>ANALYSE COÛT/BÉNÉFICE/</a:t>
            </a:r>
            <a:r>
              <a:rPr lang="fr-CA" b="1" kern="100" dirty="0">
                <a:solidFill>
                  <a:srgbClr val="0070C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COST-BENEFIT ASSESSMENT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fr-CA" b="1" kern="100" dirty="0">
                <a:ea typeface="Aptos" panose="020B0004020202020204" pitchFamily="34" charset="0"/>
                <a:cs typeface="Times New Roman" panose="02020603050405020304" pitchFamily="18" charset="0"/>
              </a:rPr>
              <a:t>ANALYSE DE LA VALEUR DES SERVICES ÉCOSYTÉMIQUE/</a:t>
            </a:r>
            <a:r>
              <a:rPr lang="fr-CA" b="1" kern="100" dirty="0">
                <a:solidFill>
                  <a:srgbClr val="0070C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ECOSYSTEM SERVICES ASSESSMENT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fr-CA" b="1" kern="100" dirty="0">
                <a:solidFill>
                  <a:srgbClr val="0070C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INTEGRATED ASSESSMENT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fr-CA" b="1" kern="100" dirty="0">
                <a:solidFill>
                  <a:srgbClr val="0070C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SUSTAINABILITY ASSESSMENT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fr-CA" b="1" kern="100" dirty="0">
                <a:solidFill>
                  <a:srgbClr val="FF000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ÉVALUATIONS ENVIRONNEMENTALES STRATÉGIQUES</a:t>
            </a:r>
            <a:r>
              <a:rPr lang="fr-CA" b="1" kern="100" dirty="0">
                <a:solidFill>
                  <a:srgbClr val="0070C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/STRATEGIC ENVIRONMENTAL ASSESSMENT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fr-CA" b="1" kern="100" dirty="0">
                <a:solidFill>
                  <a:schemeClr val="tx1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MODÉLISATIONS/SCÉNARISATIONS</a:t>
            </a:r>
            <a:r>
              <a:rPr lang="fr-CA" b="1" kern="100" dirty="0">
                <a:solidFill>
                  <a:srgbClr val="0070C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		</a:t>
            </a:r>
            <a:endParaRPr lang="fr-CA" b="1" kern="100" dirty="0">
              <a:solidFill>
                <a:schemeClr val="tx1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  <a:buNone/>
            </a:pPr>
            <a:r>
              <a:rPr lang="fr-CA" sz="1300" b="1" kern="100" dirty="0">
                <a:solidFill>
                  <a:schemeClr val="tx1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https://nap.nationalacademies.org/read/13152/chapter/6#62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endParaRPr lang="fr-CA" b="1" kern="100" dirty="0">
              <a:solidFill>
                <a:srgbClr val="0070C0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CA" sz="2800" b="1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CA" sz="1800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B8D8A9DE-6221-C3BA-9DC8-72446B225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53200" y="6473519"/>
            <a:ext cx="2895600" cy="476250"/>
          </a:xfrm>
        </p:spPr>
        <p:txBody>
          <a:bodyPr/>
          <a:lstStyle/>
          <a:p>
            <a:endParaRPr lang="fr-CA" sz="1000" dirty="0">
              <a:latin typeface="+mn-lt"/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D014FD-142B-0659-61E3-3420EF0E9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201C-A6FA-4FE7-AEAE-9A275E6D7307}" type="slidenum">
              <a:rPr lang="fr-CA"/>
              <a:pPr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63628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853CF33E-29D0-CDC4-8CBC-9FC94A03F0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>
            <a:extLst>
              <a:ext uri="{FF2B5EF4-FFF2-40B4-BE49-F238E27FC236}">
                <a16:creationId xmlns:a16="http://schemas.microsoft.com/office/drawing/2014/main" id="{DDB0D0AE-38C1-3888-3219-D740CD7624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90550"/>
            <a:ext cx="8229600" cy="511175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  </a:t>
            </a:r>
            <a:endParaRPr lang="en-US" sz="4800" dirty="0"/>
          </a:p>
        </p:txBody>
      </p:sp>
      <p:sp>
        <p:nvSpPr>
          <p:cNvPr id="355331" name="Rectangle 3">
            <a:extLst>
              <a:ext uri="{FF2B5EF4-FFF2-40B4-BE49-F238E27FC236}">
                <a16:creationId xmlns:a16="http://schemas.microsoft.com/office/drawing/2014/main" id="{17717CC2-A5AE-CFF3-172B-7CDA5D1D894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99592" y="764704"/>
            <a:ext cx="7543801" cy="5570224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b="1" dirty="0">
                <a:solidFill>
                  <a:schemeClr val="tx2"/>
                </a:solidFill>
              </a:rPr>
              <a:t>DIFFÉRENTES APPROCHES/MÉTHODES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endParaRPr lang="fr-CA" sz="18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fr-CA" b="1" kern="100" dirty="0">
                <a:solidFill>
                  <a:srgbClr val="0070C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INTEGRATED ASSESSMENT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fr-CA" b="1" kern="100" dirty="0">
                <a:solidFill>
                  <a:srgbClr val="0070C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SUSTAINABILITY ASSESSMENT</a:t>
            </a:r>
          </a:p>
          <a:p>
            <a:pPr algn="r">
              <a:lnSpc>
                <a:spcPct val="107000"/>
              </a:lnSpc>
              <a:spcAft>
                <a:spcPts val="800"/>
              </a:spcAft>
              <a:buNone/>
            </a:pPr>
            <a:r>
              <a:rPr lang="fr-CA" b="1" kern="100" dirty="0">
                <a:solidFill>
                  <a:schemeClr val="tx1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APPROCHES SURTOUT FONDÉES SUR INDICATEURS</a:t>
            </a:r>
          </a:p>
          <a:p>
            <a:pPr algn="r">
              <a:lnSpc>
                <a:spcPct val="107000"/>
              </a:lnSpc>
              <a:spcAft>
                <a:spcPts val="800"/>
              </a:spcAft>
              <a:buNone/>
            </a:pPr>
            <a:r>
              <a:rPr lang="fr-CA" b="1" kern="100" dirty="0">
                <a:solidFill>
                  <a:schemeClr val="tx1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E,G, MÉTHODE OCDE, BOUSSOLE BERNOISE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fr-CA" b="1" kern="100" dirty="0">
                <a:solidFill>
                  <a:srgbClr val="FF000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ÉVALUATIONS ENVIRONNEMENTALES STRATÉGIQUES</a:t>
            </a:r>
            <a:r>
              <a:rPr lang="fr-CA" b="1" kern="100" dirty="0">
                <a:solidFill>
                  <a:srgbClr val="0070C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/STRATEGIC ENVIRONMENTAL ASSESSMENT		</a:t>
            </a:r>
            <a:endParaRPr lang="fr-CA" b="1" kern="100" dirty="0">
              <a:solidFill>
                <a:schemeClr val="tx1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  <a:buNone/>
            </a:pPr>
            <a:r>
              <a:rPr lang="fr-CA" b="1" kern="100" dirty="0">
                <a:solidFill>
                  <a:schemeClr val="tx1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APPROCHES SURTOUT FONDÉES SUR ENJEUX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endParaRPr lang="fr-CA" b="1" kern="100" dirty="0">
              <a:solidFill>
                <a:srgbClr val="0070C0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endParaRPr lang="fr-CA" b="1" kern="100" dirty="0">
              <a:solidFill>
                <a:srgbClr val="0070C0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CA" sz="2800" b="1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CA" sz="1800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F457CEB1-97DD-FFC0-E65E-65175CEB4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53200" y="6473519"/>
            <a:ext cx="2895600" cy="476250"/>
          </a:xfrm>
        </p:spPr>
        <p:txBody>
          <a:bodyPr/>
          <a:lstStyle/>
          <a:p>
            <a:endParaRPr lang="fr-CA" sz="1000" dirty="0">
              <a:latin typeface="+mn-lt"/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BC70105-D205-429F-CF46-AD3A8CE7C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201C-A6FA-4FE7-AEAE-9A275E6D7307}" type="slidenum">
              <a:rPr lang="fr-CA"/>
              <a:pPr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865018"/>
      </p:ext>
    </p:extLst>
  </p:cSld>
  <p:clrMapOvr>
    <a:masterClrMapping/>
  </p:clrMapOvr>
</p:sld>
</file>

<file path=ppt/theme/theme1.xml><?xml version="1.0" encoding="utf-8"?>
<a:theme xmlns:a="http://schemas.openxmlformats.org/drawingml/2006/main" name="Rétrospective">
  <a:themeElements>
    <a:clrScheme name="Rétrospectiv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375</Words>
  <Application>Microsoft Office PowerPoint</Application>
  <PresentationFormat>Affichage à l'écran (4:3)</PresentationFormat>
  <Paragraphs>106</Paragraphs>
  <Slides>9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Aptos</vt:lpstr>
      <vt:lpstr>Arial</vt:lpstr>
      <vt:lpstr>Calibri</vt:lpstr>
      <vt:lpstr>Calibri Light</vt:lpstr>
      <vt:lpstr>Rétrospective</vt:lpstr>
      <vt:lpstr> COURS NO 14 ÉVALUATION DE LA « DURABILITÉ » ‘SUSTAINABILITY ASSESSMENT » _______________________________________________</vt:lpstr>
      <vt:lpstr>  </vt:lpstr>
      <vt:lpstr>  </vt:lpstr>
      <vt:lpstr>  </vt:lpstr>
      <vt:lpstr>  </vt:lpstr>
      <vt:lpstr>  </vt:lpstr>
      <vt:lpstr>Présentation PowerPoint</vt:lpstr>
      <vt:lpstr> 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à l’Étude d’Impact; analyse des impacts _______________________________________________</dc:title>
  <dc:creator>MICHEL ANDRÉ BOUCHARD</dc:creator>
  <cp:lastModifiedBy>MICHEL ANDRÉ BOUCHARD</cp:lastModifiedBy>
  <cp:revision>29</cp:revision>
  <dcterms:created xsi:type="dcterms:W3CDTF">2019-02-07T12:35:41Z</dcterms:created>
  <dcterms:modified xsi:type="dcterms:W3CDTF">2025-04-09T19:55:58Z</dcterms:modified>
</cp:coreProperties>
</file>