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4" r:id="rId1"/>
  </p:sldMasterIdLst>
  <p:notesMasterIdLst>
    <p:notesMasterId r:id="rId11"/>
  </p:notesMasterIdLst>
  <p:handoutMasterIdLst>
    <p:handoutMasterId r:id="rId12"/>
  </p:handoutMasterIdLst>
  <p:sldIdLst>
    <p:sldId id="660" r:id="rId2"/>
    <p:sldId id="413" r:id="rId3"/>
    <p:sldId id="781" r:id="rId4"/>
    <p:sldId id="782" r:id="rId5"/>
    <p:sldId id="783" r:id="rId6"/>
    <p:sldId id="784" r:id="rId7"/>
    <p:sldId id="780" r:id="rId8"/>
    <p:sldId id="785" r:id="rId9"/>
    <p:sldId id="786" r:id="rId10"/>
  </p:sldIdLst>
  <p:sldSz cx="9144000" cy="6858000" type="screen4x3"/>
  <p:notesSz cx="7315200" cy="96012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79" autoAdjust="0"/>
    <p:restoredTop sz="86405" autoAdjust="0"/>
  </p:normalViewPr>
  <p:slideViewPr>
    <p:cSldViewPr>
      <p:cViewPr varScale="1">
        <p:scale>
          <a:sx n="96" d="100"/>
          <a:sy n="96" d="100"/>
        </p:scale>
        <p:origin x="1599" y="6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1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50" d="100"/>
          <a:sy n="150" d="100"/>
        </p:scale>
        <p:origin x="3243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fr-FR"/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fr-FR"/>
          </a:p>
        </p:txBody>
      </p:sp>
      <p:sp>
        <p:nvSpPr>
          <p:cNvPr id="67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fr-FR"/>
          </a:p>
        </p:txBody>
      </p:sp>
      <p:sp>
        <p:nvSpPr>
          <p:cNvPr id="67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5E3A08F-B5EA-4C2F-841C-1C6365FA594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589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fr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fr-CA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fr-CA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D1792B5-B5C4-4464-A97A-34ECB70B0F05}" type="slidenum">
              <a:rPr lang="fr-CA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774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121F9B-6C4A-4CD3-8171-C8A1BC25794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5577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2</a:t>
            </a:fld>
            <a:endParaRPr lang="fr-CA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25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E5FF3-A66A-8FED-8081-4E3B6D722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6C849B-A7BC-0B3B-DCE1-673D0F5A46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3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0B5120CE-D950-EE29-4FB5-90F874E9E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37177816-7368-6C69-E4D7-F8D24129F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3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00759-45FE-F6AF-7D4C-718D62A9F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608E00-0CAE-BC62-A459-24B096E3F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4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38079F43-6B79-4EF8-7734-2C22875FDA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A7B69282-4E16-70E5-2ACE-75F93BF064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3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782BC-58CC-6FEC-F186-692C8A12B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F61D88-6AAE-ED44-4C05-1504CD6C5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5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9C53D0FD-5AE7-5FCC-BD96-6895882BAC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E2F0991C-B726-BC46-4011-0E2249B94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88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F669-43FB-CEB0-2E1A-F19689325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A26577-8517-2685-1AA4-835212285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6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FAEA089A-EFDF-F364-CCCB-9532E7BAC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D574C350-EDB6-0026-56C5-33144719A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4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45EB9-793A-79DA-B443-3044EA0FE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7616D8-40A6-A44C-7236-7B7188332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8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548F51D2-348A-C113-329A-130AA8B63D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2E658C5D-69A9-F770-6499-95CDD4B15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89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5780C-8E1A-6CB4-C555-699144E47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0123ED-A0D7-4A22-AB20-442524C33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5DEC9-62FF-4C12-9F6C-EDED4E821DB9}" type="slidenum">
              <a:rPr lang="fr-CA"/>
              <a:pPr/>
              <a:t>9</a:t>
            </a:fld>
            <a:endParaRPr lang="fr-CA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6C9C6174-8EEB-B9A6-00ED-C30A88BD89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2C804F63-9855-41EE-8381-9A2BEB228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39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8F186-9DFA-4396-B31D-F45867EBD096}" type="slidenum">
              <a:rPr lang="fr-CA" smtClean="0"/>
              <a:pPr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63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4DEE-88EC-40C5-ADFF-E62703D7D6EF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66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FACB5-BF4A-4F47-9B7A-EC877311BD0A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327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6534-424D-4A5D-AD14-6C5281329F76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38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8CAC1-553B-4540-A529-737E88660006}" type="slidenum">
              <a:rPr lang="fr-CA" smtClean="0"/>
              <a:pPr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54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0E11-82DF-4CCF-90AD-73C61ED9DC1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21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B75B-A821-4AF9-9F04-38B1C4FE5A67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37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4E94-6FCC-4700-8989-ADDB95A505BB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31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ADBD-D669-402F-9BE4-6527A0ACA111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466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44A05-B493-4E69-B210-38ECE4B8FF0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37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9AC28-5DB9-40A3-8229-756BF5AB1BC3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213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041121-CBBF-4F78-91BD-30999E573BE1}" type="slidenum">
              <a:rPr lang="en-US" smtClean="0"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49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0" y="2060575"/>
            <a:ext cx="8569325" cy="147002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b="1" i="1" dirty="0">
                <a:solidFill>
                  <a:schemeClr val="tx2"/>
                </a:solidFill>
              </a:rPr>
              <a:t> </a:t>
            </a:r>
            <a:r>
              <a:rPr lang="fr-FR" sz="2800" b="1" cap="small" dirty="0">
                <a:solidFill>
                  <a:schemeClr val="tx2"/>
                </a:solidFill>
                <a:latin typeface="+mn-lt"/>
              </a:rPr>
              <a:t>COURS NO 14</a:t>
            </a:r>
            <a:br>
              <a:rPr lang="fr-FR" sz="2800" b="1" cap="small" dirty="0">
                <a:solidFill>
                  <a:schemeClr val="tx2"/>
                </a:solidFill>
                <a:latin typeface="+mn-lt"/>
              </a:rPr>
            </a:br>
            <a:r>
              <a:rPr lang="fr-FR" sz="2800" b="1" cap="small" dirty="0">
                <a:solidFill>
                  <a:schemeClr val="tx2"/>
                </a:solidFill>
                <a:latin typeface="+mn-lt"/>
              </a:rPr>
              <a:t>ÉVALUATION DE LA « DURABILITÉ »</a:t>
            </a:r>
            <a:br>
              <a:rPr lang="fr-FR" sz="2800" b="1" cap="small" dirty="0">
                <a:solidFill>
                  <a:schemeClr val="tx2"/>
                </a:solidFill>
                <a:latin typeface="+mn-lt"/>
              </a:rPr>
            </a:br>
            <a:r>
              <a:rPr lang="fr-FR" sz="2800" b="1" cap="small" dirty="0">
                <a:solidFill>
                  <a:schemeClr val="tx2"/>
                </a:solidFill>
                <a:latin typeface="+mn-lt"/>
              </a:rPr>
              <a:t>‘SUSTAINABILITY ASSESSMENT »</a:t>
            </a:r>
            <a:br>
              <a:rPr lang="fr-FR" sz="2800" b="1" dirty="0">
                <a:solidFill>
                  <a:schemeClr val="tx2"/>
                </a:solidFill>
                <a:latin typeface="+mn-lt"/>
              </a:rPr>
            </a:br>
            <a:r>
              <a:rPr lang="fr-FR" sz="2000" b="1" dirty="0">
                <a:solidFill>
                  <a:schemeClr val="tx2"/>
                </a:solidFill>
                <a:latin typeface="+mn-lt"/>
              </a:rPr>
              <a:t>_______________________________________________</a:t>
            </a:r>
            <a:endParaRPr lang="en-CA" sz="20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052" name="Picture 2" descr="http://www.ressources.polymtl.ca/img3/logoBann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9113" cy="119538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</p:pic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3059113" y="0"/>
            <a:ext cx="6084887" cy="12001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CA" b="1">
                <a:solidFill>
                  <a:schemeClr val="bg1"/>
                </a:solidFill>
                <a:latin typeface="Calibri" pitchFamily="34" charset="0"/>
              </a:rPr>
              <a:t>CIV6205 </a:t>
            </a:r>
            <a:endParaRPr lang="en-CA" b="1">
              <a:solidFill>
                <a:schemeClr val="bg1"/>
              </a:solidFill>
              <a:latin typeface="Calibri" pitchFamily="34" charset="0"/>
            </a:endParaRPr>
          </a:p>
          <a:p>
            <a:pPr algn="r"/>
            <a:r>
              <a:rPr lang="fr-CA" b="1">
                <a:solidFill>
                  <a:schemeClr val="bg1"/>
                </a:solidFill>
                <a:latin typeface="Calibri" pitchFamily="34" charset="0"/>
              </a:rPr>
              <a:t>Impacts des projets </a:t>
            </a:r>
          </a:p>
          <a:p>
            <a:pPr algn="r"/>
            <a:r>
              <a:rPr lang="fr-CA" b="1">
                <a:solidFill>
                  <a:schemeClr val="bg1"/>
                </a:solidFill>
                <a:latin typeface="Calibri" pitchFamily="34" charset="0"/>
              </a:rPr>
              <a:t>sur l'environnement</a:t>
            </a:r>
          </a:p>
          <a:p>
            <a:pPr algn="r"/>
            <a:endParaRPr lang="en-CA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75656" y="4221088"/>
            <a:ext cx="6400800" cy="1008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</a:pPr>
            <a:r>
              <a:rPr lang="en-CA" sz="2000">
                <a:solidFill>
                  <a:srgbClr val="0070C0"/>
                </a:solidFill>
              </a:rPr>
              <a:t>Département des Génies civil, géologiques et des mines (CGM)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</a:pPr>
            <a:r>
              <a:rPr lang="fr-CA" sz="2000">
                <a:solidFill>
                  <a:srgbClr val="0070C0"/>
                </a:solidFill>
              </a:rPr>
              <a:t>Michel A. Bouchard, Ph.D.</a:t>
            </a:r>
            <a:endParaRPr lang="fr-CA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764704"/>
            <a:ext cx="7543801" cy="402336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Plusieurs</a:t>
            </a:r>
            <a:r>
              <a:rPr lang="en-US" sz="2800" b="1" dirty="0">
                <a:solidFill>
                  <a:schemeClr val="tx2"/>
                </a:solidFill>
              </a:rPr>
              <a:t> approaches</a:t>
            </a:r>
          </a:p>
          <a:p>
            <a:pPr algn="ctr">
              <a:buFontTx/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Plusieurs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méthodes</a:t>
            </a:r>
            <a:endParaRPr lang="en-US" sz="2800" b="1" dirty="0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Plusieurs</a:t>
            </a:r>
            <a:r>
              <a:rPr lang="en-US" sz="2800" b="1" dirty="0">
                <a:solidFill>
                  <a:schemeClr val="tx2"/>
                </a:solidFill>
              </a:rPr>
              <a:t> appellations</a:t>
            </a:r>
          </a:p>
          <a:p>
            <a:pPr algn="ctr">
              <a:buFontTx/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lvl="1">
              <a:buNone/>
            </a:pPr>
            <a:r>
              <a:rPr lang="en-US" sz="2600" b="1" dirty="0" err="1">
                <a:solidFill>
                  <a:schemeClr val="tx2"/>
                </a:solidFill>
              </a:rPr>
              <a:t>Mesure</a:t>
            </a:r>
            <a:r>
              <a:rPr lang="en-US" sz="2600" b="1" dirty="0">
                <a:solidFill>
                  <a:schemeClr val="tx2"/>
                </a:solidFill>
              </a:rPr>
              <a:t> (Évaluation, Suivi, </a:t>
            </a:r>
            <a:r>
              <a:rPr lang="en-US" sz="2600" b="1" dirty="0" err="1">
                <a:solidFill>
                  <a:schemeClr val="tx2"/>
                </a:solidFill>
              </a:rPr>
              <a:t>Conformité</a:t>
            </a:r>
            <a:r>
              <a:rPr lang="en-US" sz="2600" b="1" dirty="0">
                <a:solidFill>
                  <a:schemeClr val="tx2"/>
                </a:solidFill>
              </a:rPr>
              <a:t>)..</a:t>
            </a:r>
          </a:p>
          <a:p>
            <a:pPr lvl="1">
              <a:buNone/>
            </a:pPr>
            <a:r>
              <a:rPr lang="en-US" sz="2600" b="1" dirty="0">
                <a:solidFill>
                  <a:schemeClr val="tx2"/>
                </a:solidFill>
              </a:rPr>
              <a:t>.. Du Développement Durable ( </a:t>
            </a:r>
            <a:r>
              <a:rPr lang="en-US" sz="2600" b="1" dirty="0" err="1">
                <a:solidFill>
                  <a:schemeClr val="tx2"/>
                </a:solidFill>
              </a:rPr>
              <a:t>Soutenabilité</a:t>
            </a:r>
            <a:r>
              <a:rPr lang="en-US" sz="2600" b="1" dirty="0">
                <a:solidFill>
                  <a:schemeClr val="tx2"/>
                </a:solidFill>
              </a:rPr>
              <a:t>, </a:t>
            </a:r>
            <a:r>
              <a:rPr lang="en-US" sz="2600" b="1" dirty="0" err="1">
                <a:solidFill>
                  <a:schemeClr val="tx2"/>
                </a:solidFill>
              </a:rPr>
              <a:t>Durabilité</a:t>
            </a:r>
            <a:r>
              <a:rPr lang="en-US" sz="2600" b="1" dirty="0">
                <a:solidFill>
                  <a:schemeClr val="tx2"/>
                </a:solidFill>
              </a:rPr>
              <a:t>)</a:t>
            </a:r>
          </a:p>
          <a:p>
            <a:pPr algn="ctr">
              <a:buFontTx/>
              <a:buNone/>
            </a:pPr>
            <a:endParaRPr lang="en-US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2</a:t>
            </a:fld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4062C82-BEE6-6818-4763-164EC7AA9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BF02ADA7-DBF8-C7A0-1114-1743924B0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421F62CF-631A-C273-7D71-486624A85B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764704"/>
            <a:ext cx="7543801" cy="402336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Loi Québécoise</a:t>
            </a:r>
          </a:p>
          <a:p>
            <a:pPr algn="ctr">
              <a:buFontTx/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Définition</a:t>
            </a:r>
            <a:r>
              <a:rPr lang="en-US" dirty="0"/>
              <a:t> </a:t>
            </a:r>
            <a:r>
              <a:rPr lang="en-US" sz="2800" b="1" dirty="0">
                <a:solidFill>
                  <a:schemeClr val="tx2"/>
                </a:solidFill>
              </a:rPr>
              <a:t>de “Développement Durable”</a:t>
            </a:r>
          </a:p>
          <a:p>
            <a:pPr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Principes du Développement Durable</a:t>
            </a:r>
          </a:p>
          <a:p>
            <a:pPr>
              <a:buFontTx/>
              <a:buNone/>
            </a:pPr>
            <a:r>
              <a:rPr lang="en-US" sz="2800" b="1" dirty="0" err="1">
                <a:solidFill>
                  <a:schemeClr val="tx2"/>
                </a:solidFill>
              </a:rPr>
              <a:t>Indicateurs</a:t>
            </a:r>
            <a:r>
              <a:rPr lang="en-US" sz="2800" b="1" dirty="0">
                <a:solidFill>
                  <a:schemeClr val="tx2"/>
                </a:solidFill>
              </a:rPr>
              <a:t> ( de </a:t>
            </a:r>
            <a:r>
              <a:rPr lang="en-US" sz="2800" b="1" dirty="0" err="1">
                <a:solidFill>
                  <a:schemeClr val="tx2"/>
                </a:solidFill>
              </a:rPr>
              <a:t>mesure</a:t>
            </a:r>
            <a:r>
              <a:rPr lang="en-US" sz="2800" b="1" dirty="0">
                <a:solidFill>
                  <a:schemeClr val="tx2"/>
                </a:solidFill>
              </a:rPr>
              <a:t>, de </a:t>
            </a:r>
            <a:r>
              <a:rPr lang="en-US" sz="2800" b="1" dirty="0" err="1">
                <a:solidFill>
                  <a:schemeClr val="tx2"/>
                </a:solidFill>
              </a:rPr>
              <a:t>conformité</a:t>
            </a:r>
            <a:r>
              <a:rPr lang="en-US" sz="2800" b="1" dirty="0">
                <a:solidFill>
                  <a:schemeClr val="tx2"/>
                </a:solidFill>
              </a:rPr>
              <a:t> au) du Développement Durable</a:t>
            </a:r>
            <a:r>
              <a:rPr lang="en-US" dirty="0"/>
              <a:t> 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F61DCE2-A654-FC34-1179-448388B3F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FCF93D-4CBE-CC46-52E7-D7A03E383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386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8170CEA-714F-5641-18F5-8FB9A094A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5890EADE-3742-C6EF-6253-686BC1C2B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70FEC180-EDCA-2111-79BB-AF382D1009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764704"/>
            <a:ext cx="7543801" cy="4464496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Loi Québécoise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A" sz="28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Au Québec, le développement durable s’entend donc d’« un développement qui répond aux besoins du présent sans compromettre la capacité des générations futures à répondre aux leurs. Le développement durable s’appuie sur une vision à long terme qui prend en compte le caractère indissociable des dimensions environnementale, sociale et économique des activités de développement. 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28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A027F42-A47C-347A-2020-C7B69949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0F10B4-1341-6492-E677-2EDAD264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333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EF0A04A-223B-808D-0CE0-E842EC058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19EDD3C3-0EDB-C671-6A86-52D858D813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F5493792-8431-A9C2-D287-1DAB272C5B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8726" y="404664"/>
            <a:ext cx="7543801" cy="108012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Loi Québécoise</a:t>
            </a:r>
          </a:p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Les 16 principes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28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FB483C8-DB0F-93EF-ABA0-50428456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BB1E07-02E3-9541-E00A-A92500AE1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5</a:t>
            </a:fld>
            <a:endParaRPr lang="fr-CA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D6C763-4396-3A74-4F5C-63AB76FEA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340477"/>
              </p:ext>
            </p:extLst>
          </p:nvPr>
        </p:nvGraphicFramePr>
        <p:xfrm>
          <a:off x="1524000" y="1758159"/>
          <a:ext cx="6096000" cy="4414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9335520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2473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PRINCIPES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NORMES D’EIES/ENJEUX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89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SANTÉ ET QUALITÉ</a:t>
                      </a:r>
                      <a:r>
                        <a:rPr lang="fr-CA" b="1" baseline="0" dirty="0"/>
                        <a:t> DE VIE</a:t>
                      </a:r>
                      <a:endParaRPr lang="fr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SANTÉ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30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ÉQUITÉ ET SOLIDARITÉ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COHÉSION SOCIALE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026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PROTECTION DE L’ENVIRONNEMENT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NATURE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032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EFFICACITÉ ÉCONOMIQUE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644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PARTICIPATION ET ENGAGEMENTT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fr-CA" b="1" dirty="0"/>
                    </a:p>
                    <a:p>
                      <a:r>
                        <a:rPr lang="fr-CA" b="1" dirty="0"/>
                        <a:t>PARTICIPATION</a:t>
                      </a:r>
                      <a:r>
                        <a:rPr lang="fr-CA" b="1" baseline="0" dirty="0"/>
                        <a:t> ET </a:t>
                      </a:r>
                      <a:r>
                        <a:rPr lang="fr-CA" b="1" dirty="0"/>
                        <a:t>CONSULTATION PUBLIQUE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0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ACCÈS AU SAVOIR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0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SUBSIDIARITÉ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7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COOPÉRATION GOUVERNEMENTALE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32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54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0B2E934-60E3-20C7-D8A7-294C0DF84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07D4FC87-F6B5-FD63-E9DB-F4B3B0570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57E3AA08-D6DB-7BA2-817A-0B65146C8A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764704"/>
            <a:ext cx="7543801" cy="108012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Loi Québécoise (2)</a:t>
            </a:r>
          </a:p>
          <a:p>
            <a:pPr algn="ctr">
              <a:buFontTx/>
              <a:buNone/>
            </a:pPr>
            <a:r>
              <a:rPr lang="en-US" sz="2800" b="1" dirty="0">
                <a:solidFill>
                  <a:schemeClr val="tx2"/>
                </a:solidFill>
              </a:rPr>
              <a:t>Les 16 principes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28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D0ACB34-343F-C1C1-6EC5-DFD13717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77B430-3378-ECA7-1A16-3D06540D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6</a:t>
            </a:fld>
            <a:endParaRPr lang="fr-CA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B5AE0EF7-504B-0731-D2D2-68524BEEC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21939"/>
              </p:ext>
            </p:extLst>
          </p:nvPr>
        </p:nvGraphicFramePr>
        <p:xfrm>
          <a:off x="1524000" y="1397000"/>
          <a:ext cx="6096000" cy="39691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19335520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2473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PRINCIPES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NORMES D’EIES/ENJEUX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89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PRÉVENTION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PGES/SME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30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PRÉCAUTION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026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PATRIMOINE CULTUREL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PATRIMOINE CULTUREL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032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BIODIVERSITÉ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CA" b="1" dirty="0"/>
                        <a:t>ENJEUX GLOBAUX</a:t>
                      </a:r>
                    </a:p>
                    <a:p>
                      <a:r>
                        <a:rPr lang="fr-CA" b="1" dirty="0"/>
                        <a:t>PROTECTION DE LA NATURE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644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CAPACITÉ DES ÉCOSYSTÈMES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09566"/>
                  </a:ext>
                </a:extLst>
              </a:tr>
              <a:tr h="181187">
                <a:tc rowSpan="3">
                  <a:txBody>
                    <a:bodyPr/>
                    <a:lstStyle/>
                    <a:p>
                      <a:r>
                        <a:rPr lang="fr-CA" b="1" dirty="0"/>
                        <a:t>PRODUCTION ET CONSOMMATION RESPONSABLES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100235"/>
                  </a:ext>
                </a:extLst>
              </a:tr>
              <a:tr h="552026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PGES/RSEE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573372"/>
                  </a:ext>
                </a:extLst>
              </a:tr>
              <a:tr h="181187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CA" b="1" dirty="0"/>
                        <a:t>EXTERNALITÉS</a:t>
                      </a:r>
                    </a:p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4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POLLUEUR-PAYEUR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70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b="1" dirty="0"/>
                        <a:t>INTENALISATION DES COÛTS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1" dirty="0"/>
                        <a:t>ANALYSES COÛTS/BÉNÉFICES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322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56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46534-424D-4A5D-AD14-6C5281329F76}" type="slidenum">
              <a:rPr lang="fr-CA" smtClean="0"/>
              <a:pPr/>
              <a:t>7</a:t>
            </a:fld>
            <a:endParaRPr lang="fr-CA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026ED1D-0ED1-3363-7EEF-54139E7E1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162" y="0"/>
            <a:ext cx="58076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9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662D1A9-0FC1-06BB-26AF-89D6AF8AD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254EAD4A-B037-1BF3-2319-5CAA83BE7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F7ACD2CF-EC07-6978-3605-649DD44003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5562" y="846137"/>
            <a:ext cx="7543801" cy="5570224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n-US" b="1" dirty="0">
                <a:solidFill>
                  <a:schemeClr val="tx2"/>
                </a:solidFill>
              </a:rPr>
              <a:t>DIFFÉRENTES APPROCHES/MÉTHODES</a:t>
            </a:r>
            <a:endParaRPr lang="fr-CA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ANALYSE DE RISQUE/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RISK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ANALYSE DU CYCLE DE VIE/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LIFE-CYCLE ASSESSMENT </a:t>
            </a:r>
            <a:r>
              <a:rPr lang="fr-CA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(ÉCOCONCEPTION)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ANALYSE COÛT/BÉNÉFICE/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COST-BENEFIT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ANALYSE DE LA VALEUR DES SERVICES ÉCOSYTÉMIQUE/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ECOSYSTEM SERVICES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INTEGRATED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SUSTAINABILITY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ÉVALUATIONS ENVIRONNEMENTALES STRATÉGIQUES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/STRATEGIC ENVIRONMENTAL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MODÉLISATIONS/SCÉNARISATIONS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endParaRPr lang="fr-CA" b="1" kern="100" dirty="0">
              <a:solidFill>
                <a:schemeClr val="tx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sz="1300" b="1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https://nap.nationalacademies.org/read/13152/chapter/6#62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b="1" kern="100" dirty="0">
              <a:solidFill>
                <a:srgbClr val="0070C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28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B8D8A9DE-6221-C3BA-9DC8-72446B22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D014FD-142B-0659-61E3-3420EF0E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362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53CF33E-29D0-CDC4-8CBC-9FC94A03F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DDB0D0AE-38C1-3888-3219-D740CD762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0550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  </a:t>
            </a:r>
            <a:endParaRPr lang="en-US" sz="4800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17717CC2-A5AE-CFF3-172B-7CDA5D1D89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764704"/>
            <a:ext cx="7543801" cy="557022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US" b="1" dirty="0">
                <a:solidFill>
                  <a:schemeClr val="tx2"/>
                </a:solidFill>
              </a:rPr>
              <a:t>DIFFÉRENTES APPROCHES/MÉTHODES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INTEGRATED ASSESSMENT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SUSTAINABILITY ASSESSMENT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APPROCHES SURTOUT FONDÉES SUR INDICATEURS</a:t>
            </a:r>
          </a:p>
          <a:p>
            <a:pPr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E,G, MÉTHODE OCDE, BOUSSOLE BERNOISE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ÉVALUATIONS ENVIRONNEMENTALES STRATÉGIQUES</a:t>
            </a:r>
            <a:r>
              <a:rPr lang="fr-CA" b="1" kern="100" dirty="0">
                <a:solidFill>
                  <a:srgbClr val="0070C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/STRATEGIC ENVIRONMENTAL ASSESSMENT		</a:t>
            </a:r>
            <a:endParaRPr lang="fr-CA" b="1" kern="100" dirty="0">
              <a:solidFill>
                <a:schemeClr val="tx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fr-CA" b="1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APPROCHES SURTOUT FONDÉES SUR ENJEUX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b="1" kern="100" dirty="0">
              <a:solidFill>
                <a:srgbClr val="0070C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fr-CA" b="1" kern="100" dirty="0">
              <a:solidFill>
                <a:srgbClr val="0070C0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28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CA" sz="1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457CEB1-97DD-FFC0-E65E-65175CEB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473519"/>
            <a:ext cx="2895600" cy="476250"/>
          </a:xfrm>
        </p:spPr>
        <p:txBody>
          <a:bodyPr/>
          <a:lstStyle/>
          <a:p>
            <a:endParaRPr lang="fr-CA" sz="1000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C70105-D205-429F-CF46-AD3A8CE7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B201C-A6FA-4FE7-AEAE-9A275E6D7307}" type="slidenum">
              <a:rPr lang="fr-CA"/>
              <a:pPr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86501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375</Words>
  <Application>Microsoft Office PowerPoint</Application>
  <PresentationFormat>Affichage à l'écran (4:3)</PresentationFormat>
  <Paragraphs>106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Rétrospective</vt:lpstr>
      <vt:lpstr> COURS NO 14 ÉVALUATION DE LA « DURABILITÉ » ‘SUSTAINABILITY ASSESSMENT » _______________________________________________</vt:lpstr>
      <vt:lpstr>  </vt:lpstr>
      <vt:lpstr>  </vt:lpstr>
      <vt:lpstr>  </vt:lpstr>
      <vt:lpstr>  </vt:lpstr>
      <vt:lpstr>  </vt:lpstr>
      <vt:lpstr>Présentation PowerPoint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l’Étude d’Impact; analyse des impacts _______________________________________________</dc:title>
  <dc:creator>MICHEL ANDRÉ BOUCHARD</dc:creator>
  <cp:lastModifiedBy>MICHEL ANDRÉ BOUCHARD</cp:lastModifiedBy>
  <cp:revision>29</cp:revision>
  <dcterms:created xsi:type="dcterms:W3CDTF">2019-02-07T12:35:41Z</dcterms:created>
  <dcterms:modified xsi:type="dcterms:W3CDTF">2025-04-09T19:55:58Z</dcterms:modified>
</cp:coreProperties>
</file>