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33"/>
  </p:notesMasterIdLst>
  <p:handoutMasterIdLst>
    <p:handoutMasterId r:id="rId34"/>
  </p:handoutMasterIdLst>
  <p:sldIdLst>
    <p:sldId id="256" r:id="rId2"/>
    <p:sldId id="493" r:id="rId3"/>
    <p:sldId id="515" r:id="rId4"/>
    <p:sldId id="521" r:id="rId5"/>
    <p:sldId id="522" r:id="rId6"/>
    <p:sldId id="523" r:id="rId7"/>
    <p:sldId id="516" r:id="rId8"/>
    <p:sldId id="502" r:id="rId9"/>
    <p:sldId id="518" r:id="rId10"/>
    <p:sldId id="519" r:id="rId11"/>
    <p:sldId id="534" r:id="rId12"/>
    <p:sldId id="520" r:id="rId13"/>
    <p:sldId id="393" r:id="rId14"/>
    <p:sldId id="531" r:id="rId15"/>
    <p:sldId id="536" r:id="rId16"/>
    <p:sldId id="528" r:id="rId17"/>
    <p:sldId id="529" r:id="rId18"/>
    <p:sldId id="524" r:id="rId19"/>
    <p:sldId id="525" r:id="rId20"/>
    <p:sldId id="526" r:id="rId21"/>
    <p:sldId id="527" r:id="rId22"/>
    <p:sldId id="530" r:id="rId23"/>
    <p:sldId id="532" r:id="rId24"/>
    <p:sldId id="501" r:id="rId25"/>
    <p:sldId id="542" r:id="rId26"/>
    <p:sldId id="541" r:id="rId27"/>
    <p:sldId id="540" r:id="rId28"/>
    <p:sldId id="539" r:id="rId29"/>
    <p:sldId id="538" r:id="rId30"/>
    <p:sldId id="537" r:id="rId31"/>
    <p:sldId id="365"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13" autoAdjust="0"/>
  </p:normalViewPr>
  <p:slideViewPr>
    <p:cSldViewPr>
      <p:cViewPr varScale="1">
        <p:scale>
          <a:sx n="83" d="100"/>
          <a:sy n="83" d="100"/>
        </p:scale>
        <p:origin x="912" y="7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Lst>
  </p:outlineViewPr>
  <p:notesTextViewPr>
    <p:cViewPr>
      <p:scale>
        <a:sx n="100" d="100"/>
        <a:sy n="100" d="100"/>
      </p:scale>
      <p:origin x="0" y="0"/>
    </p:cViewPr>
  </p:notesTextViewPr>
  <p:sorterViewPr>
    <p:cViewPr>
      <p:scale>
        <a:sx n="100" d="100"/>
        <a:sy n="100" d="100"/>
      </p:scale>
      <p:origin x="0" y="2778"/>
    </p:cViewPr>
  </p:sorterViewPr>
  <p:notesViewPr>
    <p:cSldViewPr>
      <p:cViewPr varScale="1">
        <p:scale>
          <a:sx n="57" d="100"/>
          <a:sy n="57" d="100"/>
        </p:scale>
        <p:origin x="249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slide" Target="slides/slide18.xml"/><Relationship Id="rId18" Type="http://schemas.openxmlformats.org/officeDocument/2006/relationships/slide" Target="slides/slide23.xml"/><Relationship Id="rId26" Type="http://schemas.openxmlformats.org/officeDocument/2006/relationships/slide" Target="slides/slide31.xml"/><Relationship Id="rId3" Type="http://schemas.openxmlformats.org/officeDocument/2006/relationships/slide" Target="slides/slide4.xml"/><Relationship Id="rId21" Type="http://schemas.openxmlformats.org/officeDocument/2006/relationships/slide" Target="slides/slide26.xml"/><Relationship Id="rId7" Type="http://schemas.openxmlformats.org/officeDocument/2006/relationships/slide" Target="slides/slide12.xml"/><Relationship Id="rId12" Type="http://schemas.openxmlformats.org/officeDocument/2006/relationships/slide" Target="slides/slide17.xml"/><Relationship Id="rId17" Type="http://schemas.openxmlformats.org/officeDocument/2006/relationships/slide" Target="slides/slide22.xml"/><Relationship Id="rId25" Type="http://schemas.openxmlformats.org/officeDocument/2006/relationships/slide" Target="slides/slide30.xml"/><Relationship Id="rId2" Type="http://schemas.openxmlformats.org/officeDocument/2006/relationships/slide" Target="slides/slide3.xml"/><Relationship Id="rId16" Type="http://schemas.openxmlformats.org/officeDocument/2006/relationships/slide" Target="slides/slide21.xml"/><Relationship Id="rId20" Type="http://schemas.openxmlformats.org/officeDocument/2006/relationships/slide" Target="slides/slide25.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6.xml"/><Relationship Id="rId24" Type="http://schemas.openxmlformats.org/officeDocument/2006/relationships/slide" Target="slides/slide29.xml"/><Relationship Id="rId5" Type="http://schemas.openxmlformats.org/officeDocument/2006/relationships/slide" Target="slides/slide6.xml"/><Relationship Id="rId15" Type="http://schemas.openxmlformats.org/officeDocument/2006/relationships/slide" Target="slides/slide20.xml"/><Relationship Id="rId23" Type="http://schemas.openxmlformats.org/officeDocument/2006/relationships/slide" Target="slides/slide28.xml"/><Relationship Id="rId10" Type="http://schemas.openxmlformats.org/officeDocument/2006/relationships/slide" Target="slides/slide15.xml"/><Relationship Id="rId19" Type="http://schemas.openxmlformats.org/officeDocument/2006/relationships/slide" Target="slides/slide24.xml"/><Relationship Id="rId4" Type="http://schemas.openxmlformats.org/officeDocument/2006/relationships/slide" Target="slides/slide5.xml"/><Relationship Id="rId9" Type="http://schemas.openxmlformats.org/officeDocument/2006/relationships/slide" Target="slides/slide14.xml"/><Relationship Id="rId14" Type="http://schemas.openxmlformats.org/officeDocument/2006/relationships/slide" Target="slides/slide19.xml"/><Relationship Id="rId22"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57D3964-1B71-C0DB-542F-647939DF6D1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0659" name="Rectangle 3">
            <a:extLst>
              <a:ext uri="{FF2B5EF4-FFF2-40B4-BE49-F238E27FC236}">
                <a16:creationId xmlns:a16="http://schemas.microsoft.com/office/drawing/2014/main" id="{067130E8-4E01-25BF-410A-540C89DEDD7C}"/>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0660" name="Rectangle 4">
            <a:extLst>
              <a:ext uri="{FF2B5EF4-FFF2-40B4-BE49-F238E27FC236}">
                <a16:creationId xmlns:a16="http://schemas.microsoft.com/office/drawing/2014/main" id="{4F18FC59-A1F4-E8D6-0FAC-2EF5BF87D450}"/>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0661" name="Rectangle 5">
            <a:extLst>
              <a:ext uri="{FF2B5EF4-FFF2-40B4-BE49-F238E27FC236}">
                <a16:creationId xmlns:a16="http://schemas.microsoft.com/office/drawing/2014/main" id="{370EB899-C0B8-6E06-F765-6AC01FD6E618}"/>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7721109E-0744-44D6-8513-820281C975C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F2B83A5B-488D-2FB7-A996-06F7149B62C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2707" name="Rectangle 3">
            <a:extLst>
              <a:ext uri="{FF2B5EF4-FFF2-40B4-BE49-F238E27FC236}">
                <a16:creationId xmlns:a16="http://schemas.microsoft.com/office/drawing/2014/main" id="{FA3A8FAD-53E5-8342-DB1D-FC623ED81572}"/>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a:extLst>
              <a:ext uri="{FF2B5EF4-FFF2-40B4-BE49-F238E27FC236}">
                <a16:creationId xmlns:a16="http://schemas.microsoft.com/office/drawing/2014/main" id="{241E4728-6EF1-B1C1-FBD6-7D48DF4CABF3}"/>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5">
            <a:extLst>
              <a:ext uri="{FF2B5EF4-FFF2-40B4-BE49-F238E27FC236}">
                <a16:creationId xmlns:a16="http://schemas.microsoft.com/office/drawing/2014/main" id="{64596A38-45F5-07FC-D132-C3E4C7EC407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Cliquez pour modifier les styles du texte du masque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72710" name="Rectangle 6">
            <a:extLst>
              <a:ext uri="{FF2B5EF4-FFF2-40B4-BE49-F238E27FC236}">
                <a16:creationId xmlns:a16="http://schemas.microsoft.com/office/drawing/2014/main" id="{3BCF8816-15AF-2DA4-DD26-237295D46D8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2711" name="Rectangle 7">
            <a:extLst>
              <a:ext uri="{FF2B5EF4-FFF2-40B4-BE49-F238E27FC236}">
                <a16:creationId xmlns:a16="http://schemas.microsoft.com/office/drawing/2014/main" id="{8732C871-3DB8-1749-027F-CF760120E62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C4D48670-35E0-4A27-A7C7-4E19DEDBD6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8DE4E837-4F33-23FC-07D5-AF667E648546}"/>
              </a:ext>
            </a:extLst>
          </p:cNvPr>
          <p:cNvSpPr>
            <a:spLocks noGrp="1" noRot="1" noChangeAspect="1" noChangeArrowheads="1" noTextEdit="1"/>
          </p:cNvSpPr>
          <p:nvPr>
            <p:ph type="sldImg"/>
          </p:nvPr>
        </p:nvSpPr>
        <p:spPr>
          <a:ln/>
        </p:spPr>
      </p:sp>
      <p:sp>
        <p:nvSpPr>
          <p:cNvPr id="6147" name="Notes Placeholder 2">
            <a:extLst>
              <a:ext uri="{FF2B5EF4-FFF2-40B4-BE49-F238E27FC236}">
                <a16:creationId xmlns:a16="http://schemas.microsoft.com/office/drawing/2014/main" id="{C2822180-B51E-B5F4-2CAD-4252B31CE72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148" name="Slide Number Placeholder 3">
            <a:extLst>
              <a:ext uri="{FF2B5EF4-FFF2-40B4-BE49-F238E27FC236}">
                <a16:creationId xmlns:a16="http://schemas.microsoft.com/office/drawing/2014/main" id="{9E70A2D9-9407-D75A-311D-0ADABB737FA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311101D-8747-4BCA-A148-106D9E95F8B8}" type="slidenum">
              <a:rPr lang="en-US" altLang="en-US" smtClean="0">
                <a:latin typeface="Arial" panose="020B0604020202020204" pitchFamily="34" charset="0"/>
              </a:rPr>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AutoShape 7">
            <a:extLst>
              <a:ext uri="{FF2B5EF4-FFF2-40B4-BE49-F238E27FC236}">
                <a16:creationId xmlns:a16="http://schemas.microsoft.com/office/drawing/2014/main" id="{2458DFB7-2B5A-C55C-7C17-EFEB25E19DFE}"/>
              </a:ext>
            </a:extLst>
          </p:cNvPr>
          <p:cNvSpPr>
            <a:spLocks noChangeArrowheads="1"/>
          </p:cNvSpPr>
          <p:nvPr/>
        </p:nvSpPr>
        <p:spPr bwMode="auto">
          <a:xfrm>
            <a:off x="685800" y="2393950"/>
            <a:ext cx="7772400" cy="109538"/>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CA"/>
          </a:p>
        </p:txBody>
      </p:sp>
      <p:pic>
        <p:nvPicPr>
          <p:cNvPr id="3" name="Picture 10">
            <a:extLst>
              <a:ext uri="{FF2B5EF4-FFF2-40B4-BE49-F238E27FC236}">
                <a16:creationId xmlns:a16="http://schemas.microsoft.com/office/drawing/2014/main" id="{701088F0-5277-D409-A80E-5795F30DF50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263" y="6261100"/>
            <a:ext cx="113665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78" name="Rectangle 2"/>
          <p:cNvSpPr>
            <a:spLocks noGrp="1" noChangeArrowheads="1"/>
          </p:cNvSpPr>
          <p:nvPr>
            <p:ph type="ctrTitle"/>
          </p:nvPr>
        </p:nvSpPr>
        <p:spPr>
          <a:xfrm>
            <a:off x="685800" y="990600"/>
            <a:ext cx="7772400" cy="1371600"/>
          </a:xfrm>
        </p:spPr>
        <p:txBody>
          <a:bodyPr/>
          <a:lstStyle>
            <a:lvl1pPr>
              <a:defRPr sz="3800"/>
            </a:lvl1pPr>
          </a:lstStyle>
          <a:p>
            <a:r>
              <a:rPr lang="en-US"/>
              <a:t>Cliquez pour modifier le style du titre</a:t>
            </a:r>
          </a:p>
        </p:txBody>
      </p:sp>
      <p:sp>
        <p:nvSpPr>
          <p:cNvPr id="757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200"/>
            </a:lvl1pPr>
          </a:lstStyle>
          <a:p>
            <a:r>
              <a:rPr lang="en-US"/>
              <a:t>Cliquez pour modifier le style des sous-titres du masque</a:t>
            </a:r>
          </a:p>
        </p:txBody>
      </p:sp>
      <p:sp>
        <p:nvSpPr>
          <p:cNvPr id="4" name="Espace réservé du pied de page 5">
            <a:extLst>
              <a:ext uri="{FF2B5EF4-FFF2-40B4-BE49-F238E27FC236}">
                <a16:creationId xmlns:a16="http://schemas.microsoft.com/office/drawing/2014/main" id="{60AC2800-6F53-2236-F942-0FBA92CDBAD6}"/>
              </a:ext>
            </a:extLst>
          </p:cNvPr>
          <p:cNvSpPr>
            <a:spLocks noGrp="1" noChangeArrowheads="1"/>
          </p:cNvSpPr>
          <p:nvPr>
            <p:ph type="ftr" sz="quarter" idx="10"/>
          </p:nvPr>
        </p:nvSpPr>
        <p:spPr/>
        <p:txBody>
          <a:bodyPr/>
          <a:lstStyle>
            <a:lvl1pPr>
              <a:defRPr/>
            </a:lvl1pPr>
          </a:lstStyle>
          <a:p>
            <a:pPr>
              <a:defRPr/>
            </a:pPr>
            <a:r>
              <a:rPr lang="fr-CA"/>
              <a:t>INF1040: introduction au génie informatique</a:t>
            </a:r>
          </a:p>
          <a:p>
            <a:pPr>
              <a:defRPr/>
            </a:pPr>
            <a:r>
              <a:rPr lang="fr-CA"/>
              <a:t>Département de génie informatique et génie logiciel</a:t>
            </a:r>
          </a:p>
        </p:txBody>
      </p:sp>
      <p:sp>
        <p:nvSpPr>
          <p:cNvPr id="5" name="Espace réservé du numéro de diapositive 6">
            <a:extLst>
              <a:ext uri="{FF2B5EF4-FFF2-40B4-BE49-F238E27FC236}">
                <a16:creationId xmlns:a16="http://schemas.microsoft.com/office/drawing/2014/main" id="{0288481E-ACF4-4A24-E7F3-0A3F6B65CF05}"/>
              </a:ext>
            </a:extLst>
          </p:cNvPr>
          <p:cNvSpPr>
            <a:spLocks noGrp="1" noChangeArrowheads="1"/>
          </p:cNvSpPr>
          <p:nvPr>
            <p:ph type="sldNum" sz="quarter" idx="11"/>
          </p:nvPr>
        </p:nvSpPr>
        <p:spPr>
          <a:xfrm>
            <a:off x="6553200" y="6248400"/>
            <a:ext cx="1905000" cy="457200"/>
          </a:xfrm>
        </p:spPr>
        <p:txBody>
          <a:bodyPr/>
          <a:lstStyle>
            <a:lvl1pPr>
              <a:defRPr/>
            </a:lvl1pPr>
          </a:lstStyle>
          <a:p>
            <a:pPr>
              <a:defRPr/>
            </a:pPr>
            <a:fld id="{CFEF7DA5-A932-4CFE-BF75-3544E950EF6D}" type="slidenum">
              <a:rPr lang="en-US" altLang="en-US"/>
              <a:pPr>
                <a:defRPr/>
              </a:pPr>
              <a:t>‹#›</a:t>
            </a:fld>
            <a:endParaRPr lang="en-US" altLang="en-US"/>
          </a:p>
        </p:txBody>
      </p:sp>
    </p:spTree>
    <p:extLst>
      <p:ext uri="{BB962C8B-B14F-4D97-AF65-F5344CB8AC3E}">
        <p14:creationId xmlns:p14="http://schemas.microsoft.com/office/powerpoint/2010/main" val="304995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3D4B99AE-D4BD-F0AE-5EAB-CE6EB9E9EC85}"/>
              </a:ext>
            </a:extLst>
          </p:cNvPr>
          <p:cNvSpPr>
            <a:spLocks noGrp="1" noChangeArrowheads="1"/>
          </p:cNvSpPr>
          <p:nvPr>
            <p:ph type="sldNum" sz="quarter" idx="10"/>
          </p:nvPr>
        </p:nvSpPr>
        <p:spPr>
          <a:ln/>
        </p:spPr>
        <p:txBody>
          <a:bodyPr/>
          <a:lstStyle>
            <a:lvl1pPr>
              <a:defRPr/>
            </a:lvl1pPr>
          </a:lstStyle>
          <a:p>
            <a:pPr>
              <a:defRPr/>
            </a:pPr>
            <a:fld id="{5E748094-9854-4EAD-8D33-F6747677E0AC}" type="slidenum">
              <a:rPr lang="en-US" altLang="en-US"/>
              <a:pPr>
                <a:defRPr/>
              </a:pPr>
              <a:t>‹#›</a:t>
            </a:fld>
            <a:endParaRPr lang="en-US" altLang="en-US"/>
          </a:p>
        </p:txBody>
      </p:sp>
      <p:sp>
        <p:nvSpPr>
          <p:cNvPr id="5" name="Rectangle 10">
            <a:extLst>
              <a:ext uri="{FF2B5EF4-FFF2-40B4-BE49-F238E27FC236}">
                <a16:creationId xmlns:a16="http://schemas.microsoft.com/office/drawing/2014/main" id="{E0BADEB6-0518-C8F7-DD1B-DC7298016253}"/>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768887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3838" y="304800"/>
            <a:ext cx="2001837" cy="57150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66738" y="304800"/>
            <a:ext cx="5854700" cy="57150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6583AE08-5A54-6B6E-60E5-C2535C8CED9B}"/>
              </a:ext>
            </a:extLst>
          </p:cNvPr>
          <p:cNvSpPr>
            <a:spLocks noGrp="1" noChangeArrowheads="1"/>
          </p:cNvSpPr>
          <p:nvPr>
            <p:ph type="sldNum" sz="quarter" idx="10"/>
          </p:nvPr>
        </p:nvSpPr>
        <p:spPr>
          <a:ln/>
        </p:spPr>
        <p:txBody>
          <a:bodyPr/>
          <a:lstStyle>
            <a:lvl1pPr>
              <a:defRPr/>
            </a:lvl1pPr>
          </a:lstStyle>
          <a:p>
            <a:pPr>
              <a:defRPr/>
            </a:pPr>
            <a:fld id="{606BB4B1-D161-4683-9BEB-279C5E4AF632}" type="slidenum">
              <a:rPr lang="en-US" altLang="en-US"/>
              <a:pPr>
                <a:defRPr/>
              </a:pPr>
              <a:t>‹#›</a:t>
            </a:fld>
            <a:endParaRPr lang="en-US" altLang="en-US"/>
          </a:p>
        </p:txBody>
      </p:sp>
      <p:sp>
        <p:nvSpPr>
          <p:cNvPr id="5" name="Rectangle 10">
            <a:extLst>
              <a:ext uri="{FF2B5EF4-FFF2-40B4-BE49-F238E27FC236}">
                <a16:creationId xmlns:a16="http://schemas.microsoft.com/office/drawing/2014/main" id="{F0DF415A-3C1A-CA51-57DB-9E44390BC7E9}"/>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8942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0"/>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66738" y="39624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103E1104-B7B2-CB3C-E389-5B93AEE8CD11}"/>
              </a:ext>
            </a:extLst>
          </p:cNvPr>
          <p:cNvSpPr>
            <a:spLocks noGrp="1" noChangeArrowheads="1"/>
          </p:cNvSpPr>
          <p:nvPr>
            <p:ph type="sldNum" sz="quarter" idx="10"/>
          </p:nvPr>
        </p:nvSpPr>
        <p:spPr>
          <a:ln/>
        </p:spPr>
        <p:txBody>
          <a:bodyPr/>
          <a:lstStyle>
            <a:lvl1pPr>
              <a:defRPr/>
            </a:lvl1pPr>
          </a:lstStyle>
          <a:p>
            <a:pPr>
              <a:defRPr/>
            </a:pPr>
            <a:fld id="{6A3ECDC3-7907-4B8A-8A3A-E06BD7DAEEA7}" type="slidenum">
              <a:rPr lang="en-US" altLang="en-US"/>
              <a:pPr>
                <a:defRPr/>
              </a:pPr>
              <a:t>‹#›</a:t>
            </a:fld>
            <a:endParaRPr lang="en-US" altLang="en-US"/>
          </a:p>
        </p:txBody>
      </p:sp>
      <p:sp>
        <p:nvSpPr>
          <p:cNvPr id="6" name="Rectangle 10">
            <a:extLst>
              <a:ext uri="{FF2B5EF4-FFF2-40B4-BE49-F238E27FC236}">
                <a16:creationId xmlns:a16="http://schemas.microsoft.com/office/drawing/2014/main" id="{D703E8E7-29A2-7266-3C31-F9E0A1D0E7CA}"/>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578785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0"/>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4F397B90-EB94-4F52-722F-B77EE1727527}"/>
              </a:ext>
            </a:extLst>
          </p:cNvPr>
          <p:cNvSpPr>
            <a:spLocks noGrp="1" noChangeArrowheads="1"/>
          </p:cNvSpPr>
          <p:nvPr>
            <p:ph type="sldNum" sz="quarter" idx="10"/>
          </p:nvPr>
        </p:nvSpPr>
        <p:spPr>
          <a:ln/>
        </p:spPr>
        <p:txBody>
          <a:bodyPr/>
          <a:lstStyle>
            <a:lvl1pPr>
              <a:defRPr/>
            </a:lvl1pPr>
          </a:lstStyle>
          <a:p>
            <a:pPr>
              <a:defRPr/>
            </a:pPr>
            <a:fld id="{3CAC2A89-08BD-46F2-A1A0-50FA9BE274DA}" type="slidenum">
              <a:rPr lang="en-US" altLang="en-US"/>
              <a:pPr>
                <a:defRPr/>
              </a:pPr>
              <a:t>‹#›</a:t>
            </a:fld>
            <a:endParaRPr lang="en-US" altLang="en-US"/>
          </a:p>
        </p:txBody>
      </p:sp>
      <p:sp>
        <p:nvSpPr>
          <p:cNvPr id="6" name="Rectangle 10">
            <a:extLst>
              <a:ext uri="{FF2B5EF4-FFF2-40B4-BE49-F238E27FC236}">
                <a16:creationId xmlns:a16="http://schemas.microsoft.com/office/drawing/2014/main" id="{43D533F6-405C-9810-E30A-6AAC26C2E059}"/>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738643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3A977A51-46B4-28EE-5B7C-9527273529B1}"/>
              </a:ext>
            </a:extLst>
          </p:cNvPr>
          <p:cNvSpPr>
            <a:spLocks noGrp="1" noChangeArrowheads="1"/>
          </p:cNvSpPr>
          <p:nvPr>
            <p:ph type="sldNum" sz="quarter" idx="10"/>
          </p:nvPr>
        </p:nvSpPr>
        <p:spPr>
          <a:ln/>
        </p:spPr>
        <p:txBody>
          <a:bodyPr/>
          <a:lstStyle>
            <a:lvl1pPr>
              <a:defRPr/>
            </a:lvl1pPr>
          </a:lstStyle>
          <a:p>
            <a:pPr>
              <a:defRPr/>
            </a:pPr>
            <a:fld id="{6C2D657B-F723-4AD9-B519-03E5268CFED7}" type="slidenum">
              <a:rPr lang="en-US" altLang="en-US"/>
              <a:pPr>
                <a:defRPr/>
              </a:pPr>
              <a:t>‹#›</a:t>
            </a:fld>
            <a:endParaRPr lang="en-US" altLang="en-US"/>
          </a:p>
        </p:txBody>
      </p:sp>
      <p:sp>
        <p:nvSpPr>
          <p:cNvPr id="5" name="Rectangle 10">
            <a:extLst>
              <a:ext uri="{FF2B5EF4-FFF2-40B4-BE49-F238E27FC236}">
                <a16:creationId xmlns:a16="http://schemas.microsoft.com/office/drawing/2014/main" id="{A74EF80F-812A-3B71-FC48-1C268164953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118853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8">
            <a:extLst>
              <a:ext uri="{FF2B5EF4-FFF2-40B4-BE49-F238E27FC236}">
                <a16:creationId xmlns:a16="http://schemas.microsoft.com/office/drawing/2014/main" id="{E4DA6107-7194-D38E-1EB2-922D6F2B81E4}"/>
              </a:ext>
            </a:extLst>
          </p:cNvPr>
          <p:cNvSpPr>
            <a:spLocks noGrp="1" noChangeArrowheads="1"/>
          </p:cNvSpPr>
          <p:nvPr>
            <p:ph type="sldNum" sz="quarter" idx="10"/>
          </p:nvPr>
        </p:nvSpPr>
        <p:spPr>
          <a:ln/>
        </p:spPr>
        <p:txBody>
          <a:bodyPr/>
          <a:lstStyle>
            <a:lvl1pPr>
              <a:defRPr/>
            </a:lvl1pPr>
          </a:lstStyle>
          <a:p>
            <a:pPr>
              <a:defRPr/>
            </a:pPr>
            <a:fld id="{FF992597-3F08-4BE4-83A5-683B620F50D6}" type="slidenum">
              <a:rPr lang="en-US" altLang="en-US"/>
              <a:pPr>
                <a:defRPr/>
              </a:pPr>
              <a:t>‹#›</a:t>
            </a:fld>
            <a:endParaRPr lang="en-US" altLang="en-US"/>
          </a:p>
        </p:txBody>
      </p:sp>
      <p:sp>
        <p:nvSpPr>
          <p:cNvPr id="5" name="Rectangle 10">
            <a:extLst>
              <a:ext uri="{FF2B5EF4-FFF2-40B4-BE49-F238E27FC236}">
                <a16:creationId xmlns:a16="http://schemas.microsoft.com/office/drawing/2014/main" id="{B2F2A0F6-B69D-CF24-8A36-94432D47926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78406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0A3ABD84-255D-C3F6-749B-5CA271D66038}"/>
              </a:ext>
            </a:extLst>
          </p:cNvPr>
          <p:cNvSpPr>
            <a:spLocks noGrp="1" noChangeArrowheads="1"/>
          </p:cNvSpPr>
          <p:nvPr>
            <p:ph type="sldNum" sz="quarter" idx="10"/>
          </p:nvPr>
        </p:nvSpPr>
        <p:spPr>
          <a:ln/>
        </p:spPr>
        <p:txBody>
          <a:bodyPr/>
          <a:lstStyle>
            <a:lvl1pPr>
              <a:defRPr/>
            </a:lvl1pPr>
          </a:lstStyle>
          <a:p>
            <a:pPr>
              <a:defRPr/>
            </a:pPr>
            <a:fld id="{65BB3359-D67B-40E7-93EA-BBF8DE11781E}" type="slidenum">
              <a:rPr lang="en-US" altLang="en-US"/>
              <a:pPr>
                <a:defRPr/>
              </a:pPr>
              <a:t>‹#›</a:t>
            </a:fld>
            <a:endParaRPr lang="en-US" altLang="en-US"/>
          </a:p>
        </p:txBody>
      </p:sp>
      <p:sp>
        <p:nvSpPr>
          <p:cNvPr id="6" name="Rectangle 10">
            <a:extLst>
              <a:ext uri="{FF2B5EF4-FFF2-40B4-BE49-F238E27FC236}">
                <a16:creationId xmlns:a16="http://schemas.microsoft.com/office/drawing/2014/main" id="{3C762766-33EF-CF40-0864-B1035F758BAD}"/>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4361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8">
            <a:extLst>
              <a:ext uri="{FF2B5EF4-FFF2-40B4-BE49-F238E27FC236}">
                <a16:creationId xmlns:a16="http://schemas.microsoft.com/office/drawing/2014/main" id="{E03F6FA7-F319-0889-E1C0-63629E3258B9}"/>
              </a:ext>
            </a:extLst>
          </p:cNvPr>
          <p:cNvSpPr>
            <a:spLocks noGrp="1" noChangeArrowheads="1"/>
          </p:cNvSpPr>
          <p:nvPr>
            <p:ph type="sldNum" sz="quarter" idx="10"/>
          </p:nvPr>
        </p:nvSpPr>
        <p:spPr>
          <a:ln/>
        </p:spPr>
        <p:txBody>
          <a:bodyPr/>
          <a:lstStyle>
            <a:lvl1pPr>
              <a:defRPr/>
            </a:lvl1pPr>
          </a:lstStyle>
          <a:p>
            <a:pPr>
              <a:defRPr/>
            </a:pPr>
            <a:fld id="{CAA5FAEB-FFEA-428C-9487-69F01A3C3EA1}" type="slidenum">
              <a:rPr lang="en-US" altLang="en-US"/>
              <a:pPr>
                <a:defRPr/>
              </a:pPr>
              <a:t>‹#›</a:t>
            </a:fld>
            <a:endParaRPr lang="en-US" altLang="en-US"/>
          </a:p>
        </p:txBody>
      </p:sp>
      <p:sp>
        <p:nvSpPr>
          <p:cNvPr id="8" name="Rectangle 10">
            <a:extLst>
              <a:ext uri="{FF2B5EF4-FFF2-40B4-BE49-F238E27FC236}">
                <a16:creationId xmlns:a16="http://schemas.microsoft.com/office/drawing/2014/main" id="{19F7A163-515C-A303-BDED-70143DABA865}"/>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57532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8">
            <a:extLst>
              <a:ext uri="{FF2B5EF4-FFF2-40B4-BE49-F238E27FC236}">
                <a16:creationId xmlns:a16="http://schemas.microsoft.com/office/drawing/2014/main" id="{844AA7EB-D8A6-B3AB-6636-76E61118A11B}"/>
              </a:ext>
            </a:extLst>
          </p:cNvPr>
          <p:cNvSpPr>
            <a:spLocks noGrp="1" noChangeArrowheads="1"/>
          </p:cNvSpPr>
          <p:nvPr>
            <p:ph type="sldNum" sz="quarter" idx="10"/>
          </p:nvPr>
        </p:nvSpPr>
        <p:spPr>
          <a:ln/>
        </p:spPr>
        <p:txBody>
          <a:bodyPr/>
          <a:lstStyle>
            <a:lvl1pPr>
              <a:defRPr/>
            </a:lvl1pPr>
          </a:lstStyle>
          <a:p>
            <a:pPr>
              <a:defRPr/>
            </a:pPr>
            <a:fld id="{85CECC67-9273-4097-A786-EB443F41008F}" type="slidenum">
              <a:rPr lang="en-US" altLang="en-US"/>
              <a:pPr>
                <a:defRPr/>
              </a:pPr>
              <a:t>‹#›</a:t>
            </a:fld>
            <a:endParaRPr lang="en-US" altLang="en-US"/>
          </a:p>
        </p:txBody>
      </p:sp>
      <p:sp>
        <p:nvSpPr>
          <p:cNvPr id="4" name="Rectangle 10">
            <a:extLst>
              <a:ext uri="{FF2B5EF4-FFF2-40B4-BE49-F238E27FC236}">
                <a16:creationId xmlns:a16="http://schemas.microsoft.com/office/drawing/2014/main" id="{6EE0FEA6-E084-FB20-A205-C57139B4ED64}"/>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532224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DCFB88DC-8634-2158-E71D-D649310D3FB2}"/>
              </a:ext>
            </a:extLst>
          </p:cNvPr>
          <p:cNvSpPr>
            <a:spLocks noGrp="1" noChangeArrowheads="1"/>
          </p:cNvSpPr>
          <p:nvPr>
            <p:ph type="sldNum" sz="quarter" idx="10"/>
          </p:nvPr>
        </p:nvSpPr>
        <p:spPr>
          <a:ln/>
        </p:spPr>
        <p:txBody>
          <a:bodyPr/>
          <a:lstStyle>
            <a:lvl1pPr>
              <a:defRPr/>
            </a:lvl1pPr>
          </a:lstStyle>
          <a:p>
            <a:pPr>
              <a:defRPr/>
            </a:pPr>
            <a:fld id="{185514C9-9632-41E8-AD78-2D792A0D6930}" type="slidenum">
              <a:rPr lang="en-US" altLang="en-US"/>
              <a:pPr>
                <a:defRPr/>
              </a:pPr>
              <a:t>‹#›</a:t>
            </a:fld>
            <a:endParaRPr lang="en-US" altLang="en-US"/>
          </a:p>
        </p:txBody>
      </p:sp>
      <p:sp>
        <p:nvSpPr>
          <p:cNvPr id="3" name="Rectangle 10">
            <a:extLst>
              <a:ext uri="{FF2B5EF4-FFF2-40B4-BE49-F238E27FC236}">
                <a16:creationId xmlns:a16="http://schemas.microsoft.com/office/drawing/2014/main" id="{3DC51D21-D2F3-470E-F9E5-3219867BC5C9}"/>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993401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FBF8499E-32FB-970B-069D-8EFD7C29362B}"/>
              </a:ext>
            </a:extLst>
          </p:cNvPr>
          <p:cNvSpPr>
            <a:spLocks noGrp="1" noChangeArrowheads="1"/>
          </p:cNvSpPr>
          <p:nvPr>
            <p:ph type="sldNum" sz="quarter" idx="10"/>
          </p:nvPr>
        </p:nvSpPr>
        <p:spPr>
          <a:ln/>
        </p:spPr>
        <p:txBody>
          <a:bodyPr/>
          <a:lstStyle>
            <a:lvl1pPr>
              <a:defRPr/>
            </a:lvl1pPr>
          </a:lstStyle>
          <a:p>
            <a:pPr>
              <a:defRPr/>
            </a:pPr>
            <a:fld id="{6F23ABA3-097B-402B-83D4-26725C04D0E5}" type="slidenum">
              <a:rPr lang="en-US" altLang="en-US"/>
              <a:pPr>
                <a:defRPr/>
              </a:pPr>
              <a:t>‹#›</a:t>
            </a:fld>
            <a:endParaRPr lang="en-US" altLang="en-US"/>
          </a:p>
        </p:txBody>
      </p:sp>
      <p:sp>
        <p:nvSpPr>
          <p:cNvPr id="6" name="Rectangle 10">
            <a:extLst>
              <a:ext uri="{FF2B5EF4-FFF2-40B4-BE49-F238E27FC236}">
                <a16:creationId xmlns:a16="http://schemas.microsoft.com/office/drawing/2014/main" id="{77B12214-451C-ED04-7CA8-10AFAB59C8AD}"/>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799792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53225750-7B20-AD35-7345-D6C31695CC9B}"/>
              </a:ext>
            </a:extLst>
          </p:cNvPr>
          <p:cNvSpPr>
            <a:spLocks noGrp="1" noChangeArrowheads="1"/>
          </p:cNvSpPr>
          <p:nvPr>
            <p:ph type="sldNum" sz="quarter" idx="10"/>
          </p:nvPr>
        </p:nvSpPr>
        <p:spPr>
          <a:ln/>
        </p:spPr>
        <p:txBody>
          <a:bodyPr/>
          <a:lstStyle>
            <a:lvl1pPr>
              <a:defRPr/>
            </a:lvl1pPr>
          </a:lstStyle>
          <a:p>
            <a:pPr>
              <a:defRPr/>
            </a:pPr>
            <a:fld id="{C344842D-4192-4EAB-9402-84533217234F}" type="slidenum">
              <a:rPr lang="en-US" altLang="en-US"/>
              <a:pPr>
                <a:defRPr/>
              </a:pPr>
              <a:t>‹#›</a:t>
            </a:fld>
            <a:endParaRPr lang="en-US" altLang="en-US"/>
          </a:p>
        </p:txBody>
      </p:sp>
      <p:sp>
        <p:nvSpPr>
          <p:cNvPr id="6" name="Rectangle 10">
            <a:extLst>
              <a:ext uri="{FF2B5EF4-FFF2-40B4-BE49-F238E27FC236}">
                <a16:creationId xmlns:a16="http://schemas.microsoft.com/office/drawing/2014/main" id="{E82037F4-A8DC-0631-903F-87C572B8D74F}"/>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908888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3B890D8-97BF-DBB7-F7B0-4CABC64C09FE}"/>
              </a:ext>
            </a:extLst>
          </p:cNvPr>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Cliquez pour modifier le style du titre</a:t>
            </a:r>
          </a:p>
        </p:txBody>
      </p:sp>
      <p:sp>
        <p:nvSpPr>
          <p:cNvPr id="1027" name="Rectangle 3">
            <a:extLst>
              <a:ext uri="{FF2B5EF4-FFF2-40B4-BE49-F238E27FC236}">
                <a16:creationId xmlns:a16="http://schemas.microsoft.com/office/drawing/2014/main" id="{C09179C1-603E-2149-19A7-537A306748F9}"/>
              </a:ext>
            </a:extLst>
          </p:cNvPr>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Cliquez pour modifier les styles du texte du masque</a:t>
            </a:r>
          </a:p>
          <a:p>
            <a:pPr lvl="1"/>
            <a:r>
              <a:rPr lang="en-US" altLang="en-US"/>
              <a:t>Deuxième niveau</a:t>
            </a:r>
          </a:p>
          <a:p>
            <a:pPr lvl="2"/>
            <a:r>
              <a:rPr lang="en-US" altLang="en-US"/>
              <a:t>Troisième niveau</a:t>
            </a:r>
          </a:p>
          <a:p>
            <a:pPr lvl="3"/>
            <a:r>
              <a:rPr lang="en-US" altLang="en-US"/>
              <a:t>Quatrième niveau</a:t>
            </a:r>
          </a:p>
          <a:p>
            <a:pPr lvl="4"/>
            <a:r>
              <a:rPr lang="en-US" altLang="en-US"/>
              <a:t>Cinquième niveau</a:t>
            </a:r>
          </a:p>
        </p:txBody>
      </p:sp>
      <p:sp>
        <p:nvSpPr>
          <p:cNvPr id="1028" name="AutoShape 4">
            <a:extLst>
              <a:ext uri="{FF2B5EF4-FFF2-40B4-BE49-F238E27FC236}">
                <a16:creationId xmlns:a16="http://schemas.microsoft.com/office/drawing/2014/main" id="{9938B003-72B4-FE06-E507-D5B897CA9F99}"/>
              </a:ext>
            </a:extLst>
          </p:cNvPr>
          <p:cNvSpPr>
            <a:spLocks noChangeArrowheads="1"/>
          </p:cNvSpPr>
          <p:nvPr/>
        </p:nvSpPr>
        <p:spPr bwMode="auto">
          <a:xfrm>
            <a:off x="609600" y="1566863"/>
            <a:ext cx="7958138"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CA"/>
          </a:p>
        </p:txBody>
      </p:sp>
      <p:sp>
        <p:nvSpPr>
          <p:cNvPr id="1029" name="Line 5">
            <a:extLst>
              <a:ext uri="{FF2B5EF4-FFF2-40B4-BE49-F238E27FC236}">
                <a16:creationId xmlns:a16="http://schemas.microsoft.com/office/drawing/2014/main" id="{10480E39-E31E-E399-FFF9-B65279142920}"/>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4760" name="Rectangle 8">
            <a:extLst>
              <a:ext uri="{FF2B5EF4-FFF2-40B4-BE49-F238E27FC236}">
                <a16:creationId xmlns:a16="http://schemas.microsoft.com/office/drawing/2014/main" id="{6215A6C4-9F37-010E-7199-FE7526555CFD}"/>
              </a:ext>
            </a:extLst>
          </p:cNvPr>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DDE1C36-E367-48D0-8A06-08BA76252437}" type="slidenum">
              <a:rPr lang="en-US" altLang="en-US"/>
              <a:pPr>
                <a:defRPr/>
              </a:pPr>
              <a:t>‹#›</a:t>
            </a:fld>
            <a:endParaRPr lang="en-US" altLang="en-US"/>
          </a:p>
        </p:txBody>
      </p:sp>
      <p:sp>
        <p:nvSpPr>
          <p:cNvPr id="74762" name="Rectangle 10">
            <a:extLst>
              <a:ext uri="{FF2B5EF4-FFF2-40B4-BE49-F238E27FC236}">
                <a16:creationId xmlns:a16="http://schemas.microsoft.com/office/drawing/2014/main" id="{4D3E0BB5-39C3-2D16-BC16-8664D9643808}"/>
              </a:ext>
            </a:extLst>
          </p:cNvPr>
          <p:cNvSpPr>
            <a:spLocks noGrp="1" noChangeArrowheads="1"/>
          </p:cNvSpPr>
          <p:nvPr>
            <p:ph type="ftr" sz="quarter" idx="3"/>
          </p:nvPr>
        </p:nvSpPr>
        <p:spPr bwMode="auto">
          <a:xfrm>
            <a:off x="1258888" y="6248400"/>
            <a:ext cx="47609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r>
              <a:rPr lang="fr-CA"/>
              <a:t>INF1040: introduction au génie informatique</a:t>
            </a:r>
          </a:p>
          <a:p>
            <a:pPr>
              <a:defRPr/>
            </a:pPr>
            <a:r>
              <a:rPr lang="fr-CA"/>
              <a:t>Département de génie informatique et génie logiciel</a:t>
            </a:r>
          </a:p>
        </p:txBody>
      </p:sp>
      <p:pic>
        <p:nvPicPr>
          <p:cNvPr id="1032" name="Picture 8">
            <a:extLst>
              <a:ext uri="{FF2B5EF4-FFF2-40B4-BE49-F238E27FC236}">
                <a16:creationId xmlns:a16="http://schemas.microsoft.com/office/drawing/2014/main" id="{F2C62F9A-D492-323F-8FC7-EB069E95228E}"/>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95263" y="6261100"/>
            <a:ext cx="113665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08" r:id="rId1"/>
    <p:sldLayoutId id="2147484196" r:id="rId2"/>
    <p:sldLayoutId id="2147484197" r:id="rId3"/>
    <p:sldLayoutId id="2147484198" r:id="rId4"/>
    <p:sldLayoutId id="2147484199" r:id="rId5"/>
    <p:sldLayoutId id="2147484200" r:id="rId6"/>
    <p:sldLayoutId id="2147484201" r:id="rId7"/>
    <p:sldLayoutId id="2147484202" r:id="rId8"/>
    <p:sldLayoutId id="2147484203" r:id="rId9"/>
    <p:sldLayoutId id="2147484204" r:id="rId10"/>
    <p:sldLayoutId id="2147484205" r:id="rId11"/>
    <p:sldLayoutId id="2147484206" r:id="rId12"/>
    <p:sldLayoutId id="2147484207" r:id="rId13"/>
  </p:sldLayoutIdLst>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24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4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16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lemagit.fr/conseil/Les-grandes-phases-du-developpement-feature-driven" TargetMode="External"/><Relationship Id="rId2" Type="http://schemas.openxmlformats.org/officeDocument/2006/relationships/hyperlink" Target="https://www.lucidchart.com/blog/fr/le-developpement-base-sur-les-fonctionnalit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6961E10-DF45-81C6-FA25-4EABD570E6D4}"/>
              </a:ext>
            </a:extLst>
          </p:cNvPr>
          <p:cNvSpPr>
            <a:spLocks noGrp="1" noChangeArrowheads="1"/>
          </p:cNvSpPr>
          <p:nvPr>
            <p:ph type="ctrTitle"/>
          </p:nvPr>
        </p:nvSpPr>
        <p:spPr/>
        <p:txBody>
          <a:bodyPr/>
          <a:lstStyle/>
          <a:p>
            <a:pPr eaLnBrk="1" hangingPunct="1"/>
            <a:r>
              <a:rPr lang="fr-CA" altLang="en-US"/>
              <a:t>Feature-Driven Development (FDD)</a:t>
            </a:r>
          </a:p>
        </p:txBody>
      </p:sp>
      <p:sp>
        <p:nvSpPr>
          <p:cNvPr id="2" name="Rectangle 2">
            <a:extLst>
              <a:ext uri="{FF2B5EF4-FFF2-40B4-BE49-F238E27FC236}">
                <a16:creationId xmlns:a16="http://schemas.microsoft.com/office/drawing/2014/main" id="{FD3EDE06-410A-2491-EE8D-280040847B42}"/>
              </a:ext>
            </a:extLst>
          </p:cNvPr>
          <p:cNvSpPr txBox="1">
            <a:spLocks noChangeArrowheads="1"/>
          </p:cNvSpPr>
          <p:nvPr/>
        </p:nvSpPr>
        <p:spPr bwMode="auto">
          <a:xfrm>
            <a:off x="671513" y="2924175"/>
            <a:ext cx="7772400" cy="1371600"/>
          </a:xfrm>
          <a:prstGeom prst="rect">
            <a:avLst/>
          </a:prstGeom>
          <a:noFill/>
          <a:ln>
            <a:noFill/>
          </a:ln>
        </p:spPr>
        <p:txBody>
          <a:bodyPr anchor="b"/>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a:lstStyle>
          <a:p>
            <a:pPr eaLnBrk="1" hangingPunct="1">
              <a:defRPr/>
            </a:pPr>
            <a:r>
              <a:rPr lang="fr-CA" altLang="en-US" kern="0" dirty="0"/>
              <a:t>Développement piloté par les fonctionnalités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a:extLst>
              <a:ext uri="{FF2B5EF4-FFF2-40B4-BE49-F238E27FC236}">
                <a16:creationId xmlns:a16="http://schemas.microsoft.com/office/drawing/2014/main" id="{4D7CBC50-183A-7182-6152-4A4E3124E263}"/>
              </a:ext>
            </a:extLst>
          </p:cNvPr>
          <p:cNvSpPr>
            <a:spLocks noGrp="1" noChangeArrowheads="1"/>
          </p:cNvSpPr>
          <p:nvPr>
            <p:ph type="title"/>
          </p:nvPr>
        </p:nvSpPr>
        <p:spPr>
          <a:xfrm>
            <a:off x="196850" y="171450"/>
            <a:ext cx="8715375" cy="1144588"/>
          </a:xfrm>
        </p:spPr>
        <p:txBody>
          <a:bodyPr/>
          <a:lstStyle/>
          <a:p>
            <a:r>
              <a:rPr lang="en-CA" altLang="fr-FR"/>
              <a:t>Développement piloté par les fonctionnalités…</a:t>
            </a:r>
          </a:p>
        </p:txBody>
      </p:sp>
      <p:sp>
        <p:nvSpPr>
          <p:cNvPr id="5" name="Content Placeholder 4">
            <a:extLst>
              <a:ext uri="{FF2B5EF4-FFF2-40B4-BE49-F238E27FC236}">
                <a16:creationId xmlns:a16="http://schemas.microsoft.com/office/drawing/2014/main" id="{FD7C99D6-EA64-882C-C227-5B479518C7DF}"/>
              </a:ext>
            </a:extLst>
          </p:cNvPr>
          <p:cNvSpPr>
            <a:spLocks noGrp="1"/>
          </p:cNvSpPr>
          <p:nvPr>
            <p:ph idx="1"/>
          </p:nvPr>
        </p:nvSpPr>
        <p:spPr>
          <a:xfrm>
            <a:off x="628650" y="1898650"/>
            <a:ext cx="7886700" cy="4278313"/>
          </a:xfrm>
        </p:spPr>
        <p:txBody>
          <a:bodyPr>
            <a:normAutofit lnSpcReduction="10000"/>
          </a:bodyPr>
          <a:lstStyle/>
          <a:p>
            <a:pPr>
              <a:defRPr/>
            </a:pPr>
            <a:r>
              <a:rPr lang="en-CA" dirty="0" err="1"/>
              <a:t>Pourquoi</a:t>
            </a:r>
            <a:r>
              <a:rPr lang="en-CA" dirty="0"/>
              <a:t> FDD?</a:t>
            </a:r>
          </a:p>
          <a:p>
            <a:pPr lvl="1">
              <a:defRPr/>
            </a:pPr>
            <a:r>
              <a:rPr lang="en-CA" sz="1900" dirty="0"/>
              <a:t>Scrum, </a:t>
            </a:r>
            <a:r>
              <a:rPr lang="fr-FR" sz="1900" dirty="0"/>
              <a:t>XP et autres méthodologies agiles utilisent toutes une approche itérative pour créer des logiciels. En revanche, les cinq étapes du FDD obligent l’équipe à suivre un ensemble de bonnes pratiques d’ingénierie lors du développement de petits ensembles de fonctionnalités par cycles d’une à deux semaines. De plus, le développement basé sur les fonctionnalités permet de traduire en étapes concrètes les philosophies Agile de haut niveau, qui encouragent les développeurs à diviser les projets complexes en tâches réduites et plus faciles à gérer. En utilisant les fonctionnalités pour définir les unités de travail, le FDD offre un moyen pragmatique d’améliorer la qualité de vie des utilisateurs.</a:t>
            </a:r>
          </a:p>
          <a:p>
            <a:pPr lvl="1">
              <a:defRPr/>
            </a:pPr>
            <a:endParaRPr lang="fr-FR" dirty="0"/>
          </a:p>
          <a:p>
            <a:pPr marL="0" indent="0">
              <a:buFont typeface="Wingdings" panose="05000000000000000000" pitchFamily="2" charset="2"/>
              <a:buNone/>
              <a:defRPr/>
            </a:pPr>
            <a:endParaRPr lang="en-CA" dirty="0"/>
          </a:p>
        </p:txBody>
      </p:sp>
      <p:sp>
        <p:nvSpPr>
          <p:cNvPr id="15364" name="Espace réservé du pied de page 1">
            <a:extLst>
              <a:ext uri="{FF2B5EF4-FFF2-40B4-BE49-F238E27FC236}">
                <a16:creationId xmlns:a16="http://schemas.microsoft.com/office/drawing/2014/main" id="{25C07B42-26BB-53FB-8463-D16D0DF44F2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fr-CA" altLang="fr-FR"/>
              <a:t>INF1040: introduction au génie informatique</a:t>
            </a:r>
          </a:p>
          <a:p>
            <a:r>
              <a:rPr lang="fr-CA" altLang="fr-FR"/>
              <a:t>Département de génie informatique et génie logiciel</a:t>
            </a:r>
          </a:p>
        </p:txBody>
      </p:sp>
      <p:sp>
        <p:nvSpPr>
          <p:cNvPr id="15365" name="Espace réservé du numéro de diapositive 2">
            <a:extLst>
              <a:ext uri="{FF2B5EF4-FFF2-40B4-BE49-F238E27FC236}">
                <a16:creationId xmlns:a16="http://schemas.microsoft.com/office/drawing/2014/main" id="{CE5494F6-A499-9ED8-6AD4-1D98C702469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6FA8F9E-ABAC-4567-BC6F-3ED118C9248D}" type="slidenum">
              <a:rPr lang="en-US" altLang="en-US" smtClean="0"/>
              <a:pPr/>
              <a:t>10</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a:extLst>
              <a:ext uri="{FF2B5EF4-FFF2-40B4-BE49-F238E27FC236}">
                <a16:creationId xmlns:a16="http://schemas.microsoft.com/office/drawing/2014/main" id="{0CF04048-2DFE-2E98-4C54-E1DB9F4A5D16}"/>
              </a:ext>
            </a:extLst>
          </p:cNvPr>
          <p:cNvSpPr>
            <a:spLocks noGrp="1" noChangeArrowheads="1"/>
          </p:cNvSpPr>
          <p:nvPr>
            <p:ph type="title"/>
          </p:nvPr>
        </p:nvSpPr>
        <p:spPr>
          <a:xfrm>
            <a:off x="196850" y="171450"/>
            <a:ext cx="8715375" cy="1144588"/>
          </a:xfrm>
        </p:spPr>
        <p:txBody>
          <a:bodyPr/>
          <a:lstStyle/>
          <a:p>
            <a:r>
              <a:rPr lang="en-CA" altLang="fr-FR"/>
              <a:t>Développement piloté par les fonctionnalités…</a:t>
            </a:r>
          </a:p>
        </p:txBody>
      </p:sp>
      <p:sp>
        <p:nvSpPr>
          <p:cNvPr id="5" name="Content Placeholder 4">
            <a:extLst>
              <a:ext uri="{FF2B5EF4-FFF2-40B4-BE49-F238E27FC236}">
                <a16:creationId xmlns:a16="http://schemas.microsoft.com/office/drawing/2014/main" id="{2F4567C4-6A9D-62FC-FD54-D79FB3219082}"/>
              </a:ext>
            </a:extLst>
          </p:cNvPr>
          <p:cNvSpPr>
            <a:spLocks noGrp="1"/>
          </p:cNvSpPr>
          <p:nvPr>
            <p:ph idx="1"/>
          </p:nvPr>
        </p:nvSpPr>
        <p:spPr>
          <a:xfrm>
            <a:off x="628650" y="1898650"/>
            <a:ext cx="7886700" cy="4278313"/>
          </a:xfrm>
        </p:spPr>
        <p:txBody>
          <a:bodyPr>
            <a:normAutofit/>
          </a:bodyPr>
          <a:lstStyle/>
          <a:p>
            <a:pPr>
              <a:defRPr/>
            </a:pPr>
            <a:r>
              <a:rPr lang="en-CA" dirty="0" err="1"/>
              <a:t>Pourquoi</a:t>
            </a:r>
            <a:r>
              <a:rPr lang="en-CA" dirty="0"/>
              <a:t> FDD?</a:t>
            </a:r>
          </a:p>
          <a:p>
            <a:pPr lvl="1">
              <a:lnSpc>
                <a:spcPct val="80000"/>
              </a:lnSpc>
              <a:defRPr/>
            </a:pPr>
            <a:r>
              <a:rPr lang="en-US" dirty="0">
                <a:solidFill>
                  <a:srgbClr val="FF0000"/>
                </a:solidFill>
                <a:latin typeface="Arial" panose="020B0604020202020204" pitchFamily="34" charset="0"/>
              </a:rPr>
              <a:t> </a:t>
            </a:r>
            <a:r>
              <a:rPr lang="fr-FR" sz="1900" dirty="0"/>
              <a:t>Vous pouvez envisager d’utiliser la méthodologie FDD si votre projet devient trop volumineux et complexe pour que les petites équipes Scrum puissent gérer efficacement la quantité de travail à abattre. Cette méthodologie agile axée sur les fonctionnalités convient parfaitement aux projets à long terme qui changent continuellement et ajoutent des fonctionnalités via des itérations régulières et prévisibles. </a:t>
            </a:r>
          </a:p>
          <a:p>
            <a:pPr lvl="1">
              <a:lnSpc>
                <a:spcPct val="80000"/>
              </a:lnSpc>
              <a:defRPr/>
            </a:pPr>
            <a:r>
              <a:rPr lang="fr-FR" sz="1900" dirty="0"/>
              <a:t>Le FDD permet de passer facilement de petites équipes à de grandes équipes transversales, car il est conçu pour toujours se concentrer sur les besoins et les souhaits du client.</a:t>
            </a:r>
          </a:p>
          <a:p>
            <a:pPr marL="471487" lvl="1" indent="0">
              <a:buFont typeface="Wingdings" panose="05000000000000000000" pitchFamily="2" charset="2"/>
              <a:buNone/>
              <a:defRPr/>
            </a:pPr>
            <a:endParaRPr lang="fr-FR" dirty="0">
              <a:latin typeface="Arial" panose="020B0604020202020204" pitchFamily="34" charset="0"/>
            </a:endParaRPr>
          </a:p>
          <a:p>
            <a:pPr marL="0" indent="0">
              <a:buFont typeface="Wingdings" panose="05000000000000000000" pitchFamily="2" charset="2"/>
              <a:buNone/>
              <a:defRPr/>
            </a:pPr>
            <a:endParaRPr lang="en-CA" dirty="0"/>
          </a:p>
        </p:txBody>
      </p:sp>
      <p:sp>
        <p:nvSpPr>
          <p:cNvPr id="16388" name="Espace réservé du pied de page 1">
            <a:extLst>
              <a:ext uri="{FF2B5EF4-FFF2-40B4-BE49-F238E27FC236}">
                <a16:creationId xmlns:a16="http://schemas.microsoft.com/office/drawing/2014/main" id="{99F6AA39-F427-8D1C-FF96-116484766AD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fr-CA" altLang="fr-FR"/>
              <a:t>INF1040: introduction au génie informatique</a:t>
            </a:r>
          </a:p>
          <a:p>
            <a:r>
              <a:rPr lang="fr-CA" altLang="fr-FR"/>
              <a:t>Département de génie informatique et génie logiciel</a:t>
            </a:r>
          </a:p>
        </p:txBody>
      </p:sp>
      <p:sp>
        <p:nvSpPr>
          <p:cNvPr id="16389" name="Espace réservé du numéro de diapositive 2">
            <a:extLst>
              <a:ext uri="{FF2B5EF4-FFF2-40B4-BE49-F238E27FC236}">
                <a16:creationId xmlns:a16="http://schemas.microsoft.com/office/drawing/2014/main" id="{C301E78A-5C74-B157-B6EA-6543EF3BD41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6CAC054-1ADB-44CE-9268-968532E15798}"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pied de page 4">
            <a:extLst>
              <a:ext uri="{FF2B5EF4-FFF2-40B4-BE49-F238E27FC236}">
                <a16:creationId xmlns:a16="http://schemas.microsoft.com/office/drawing/2014/main" id="{AB0A5F1A-2171-9FCA-3B96-3A77083B3D5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17411" name="Rectangle 2">
            <a:extLst>
              <a:ext uri="{FF2B5EF4-FFF2-40B4-BE49-F238E27FC236}">
                <a16:creationId xmlns:a16="http://schemas.microsoft.com/office/drawing/2014/main" id="{E70F9BCA-AF62-1C9C-2008-D84F3E3CE7EF}"/>
              </a:ext>
            </a:extLst>
          </p:cNvPr>
          <p:cNvSpPr>
            <a:spLocks noGrp="1" noChangeArrowheads="1"/>
          </p:cNvSpPr>
          <p:nvPr>
            <p:ph type="title"/>
          </p:nvPr>
        </p:nvSpPr>
        <p:spPr/>
        <p:txBody>
          <a:bodyPr/>
          <a:lstStyle/>
          <a:p>
            <a:pPr eaLnBrk="1" hangingPunct="1"/>
            <a:r>
              <a:rPr lang="fr-CA" altLang="en-US"/>
              <a:t>Survol de la présentation</a:t>
            </a:r>
          </a:p>
        </p:txBody>
      </p:sp>
      <p:sp>
        <p:nvSpPr>
          <p:cNvPr id="17412" name="Rectangle 3">
            <a:extLst>
              <a:ext uri="{FF2B5EF4-FFF2-40B4-BE49-F238E27FC236}">
                <a16:creationId xmlns:a16="http://schemas.microsoft.com/office/drawing/2014/main" id="{42E30F6A-93E6-6C38-B4CA-1FAC5E409DF3}"/>
              </a:ext>
            </a:extLst>
          </p:cNvPr>
          <p:cNvSpPr>
            <a:spLocks noGrp="1" noChangeArrowheads="1"/>
          </p:cNvSpPr>
          <p:nvPr>
            <p:ph type="body" idx="1"/>
          </p:nvPr>
        </p:nvSpPr>
        <p:spPr/>
        <p:txBody>
          <a:bodyPr/>
          <a:lstStyle/>
          <a:p>
            <a:pPr eaLnBrk="1" hangingPunct="1"/>
            <a:r>
              <a:rPr lang="fr-CA" altLang="en-US" sz="2000"/>
              <a:t>Introduction</a:t>
            </a:r>
          </a:p>
          <a:p>
            <a:pPr eaLnBrk="1" hangingPunct="1"/>
            <a:r>
              <a:rPr lang="fr-CA" altLang="en-US" sz="2000"/>
              <a:t>Développement piloté par les fonctionnalités (FDD)</a:t>
            </a:r>
          </a:p>
          <a:p>
            <a:pPr lvl="1" eaLnBrk="1" hangingPunct="1"/>
            <a:r>
              <a:rPr lang="fr-CA" altLang="en-US" sz="1600"/>
              <a:t>Définition</a:t>
            </a:r>
          </a:p>
          <a:p>
            <a:pPr lvl="1" eaLnBrk="1" hangingPunct="1"/>
            <a:r>
              <a:rPr lang="fr-CA" altLang="en-US" sz="1600"/>
              <a:t>Historique</a:t>
            </a:r>
          </a:p>
          <a:p>
            <a:pPr lvl="1" eaLnBrk="1" hangingPunct="1"/>
            <a:r>
              <a:rPr lang="fr-CA" altLang="en-US" sz="1600"/>
              <a:t>Pourquoi FDD?</a:t>
            </a:r>
          </a:p>
          <a:p>
            <a:pPr eaLnBrk="1" hangingPunct="1"/>
            <a:r>
              <a:rPr lang="fr-CA" altLang="en-US" sz="2000" u="sng"/>
              <a:t>Les rôles avec FDD </a:t>
            </a:r>
          </a:p>
          <a:p>
            <a:pPr eaLnBrk="1" hangingPunct="1"/>
            <a:r>
              <a:rPr lang="fr-CA" altLang="en-US" sz="2000"/>
              <a:t>Cycle de vie de la méthode FDD</a:t>
            </a:r>
            <a:endParaRPr lang="en-CA" altLang="fr-FR" sz="2000"/>
          </a:p>
          <a:p>
            <a:pPr eaLnBrk="1" hangingPunct="1"/>
            <a:r>
              <a:rPr lang="fr-CA" altLang="en-US" sz="2000"/>
              <a:t>FDD dans la pratique</a:t>
            </a:r>
          </a:p>
          <a:p>
            <a:pPr eaLnBrk="1" hangingPunct="1"/>
            <a:endParaRPr lang="fr-CA" altLang="en-US" sz="2000"/>
          </a:p>
        </p:txBody>
      </p:sp>
      <p:sp>
        <p:nvSpPr>
          <p:cNvPr id="17413" name="Slide Number Placeholder 2">
            <a:extLst>
              <a:ext uri="{FF2B5EF4-FFF2-40B4-BE49-F238E27FC236}">
                <a16:creationId xmlns:a16="http://schemas.microsoft.com/office/drawing/2014/main" id="{FC9FEB57-5ABF-8AA5-580C-4488BCF6F0E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138ADD4-9C60-4804-9324-2BA1AAD06E0F}" type="slidenum">
              <a:rPr lang="en-US" altLang="en-US" smtClean="0"/>
              <a:pPr/>
              <a:t>12</a:t>
            </a:fld>
            <a:endParaRPr lang="en-US" alt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pied de page 4">
            <a:extLst>
              <a:ext uri="{FF2B5EF4-FFF2-40B4-BE49-F238E27FC236}">
                <a16:creationId xmlns:a16="http://schemas.microsoft.com/office/drawing/2014/main" id="{F9436470-C125-D107-3B3B-C2E2DCBEE1E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18435" name="Rectangle 2">
            <a:extLst>
              <a:ext uri="{FF2B5EF4-FFF2-40B4-BE49-F238E27FC236}">
                <a16:creationId xmlns:a16="http://schemas.microsoft.com/office/drawing/2014/main" id="{4FBFEC44-017A-CB72-9FF0-98A2C72E2061}"/>
              </a:ext>
            </a:extLst>
          </p:cNvPr>
          <p:cNvSpPr>
            <a:spLocks noGrp="1" noChangeArrowheads="1"/>
          </p:cNvSpPr>
          <p:nvPr>
            <p:ph type="title"/>
          </p:nvPr>
        </p:nvSpPr>
        <p:spPr/>
        <p:txBody>
          <a:bodyPr/>
          <a:lstStyle/>
          <a:p>
            <a:pPr eaLnBrk="1" hangingPunct="1"/>
            <a:r>
              <a:rPr lang="fr-CA" altLang="en-US"/>
              <a:t>Les rôles avec FDD</a:t>
            </a:r>
          </a:p>
        </p:txBody>
      </p:sp>
      <p:sp>
        <p:nvSpPr>
          <p:cNvPr id="21508" name="Rectangle 3">
            <a:extLst>
              <a:ext uri="{FF2B5EF4-FFF2-40B4-BE49-F238E27FC236}">
                <a16:creationId xmlns:a16="http://schemas.microsoft.com/office/drawing/2014/main" id="{FFB1A290-74A8-7BB6-A784-5BA496F164C8}"/>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defRPr/>
            </a:pPr>
            <a:r>
              <a:rPr lang="fr-FR" sz="1800" dirty="0"/>
              <a:t>La méthode FDD comporte six rôles clés. Chaque rôle peut être assumé par plusieurs personnes, et un membre de l'équipe peut assumer plusieurs rôles. Ces rôles sont les suivants</a:t>
            </a:r>
            <a:r>
              <a:rPr lang="en-US" sz="1800" dirty="0"/>
              <a:t> [1], [2]:</a:t>
            </a:r>
            <a:endParaRPr lang="en-US" altLang="en-US" sz="1800" dirty="0"/>
          </a:p>
          <a:p>
            <a:pPr>
              <a:buFont typeface="+mj-lt"/>
              <a:buAutoNum type="arabicPeriod"/>
              <a:defRPr/>
            </a:pPr>
            <a:r>
              <a:rPr lang="en-US" sz="1800" u="sng" dirty="0"/>
              <a:t>Le chef de </a:t>
            </a:r>
            <a:r>
              <a:rPr lang="en-US" sz="1800" u="sng" dirty="0" err="1"/>
              <a:t>projet</a:t>
            </a:r>
            <a:r>
              <a:rPr lang="en-US" sz="1800" u="sng" dirty="0"/>
              <a:t> (Project Manager)</a:t>
            </a:r>
            <a:r>
              <a:rPr lang="en-US" sz="1800" dirty="0"/>
              <a:t> </a:t>
            </a:r>
            <a:r>
              <a:rPr lang="fr-FR" sz="1800" dirty="0"/>
              <a:t>prend les décisions administratives et offre le meilleur environnement de travail possible</a:t>
            </a:r>
            <a:r>
              <a:rPr lang="en-US" sz="1800" dirty="0"/>
              <a:t>. </a:t>
            </a:r>
          </a:p>
          <a:p>
            <a:pPr>
              <a:buFont typeface="+mj-lt"/>
              <a:buAutoNum type="arabicPeriod"/>
              <a:defRPr/>
            </a:pPr>
            <a:r>
              <a:rPr lang="en-US" sz="1800" u="sng" dirty="0" err="1"/>
              <a:t>L’architecte</a:t>
            </a:r>
            <a:r>
              <a:rPr lang="en-US" sz="1800" u="sng" dirty="0"/>
              <a:t> </a:t>
            </a:r>
            <a:r>
              <a:rPr lang="en-US" sz="1800" u="sng" dirty="0" err="1"/>
              <a:t>en</a:t>
            </a:r>
            <a:r>
              <a:rPr lang="en-US" sz="1800" u="sng" dirty="0"/>
              <a:t> chef (Chief Architect)</a:t>
            </a:r>
            <a:r>
              <a:rPr lang="en-US" sz="1800" dirty="0"/>
              <a:t> </a:t>
            </a:r>
            <a:r>
              <a:rPr lang="fr-FR" sz="1800" dirty="0"/>
              <a:t>qui est responsable de la conception globale, de la modélisation du logiciel demandé et de l'approbation finale de la conception</a:t>
            </a:r>
            <a:r>
              <a:rPr lang="en-US" sz="1800" dirty="0"/>
              <a:t>.</a:t>
            </a:r>
          </a:p>
          <a:p>
            <a:pPr>
              <a:buFont typeface="+mj-lt"/>
              <a:buAutoNum type="arabicPeriod"/>
              <a:defRPr/>
            </a:pPr>
            <a:r>
              <a:rPr lang="en-US" sz="1800" u="sng" dirty="0"/>
              <a:t>Le </a:t>
            </a:r>
            <a:r>
              <a:rPr lang="en-US" sz="1800" u="sng" dirty="0" err="1"/>
              <a:t>responsable</a:t>
            </a:r>
            <a:r>
              <a:rPr lang="en-US" sz="1800" u="sng" dirty="0"/>
              <a:t> du </a:t>
            </a:r>
            <a:r>
              <a:rPr lang="en-US" sz="1800" u="sng" dirty="0" err="1"/>
              <a:t>développement</a:t>
            </a:r>
            <a:r>
              <a:rPr lang="en-US" sz="1800" u="sng" dirty="0"/>
              <a:t> (Development Manager)</a:t>
            </a:r>
            <a:r>
              <a:rPr lang="en-US" sz="1800" dirty="0"/>
              <a:t> </a:t>
            </a:r>
            <a:r>
              <a:rPr lang="fr-FR" sz="1800" dirty="0"/>
              <a:t>dirige et encadre l’équipe de développement et supervise les activités de programmation quotidiennes. </a:t>
            </a:r>
            <a:r>
              <a:rPr lang="fr-FR" sz="1800" b="1" dirty="0"/>
              <a:t>Il gère les conflits entre les petites équipes.</a:t>
            </a:r>
            <a:endParaRPr lang="en-US" sz="1800" b="1" dirty="0"/>
          </a:p>
        </p:txBody>
      </p:sp>
      <p:sp>
        <p:nvSpPr>
          <p:cNvPr id="18437" name="Slide Number Placeholder 2">
            <a:extLst>
              <a:ext uri="{FF2B5EF4-FFF2-40B4-BE49-F238E27FC236}">
                <a16:creationId xmlns:a16="http://schemas.microsoft.com/office/drawing/2014/main" id="{ECAAF491-CEB8-1D89-9D92-AE7582A17C3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C9D4E1D-722B-42D5-90BF-3A4E9B10F33F}"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pied de page 4">
            <a:extLst>
              <a:ext uri="{FF2B5EF4-FFF2-40B4-BE49-F238E27FC236}">
                <a16:creationId xmlns:a16="http://schemas.microsoft.com/office/drawing/2014/main" id="{124EC9CA-E108-9D7C-A9C6-76C46222F17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19459" name="Rectangle 2">
            <a:extLst>
              <a:ext uri="{FF2B5EF4-FFF2-40B4-BE49-F238E27FC236}">
                <a16:creationId xmlns:a16="http://schemas.microsoft.com/office/drawing/2014/main" id="{83A00C3A-9499-9614-E448-ACCA1DB44486}"/>
              </a:ext>
            </a:extLst>
          </p:cNvPr>
          <p:cNvSpPr>
            <a:spLocks noGrp="1" noChangeArrowheads="1"/>
          </p:cNvSpPr>
          <p:nvPr>
            <p:ph type="title"/>
          </p:nvPr>
        </p:nvSpPr>
        <p:spPr/>
        <p:txBody>
          <a:bodyPr/>
          <a:lstStyle/>
          <a:p>
            <a:pPr eaLnBrk="1" hangingPunct="1"/>
            <a:r>
              <a:rPr lang="fr-CA" altLang="en-US"/>
              <a:t>Les rôles avec FDD</a:t>
            </a:r>
          </a:p>
        </p:txBody>
      </p:sp>
      <p:sp>
        <p:nvSpPr>
          <p:cNvPr id="21508" name="Rectangle 3">
            <a:extLst>
              <a:ext uri="{FF2B5EF4-FFF2-40B4-BE49-F238E27FC236}">
                <a16:creationId xmlns:a16="http://schemas.microsoft.com/office/drawing/2014/main" id="{14D737A1-4DB8-017F-26AC-15DFC07B108B}"/>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defRPr/>
            </a:pPr>
            <a:r>
              <a:rPr lang="fr-FR" sz="1800" dirty="0"/>
              <a:t>La méthode FDD comporte six rôles clés. Chaque rôle peut être assumé par plusieurs personnes, et un membre de l'équipe peut assumer plusieurs rôles. Ces rôles sont les suivants</a:t>
            </a:r>
            <a:r>
              <a:rPr lang="en-US" sz="1800" dirty="0"/>
              <a:t> [1], [2]:</a:t>
            </a:r>
            <a:endParaRPr lang="en-US" altLang="en-US" sz="1800" dirty="0"/>
          </a:p>
          <a:p>
            <a:pPr>
              <a:buFont typeface="+mj-lt"/>
              <a:buAutoNum type="arabicPeriod" startAt="4"/>
              <a:defRPr/>
            </a:pPr>
            <a:r>
              <a:rPr lang="en-US" sz="1800" u="sng" dirty="0"/>
              <a:t>Le </a:t>
            </a:r>
            <a:r>
              <a:rPr lang="en-US" sz="1800" u="sng" dirty="0" err="1"/>
              <a:t>programmeur</a:t>
            </a:r>
            <a:r>
              <a:rPr lang="en-US" sz="1800" u="sng" dirty="0"/>
              <a:t> principal (Chief Programmer)</a:t>
            </a:r>
            <a:r>
              <a:rPr lang="en-US" sz="1800" dirty="0"/>
              <a:t> </a:t>
            </a:r>
            <a:r>
              <a:rPr lang="fr-FR" sz="1800" dirty="0"/>
              <a:t>est le chef du processus de développement dans les petites équipes, il dirige les équipes pendant toutes les étapes de l'analyse, de la conception et de la mise en œuvre. Il sélectionne également les fonctionnalités qui doivent être réalisées dans cette itération et résout tout problème de mise en œuvre</a:t>
            </a:r>
            <a:r>
              <a:rPr lang="en-CA" sz="1800" dirty="0"/>
              <a:t>.</a:t>
            </a:r>
            <a:endParaRPr lang="en-US" sz="1800" dirty="0"/>
          </a:p>
        </p:txBody>
      </p:sp>
      <p:sp>
        <p:nvSpPr>
          <p:cNvPr id="19461" name="Slide Number Placeholder 2">
            <a:extLst>
              <a:ext uri="{FF2B5EF4-FFF2-40B4-BE49-F238E27FC236}">
                <a16:creationId xmlns:a16="http://schemas.microsoft.com/office/drawing/2014/main" id="{9970713D-D7E0-E81C-890D-68B84BB1713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F04956A-4D6B-43EA-A600-BA0EE81AE0CE}"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pied de page 4">
            <a:extLst>
              <a:ext uri="{FF2B5EF4-FFF2-40B4-BE49-F238E27FC236}">
                <a16:creationId xmlns:a16="http://schemas.microsoft.com/office/drawing/2014/main" id="{DB0EF890-90D0-5B3C-DF37-23A20816A85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0483" name="Rectangle 2">
            <a:extLst>
              <a:ext uri="{FF2B5EF4-FFF2-40B4-BE49-F238E27FC236}">
                <a16:creationId xmlns:a16="http://schemas.microsoft.com/office/drawing/2014/main" id="{04EFDB89-9740-18FB-1E11-FD812A90CA81}"/>
              </a:ext>
            </a:extLst>
          </p:cNvPr>
          <p:cNvSpPr>
            <a:spLocks noGrp="1" noChangeArrowheads="1"/>
          </p:cNvSpPr>
          <p:nvPr>
            <p:ph type="title"/>
          </p:nvPr>
        </p:nvSpPr>
        <p:spPr/>
        <p:txBody>
          <a:bodyPr/>
          <a:lstStyle/>
          <a:p>
            <a:pPr eaLnBrk="1" hangingPunct="1"/>
            <a:r>
              <a:rPr lang="fr-CA" altLang="en-US"/>
              <a:t>Les rôles avec FDD</a:t>
            </a:r>
          </a:p>
        </p:txBody>
      </p:sp>
      <p:sp>
        <p:nvSpPr>
          <p:cNvPr id="21508" name="Rectangle 3">
            <a:extLst>
              <a:ext uri="{FF2B5EF4-FFF2-40B4-BE49-F238E27FC236}">
                <a16:creationId xmlns:a16="http://schemas.microsoft.com/office/drawing/2014/main" id="{74F0EC1F-984C-ED34-F99A-029E8DB0CF54}"/>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defRPr/>
            </a:pPr>
            <a:r>
              <a:rPr lang="fr-FR" sz="1800" dirty="0"/>
              <a:t>La méthode FDD comporte six rôles clés. Chaque rôle peut être assumé par plusieurs personnes, et un membre de l'équipe peut assumer plusieurs rôles. Ces rôles sont les suivants</a:t>
            </a:r>
            <a:r>
              <a:rPr lang="en-US" sz="1800" dirty="0"/>
              <a:t> [1], [2]:</a:t>
            </a:r>
            <a:endParaRPr lang="en-US" altLang="en-US" sz="1800" dirty="0"/>
          </a:p>
          <a:p>
            <a:pPr>
              <a:buFont typeface="+mj-lt"/>
              <a:buAutoNum type="arabicPeriod" startAt="5"/>
              <a:defRPr/>
            </a:pPr>
            <a:r>
              <a:rPr lang="en-US" sz="1800" u="sng" dirty="0"/>
              <a:t>Le propriétaire de la </a:t>
            </a:r>
            <a:r>
              <a:rPr lang="en-US" sz="1800" u="sng" dirty="0" err="1"/>
              <a:t>classe</a:t>
            </a:r>
            <a:r>
              <a:rPr lang="en-US" sz="1800" u="sng" dirty="0"/>
              <a:t> (Class Owner)</a:t>
            </a:r>
            <a:r>
              <a:rPr lang="en-US" sz="1800" dirty="0"/>
              <a:t> </a:t>
            </a:r>
            <a:r>
              <a:rPr lang="fr-FR" sz="1800" dirty="0"/>
              <a:t>est membre des petites équipes de développement dirigées par le programmeur principal. Ses responsabilités comprennent la conception, le codage, les tests et la documentation des fonctionnalités.</a:t>
            </a:r>
          </a:p>
          <a:p>
            <a:pPr>
              <a:buFont typeface="+mj-lt"/>
              <a:buAutoNum type="arabicPeriod" startAt="5"/>
              <a:defRPr/>
            </a:pPr>
            <a:r>
              <a:rPr lang="en-US" sz="1800" u="sng" dirty="0" err="1"/>
              <a:t>L’expert</a:t>
            </a:r>
            <a:r>
              <a:rPr lang="en-US" sz="1800" u="sng" dirty="0"/>
              <a:t> de </a:t>
            </a:r>
            <a:r>
              <a:rPr lang="en-US" sz="1800" u="sng" dirty="0" err="1"/>
              <a:t>domaine</a:t>
            </a:r>
            <a:r>
              <a:rPr lang="en-US" sz="1800" u="sng" dirty="0"/>
              <a:t> (Domain Expert) </a:t>
            </a:r>
            <a:r>
              <a:rPr lang="fr-FR" sz="1800" dirty="0"/>
              <a:t>est membre d’une équipe qui comprend le problème que le client doit résoudre. il a une compréhension claire du fonctionnement de l'activité et des besoins du client.</a:t>
            </a:r>
            <a:r>
              <a:rPr lang="fr-FR" sz="1400" dirty="0"/>
              <a:t> </a:t>
            </a:r>
            <a:r>
              <a:rPr lang="fr-FR" sz="1800" dirty="0"/>
              <a:t>Les développeurs s’appuient sur les connaissances de l’expert en domaine pour s’assurer qu’ils œuvrent et fournissent les éléments qui comptent le plus pour le client. </a:t>
            </a:r>
            <a:endParaRPr lang="en-US" sz="1800" dirty="0"/>
          </a:p>
        </p:txBody>
      </p:sp>
      <p:sp>
        <p:nvSpPr>
          <p:cNvPr id="20485" name="Slide Number Placeholder 2">
            <a:extLst>
              <a:ext uri="{FF2B5EF4-FFF2-40B4-BE49-F238E27FC236}">
                <a16:creationId xmlns:a16="http://schemas.microsoft.com/office/drawing/2014/main" id="{7720FA16-FB97-644B-8FD8-5C7FA9D5B1C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FA138B7-BFD0-4F3C-B812-583DFB663A14}"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pied de page 4">
            <a:extLst>
              <a:ext uri="{FF2B5EF4-FFF2-40B4-BE49-F238E27FC236}">
                <a16:creationId xmlns:a16="http://schemas.microsoft.com/office/drawing/2014/main" id="{2F022213-7190-6673-0331-DE55F4CB5E7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1507" name="Rectangle 2">
            <a:extLst>
              <a:ext uri="{FF2B5EF4-FFF2-40B4-BE49-F238E27FC236}">
                <a16:creationId xmlns:a16="http://schemas.microsoft.com/office/drawing/2014/main" id="{C2940DD5-675D-8300-23F0-2752562A4E8C}"/>
              </a:ext>
            </a:extLst>
          </p:cNvPr>
          <p:cNvSpPr>
            <a:spLocks noGrp="1" noChangeArrowheads="1"/>
          </p:cNvSpPr>
          <p:nvPr>
            <p:ph type="title"/>
          </p:nvPr>
        </p:nvSpPr>
        <p:spPr/>
        <p:txBody>
          <a:bodyPr/>
          <a:lstStyle/>
          <a:p>
            <a:pPr eaLnBrk="1" hangingPunct="1"/>
            <a:r>
              <a:rPr lang="fr-CA" altLang="en-US"/>
              <a:t>Survol de la présentation</a:t>
            </a:r>
          </a:p>
        </p:txBody>
      </p:sp>
      <p:sp>
        <p:nvSpPr>
          <p:cNvPr id="21508" name="Rectangle 3">
            <a:extLst>
              <a:ext uri="{FF2B5EF4-FFF2-40B4-BE49-F238E27FC236}">
                <a16:creationId xmlns:a16="http://schemas.microsoft.com/office/drawing/2014/main" id="{44647961-48CC-7EBA-5F1B-C9F48E4C6500}"/>
              </a:ext>
            </a:extLst>
          </p:cNvPr>
          <p:cNvSpPr>
            <a:spLocks noGrp="1" noChangeArrowheads="1"/>
          </p:cNvSpPr>
          <p:nvPr>
            <p:ph type="body" idx="1"/>
          </p:nvPr>
        </p:nvSpPr>
        <p:spPr/>
        <p:txBody>
          <a:bodyPr/>
          <a:lstStyle/>
          <a:p>
            <a:pPr eaLnBrk="1" hangingPunct="1"/>
            <a:r>
              <a:rPr lang="fr-CA" altLang="en-US" sz="2000"/>
              <a:t>Introduction</a:t>
            </a:r>
          </a:p>
          <a:p>
            <a:pPr eaLnBrk="1" hangingPunct="1"/>
            <a:r>
              <a:rPr lang="fr-CA" altLang="en-US" sz="2000"/>
              <a:t>Développement piloté par les fonctionnalités (FDD)</a:t>
            </a:r>
          </a:p>
          <a:p>
            <a:pPr lvl="1" eaLnBrk="1" hangingPunct="1"/>
            <a:r>
              <a:rPr lang="fr-CA" altLang="en-US" sz="1600"/>
              <a:t>Définition</a:t>
            </a:r>
          </a:p>
          <a:p>
            <a:pPr lvl="1" eaLnBrk="1" hangingPunct="1"/>
            <a:r>
              <a:rPr lang="fr-CA" altLang="en-US" sz="1600"/>
              <a:t>Historique</a:t>
            </a:r>
          </a:p>
          <a:p>
            <a:pPr lvl="1" eaLnBrk="1" hangingPunct="1"/>
            <a:r>
              <a:rPr lang="fr-CA" altLang="en-US" sz="1600"/>
              <a:t>Pourquoi FDD?</a:t>
            </a:r>
          </a:p>
          <a:p>
            <a:pPr eaLnBrk="1" hangingPunct="1"/>
            <a:r>
              <a:rPr lang="fr-CA" altLang="en-US" sz="2000"/>
              <a:t>Les rôles avec FDD</a:t>
            </a:r>
            <a:r>
              <a:rPr lang="fr-CA" altLang="en-US" sz="2000" u="sng"/>
              <a:t> </a:t>
            </a:r>
          </a:p>
          <a:p>
            <a:pPr eaLnBrk="1" hangingPunct="1"/>
            <a:r>
              <a:rPr lang="fr-CA" altLang="en-US" sz="2000" u="sng"/>
              <a:t>Cycle de vie de la méthode FDD</a:t>
            </a:r>
          </a:p>
          <a:p>
            <a:pPr eaLnBrk="1" hangingPunct="1"/>
            <a:r>
              <a:rPr lang="fr-CA" altLang="en-US" sz="2000"/>
              <a:t>FDD dans la pratique</a:t>
            </a:r>
          </a:p>
          <a:p>
            <a:pPr eaLnBrk="1" hangingPunct="1"/>
            <a:endParaRPr lang="fr-CA" altLang="en-US" sz="2000"/>
          </a:p>
        </p:txBody>
      </p:sp>
      <p:sp>
        <p:nvSpPr>
          <p:cNvPr id="21509" name="Slide Number Placeholder 2">
            <a:extLst>
              <a:ext uri="{FF2B5EF4-FFF2-40B4-BE49-F238E27FC236}">
                <a16:creationId xmlns:a16="http://schemas.microsoft.com/office/drawing/2014/main" id="{DFB9D23D-D580-37F4-AAA3-D58ABADFFC1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887F2A39-6642-4366-A005-38E4509CC228}" type="slidenum">
              <a:rPr lang="en-US" altLang="en-US" smtClean="0"/>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pied de page 4">
            <a:extLst>
              <a:ext uri="{FF2B5EF4-FFF2-40B4-BE49-F238E27FC236}">
                <a16:creationId xmlns:a16="http://schemas.microsoft.com/office/drawing/2014/main" id="{CB4D9154-2F8C-6DCD-F254-EAB451FF529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2531" name="Rectangle 2">
            <a:extLst>
              <a:ext uri="{FF2B5EF4-FFF2-40B4-BE49-F238E27FC236}">
                <a16:creationId xmlns:a16="http://schemas.microsoft.com/office/drawing/2014/main" id="{192EFF90-5A47-D06B-EB54-BF70B377C54F}"/>
              </a:ext>
            </a:extLst>
          </p:cNvPr>
          <p:cNvSpPr>
            <a:spLocks noGrp="1" noChangeArrowheads="1"/>
          </p:cNvSpPr>
          <p:nvPr>
            <p:ph type="title"/>
          </p:nvPr>
        </p:nvSpPr>
        <p:spPr/>
        <p:txBody>
          <a:bodyPr/>
          <a:lstStyle/>
          <a:p>
            <a:pPr eaLnBrk="1" hangingPunct="1"/>
            <a:r>
              <a:rPr lang="fr-CA" altLang="en-US"/>
              <a:t>Cycle de vie de la méthode FDD</a:t>
            </a:r>
          </a:p>
        </p:txBody>
      </p:sp>
      <p:sp>
        <p:nvSpPr>
          <p:cNvPr id="22532" name="Rectangle 3">
            <a:extLst>
              <a:ext uri="{FF2B5EF4-FFF2-40B4-BE49-F238E27FC236}">
                <a16:creationId xmlns:a16="http://schemas.microsoft.com/office/drawing/2014/main" id="{5FA67A01-66F4-530D-A4A2-C3C05C8ED2FA}"/>
              </a:ext>
            </a:extLst>
          </p:cNvPr>
          <p:cNvSpPr>
            <a:spLocks noGrp="1" noChangeArrowheads="1"/>
          </p:cNvSpPr>
          <p:nvPr>
            <p:ph type="body" idx="1"/>
          </p:nvPr>
        </p:nvSpPr>
        <p:spPr>
          <a:xfrm>
            <a:off x="549551" y="1682931"/>
            <a:ext cx="8253412" cy="4267200"/>
          </a:xfrm>
        </p:spPr>
        <p:txBody>
          <a:bodyPr/>
          <a:lstStyle/>
          <a:p>
            <a:pPr marL="0" indent="0">
              <a:buFont typeface="Wingdings" panose="05000000000000000000" pitchFamily="2" charset="2"/>
              <a:buNone/>
            </a:pPr>
            <a:r>
              <a:rPr lang="fr-FR" altLang="en-US" sz="1800" dirty="0">
                <a:latin typeface="Times New Roman" panose="02020603050405020304" pitchFamily="18" charset="0"/>
              </a:rPr>
              <a:t>Le cycle de vie de la méthode FDD comprend cinq processus séquentiels, comme le montre la figure 1. Ces processus sont exécutés de manière incrémentale et itérative, ce qui permet de produire le logiciel final.</a:t>
            </a:r>
            <a:endParaRPr lang="en-US" altLang="en-US" sz="1800" dirty="0">
              <a:latin typeface="Times New Roman" panose="02020603050405020304" pitchFamily="18" charset="0"/>
            </a:endParaRPr>
          </a:p>
          <a:p>
            <a:pPr marL="0" indent="0">
              <a:buFont typeface="Wingdings" panose="05000000000000000000" pitchFamily="2" charset="2"/>
              <a:buNone/>
            </a:pPr>
            <a:endParaRPr lang="fr-CA" altLang="en-US" sz="1600" dirty="0"/>
          </a:p>
        </p:txBody>
      </p:sp>
      <p:sp>
        <p:nvSpPr>
          <p:cNvPr id="22533" name="Slide Number Placeholder 2">
            <a:extLst>
              <a:ext uri="{FF2B5EF4-FFF2-40B4-BE49-F238E27FC236}">
                <a16:creationId xmlns:a16="http://schemas.microsoft.com/office/drawing/2014/main" id="{63B7EE54-87EF-C430-3E63-F4FF0AF949A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442B19A-A319-4796-AE05-65F18B2A11D7}" type="slidenum">
              <a:rPr lang="en-US" altLang="en-US" smtClean="0"/>
              <a:pPr/>
              <a:t>17</a:t>
            </a:fld>
            <a:endParaRPr lang="en-US" altLang="en-US"/>
          </a:p>
        </p:txBody>
      </p:sp>
      <p:sp>
        <p:nvSpPr>
          <p:cNvPr id="2" name="Rectangle 1">
            <a:extLst>
              <a:ext uri="{FF2B5EF4-FFF2-40B4-BE49-F238E27FC236}">
                <a16:creationId xmlns:a16="http://schemas.microsoft.com/office/drawing/2014/main" id="{2DF84A6D-3875-5AE7-1109-D2F1DD17DE2F}"/>
              </a:ext>
            </a:extLst>
          </p:cNvPr>
          <p:cNvSpPr/>
          <p:nvPr/>
        </p:nvSpPr>
        <p:spPr>
          <a:xfrm>
            <a:off x="2051050" y="4305300"/>
            <a:ext cx="4681538" cy="2873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n-CA" sz="1200" dirty="0">
                <a:solidFill>
                  <a:schemeClr val="tx1"/>
                </a:solidFill>
              </a:rPr>
              <a:t>Figure 1 Cycle de vie de la </a:t>
            </a:r>
            <a:r>
              <a:rPr lang="en-CA" sz="1200" dirty="0" err="1">
                <a:solidFill>
                  <a:schemeClr val="tx1"/>
                </a:solidFill>
              </a:rPr>
              <a:t>méthode</a:t>
            </a:r>
            <a:r>
              <a:rPr lang="en-CA" sz="1200" dirty="0">
                <a:solidFill>
                  <a:schemeClr val="tx1"/>
                </a:solidFill>
              </a:rPr>
              <a:t> FDD </a:t>
            </a:r>
          </a:p>
        </p:txBody>
      </p:sp>
      <p:grpSp>
        <p:nvGrpSpPr>
          <p:cNvPr id="23" name="Group 22">
            <a:extLst>
              <a:ext uri="{FF2B5EF4-FFF2-40B4-BE49-F238E27FC236}">
                <a16:creationId xmlns:a16="http://schemas.microsoft.com/office/drawing/2014/main" id="{533C41A2-3FC0-555F-8D4F-554713AB94A4}"/>
              </a:ext>
            </a:extLst>
          </p:cNvPr>
          <p:cNvGrpSpPr/>
          <p:nvPr/>
        </p:nvGrpSpPr>
        <p:grpSpPr>
          <a:xfrm>
            <a:off x="589282" y="2975316"/>
            <a:ext cx="8094688" cy="1171232"/>
            <a:chOff x="589282" y="2975316"/>
            <a:chExt cx="8094688" cy="1171232"/>
          </a:xfrm>
        </p:grpSpPr>
        <p:sp>
          <p:nvSpPr>
            <p:cNvPr id="8" name="Rectangle: Rounded Corners 7">
              <a:extLst>
                <a:ext uri="{FF2B5EF4-FFF2-40B4-BE49-F238E27FC236}">
                  <a16:creationId xmlns:a16="http://schemas.microsoft.com/office/drawing/2014/main" id="{85171FCF-D284-5124-C348-586B19445BC4}"/>
                </a:ext>
              </a:extLst>
            </p:cNvPr>
            <p:cNvSpPr/>
            <p:nvPr/>
          </p:nvSpPr>
          <p:spPr>
            <a:xfrm>
              <a:off x="5811811" y="2975316"/>
              <a:ext cx="2872159" cy="1171232"/>
            </a:xfrm>
            <a:prstGeom prst="round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22" name="Group 21">
              <a:extLst>
                <a:ext uri="{FF2B5EF4-FFF2-40B4-BE49-F238E27FC236}">
                  <a16:creationId xmlns:a16="http://schemas.microsoft.com/office/drawing/2014/main" id="{79D18AF2-5CBF-2DD5-F0E1-3BE6900236B0}"/>
                </a:ext>
              </a:extLst>
            </p:cNvPr>
            <p:cNvGrpSpPr/>
            <p:nvPr/>
          </p:nvGrpSpPr>
          <p:grpSpPr>
            <a:xfrm>
              <a:off x="589282" y="3055239"/>
              <a:ext cx="8072366" cy="999922"/>
              <a:chOff x="589282" y="3055239"/>
              <a:chExt cx="8072366" cy="999922"/>
            </a:xfrm>
          </p:grpSpPr>
          <p:sp>
            <p:nvSpPr>
              <p:cNvPr id="3" name="Rectangle: Rounded Corners 2">
                <a:extLst>
                  <a:ext uri="{FF2B5EF4-FFF2-40B4-BE49-F238E27FC236}">
                    <a16:creationId xmlns:a16="http://schemas.microsoft.com/office/drawing/2014/main" id="{95172F9F-92EA-F085-9A60-6C99277B6873}"/>
                  </a:ext>
                </a:extLst>
              </p:cNvPr>
              <p:cNvSpPr/>
              <p:nvPr/>
            </p:nvSpPr>
            <p:spPr>
              <a:xfrm>
                <a:off x="7338212" y="3122604"/>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a:solidFill>
                      <a:schemeClr val="tx1"/>
                    </a:solidFill>
                  </a:rPr>
                  <a:t>Developer a </a:t>
                </a:r>
                <a:r>
                  <a:rPr lang="en-CA" sz="1400" dirty="0" err="1">
                    <a:solidFill>
                      <a:schemeClr val="tx1"/>
                    </a:solidFill>
                  </a:rPr>
                  <a:t>partir</a:t>
                </a:r>
                <a:r>
                  <a:rPr lang="en-CA" sz="1400" dirty="0">
                    <a:solidFill>
                      <a:schemeClr val="tx1"/>
                    </a:solidFill>
                  </a:rPr>
                  <a:t> des features</a:t>
                </a:r>
              </a:p>
            </p:txBody>
          </p:sp>
          <p:sp>
            <p:nvSpPr>
              <p:cNvPr id="6" name="Rectangle: Rounded Corners 5">
                <a:extLst>
                  <a:ext uri="{FF2B5EF4-FFF2-40B4-BE49-F238E27FC236}">
                    <a16:creationId xmlns:a16="http://schemas.microsoft.com/office/drawing/2014/main" id="{5E7A4658-123C-1D0C-5855-3CF6BD996E5A}"/>
                  </a:ext>
                </a:extLst>
              </p:cNvPr>
              <p:cNvSpPr/>
              <p:nvPr/>
            </p:nvSpPr>
            <p:spPr>
              <a:xfrm>
                <a:off x="5842750" y="3118097"/>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Concevoir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4" name="Rectangle: Rounded Corners 3">
                <a:extLst>
                  <a:ext uri="{FF2B5EF4-FFF2-40B4-BE49-F238E27FC236}">
                    <a16:creationId xmlns:a16="http://schemas.microsoft.com/office/drawing/2014/main" id="{3193C029-8F90-E446-C021-931DEB920E94}"/>
                  </a:ext>
                </a:extLst>
              </p:cNvPr>
              <p:cNvSpPr/>
              <p:nvPr/>
            </p:nvSpPr>
            <p:spPr>
              <a:xfrm>
                <a:off x="2357010" y="3055239"/>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Établir</a:t>
                </a:r>
                <a:r>
                  <a:rPr lang="en-CA" sz="1400" dirty="0">
                    <a:solidFill>
                      <a:schemeClr val="tx1"/>
                    </a:solidFill>
                  </a:rPr>
                  <a:t> </a:t>
                </a:r>
                <a:r>
                  <a:rPr lang="en-CA" sz="1400" dirty="0" err="1">
                    <a:solidFill>
                      <a:schemeClr val="tx1"/>
                    </a:solidFill>
                  </a:rPr>
                  <a:t>une</a:t>
                </a:r>
                <a:r>
                  <a:rPr lang="en-CA" sz="1400" dirty="0">
                    <a:solidFill>
                      <a:schemeClr val="tx1"/>
                    </a:solidFill>
                  </a:rPr>
                  <a:t> </a:t>
                </a:r>
                <a:r>
                  <a:rPr lang="en-CA" sz="1400" dirty="0" err="1">
                    <a:solidFill>
                      <a:schemeClr val="tx1"/>
                    </a:solidFill>
                  </a:rPr>
                  <a:t>liste</a:t>
                </a:r>
                <a:r>
                  <a:rPr lang="en-CA" sz="1400" dirty="0">
                    <a:solidFill>
                      <a:schemeClr val="tx1"/>
                    </a:solidFill>
                  </a:rPr>
                  <a:t> des features</a:t>
                </a:r>
              </a:p>
            </p:txBody>
          </p:sp>
          <p:sp>
            <p:nvSpPr>
              <p:cNvPr id="5" name="Rectangle: Rounded Corners 4">
                <a:extLst>
                  <a:ext uri="{FF2B5EF4-FFF2-40B4-BE49-F238E27FC236}">
                    <a16:creationId xmlns:a16="http://schemas.microsoft.com/office/drawing/2014/main" id="{2F74374F-4FE1-22BD-78D5-583B5505E531}"/>
                  </a:ext>
                </a:extLst>
              </p:cNvPr>
              <p:cNvSpPr/>
              <p:nvPr/>
            </p:nvSpPr>
            <p:spPr>
              <a:xfrm>
                <a:off x="589282" y="3059746"/>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Construire</a:t>
                </a:r>
                <a:r>
                  <a:rPr lang="en-CA" sz="1400" dirty="0">
                    <a:solidFill>
                      <a:schemeClr val="tx1"/>
                    </a:solidFill>
                  </a:rPr>
                  <a:t> un </a:t>
                </a:r>
                <a:r>
                  <a:rPr lang="en-CA" sz="1400" dirty="0" err="1">
                    <a:solidFill>
                      <a:schemeClr val="tx1"/>
                    </a:solidFill>
                  </a:rPr>
                  <a:t>modèle</a:t>
                </a:r>
                <a:r>
                  <a:rPr lang="en-CA" sz="1400" dirty="0">
                    <a:solidFill>
                      <a:schemeClr val="tx1"/>
                    </a:solidFill>
                  </a:rPr>
                  <a:t> global</a:t>
                </a:r>
              </a:p>
            </p:txBody>
          </p:sp>
          <p:sp>
            <p:nvSpPr>
              <p:cNvPr id="7" name="Rectangle: Rounded Corners 6">
                <a:extLst>
                  <a:ext uri="{FF2B5EF4-FFF2-40B4-BE49-F238E27FC236}">
                    <a16:creationId xmlns:a16="http://schemas.microsoft.com/office/drawing/2014/main" id="{C9CC1B0E-437D-DFB8-41AF-934453748BEE}"/>
                  </a:ext>
                </a:extLst>
              </p:cNvPr>
              <p:cNvSpPr/>
              <p:nvPr/>
            </p:nvSpPr>
            <p:spPr>
              <a:xfrm>
                <a:off x="4089689" y="3071321"/>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Planifier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9" name="Arrow: Right 8">
                <a:extLst>
                  <a:ext uri="{FF2B5EF4-FFF2-40B4-BE49-F238E27FC236}">
                    <a16:creationId xmlns:a16="http://schemas.microsoft.com/office/drawing/2014/main" id="{BECA8317-C3C3-9DC3-B220-B0E327245C99}"/>
                  </a:ext>
                </a:extLst>
              </p:cNvPr>
              <p:cNvSpPr/>
              <p:nvPr/>
            </p:nvSpPr>
            <p:spPr>
              <a:xfrm>
                <a:off x="1957434" y="3510158"/>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Arrow: Right 9">
                <a:extLst>
                  <a:ext uri="{FF2B5EF4-FFF2-40B4-BE49-F238E27FC236}">
                    <a16:creationId xmlns:a16="http://schemas.microsoft.com/office/drawing/2014/main" id="{A0E2038C-8759-A446-F4CE-5D6F710808D4}"/>
                  </a:ext>
                </a:extLst>
              </p:cNvPr>
              <p:cNvSpPr/>
              <p:nvPr/>
            </p:nvSpPr>
            <p:spPr>
              <a:xfrm>
                <a:off x="3707638" y="3465591"/>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Arrow: Right 10">
                <a:extLst>
                  <a:ext uri="{FF2B5EF4-FFF2-40B4-BE49-F238E27FC236}">
                    <a16:creationId xmlns:a16="http://schemas.microsoft.com/office/drawing/2014/main" id="{43EC3315-2966-3F85-704B-50CD1DFEE323}"/>
                  </a:ext>
                </a:extLst>
              </p:cNvPr>
              <p:cNvSpPr/>
              <p:nvPr/>
            </p:nvSpPr>
            <p:spPr>
              <a:xfrm>
                <a:off x="5457841" y="3469357"/>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row: Right 11">
                <a:extLst>
                  <a:ext uri="{FF2B5EF4-FFF2-40B4-BE49-F238E27FC236}">
                    <a16:creationId xmlns:a16="http://schemas.microsoft.com/office/drawing/2014/main" id="{84669EF0-955E-3AC0-C2CA-1A5BA90ADD12}"/>
                  </a:ext>
                </a:extLst>
              </p:cNvPr>
              <p:cNvSpPr/>
              <p:nvPr/>
            </p:nvSpPr>
            <p:spPr>
              <a:xfrm>
                <a:off x="7196071" y="3476879"/>
                <a:ext cx="177190"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gr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pied de page 4">
            <a:extLst>
              <a:ext uri="{FF2B5EF4-FFF2-40B4-BE49-F238E27FC236}">
                <a16:creationId xmlns:a16="http://schemas.microsoft.com/office/drawing/2014/main" id="{40FC5FD5-CA93-32C4-905B-FEB14AC5E92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3555" name="Rectangle 2">
            <a:extLst>
              <a:ext uri="{FF2B5EF4-FFF2-40B4-BE49-F238E27FC236}">
                <a16:creationId xmlns:a16="http://schemas.microsoft.com/office/drawing/2014/main" id="{5835E8FD-BBA8-D72E-6E85-59CA193D1B4B}"/>
              </a:ext>
            </a:extLst>
          </p:cNvPr>
          <p:cNvSpPr>
            <a:spLocks noGrp="1" noChangeArrowheads="1"/>
          </p:cNvSpPr>
          <p:nvPr>
            <p:ph type="title"/>
          </p:nvPr>
        </p:nvSpPr>
        <p:spPr/>
        <p:txBody>
          <a:bodyPr/>
          <a:lstStyle/>
          <a:p>
            <a:pPr eaLnBrk="1" hangingPunct="1"/>
            <a:r>
              <a:rPr lang="fr-CA" altLang="en-US"/>
              <a:t>Cycle de vie de la méthode FDD</a:t>
            </a:r>
          </a:p>
        </p:txBody>
      </p:sp>
      <p:sp>
        <p:nvSpPr>
          <p:cNvPr id="23556" name="Rectangle 3">
            <a:extLst>
              <a:ext uri="{FF2B5EF4-FFF2-40B4-BE49-F238E27FC236}">
                <a16:creationId xmlns:a16="http://schemas.microsoft.com/office/drawing/2014/main" id="{96A3E574-C616-3D54-5628-A4EFC24A50F6}"/>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pPr>
            <a:r>
              <a:rPr lang="en-US" altLang="en-US" sz="1800" b="1">
                <a:latin typeface="Times New Roman" panose="02020603050405020304" pitchFamily="18" charset="0"/>
              </a:rPr>
              <a:t>1. Créer un modèle global (Develop an Overall Model)</a:t>
            </a:r>
            <a:r>
              <a:rPr lang="en-US" altLang="en-US" sz="1800">
                <a:latin typeface="Times New Roman" panose="02020603050405020304" pitchFamily="18" charset="0"/>
              </a:rPr>
              <a:t>:</a:t>
            </a: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r>
              <a:rPr lang="fr-FR" altLang="en-US" sz="1800">
                <a:latin typeface="Times New Roman" panose="02020603050405020304" pitchFamily="18" charset="0"/>
              </a:rPr>
              <a:t>Au cours de cette étape, tous les membres de l'équipe et les experts définissent le contexte général du projet et la portée requise. De nombreux modèles peuvent être générés par différentes équipes et experts. Ces modèles sont examinés et le modèle le plus optimal pour le projet est sélectionné sur la base des exigences.</a:t>
            </a:r>
          </a:p>
          <a:p>
            <a:pPr marL="0" indent="0">
              <a:buFont typeface="Wingdings" panose="05000000000000000000" pitchFamily="2" charset="2"/>
              <a:buNone/>
            </a:pPr>
            <a:r>
              <a:rPr lang="fr-FR" altLang="en-US" sz="1800">
                <a:latin typeface="Times New Roman" panose="02020603050405020304" pitchFamily="18" charset="0"/>
              </a:rPr>
              <a:t>(Certains pensent que des cas d’utilisation évidents peuvent être définis à cette étape)</a:t>
            </a:r>
            <a:endParaRPr lang="fr-CA" altLang="en-US" sz="1600"/>
          </a:p>
        </p:txBody>
      </p:sp>
      <p:sp>
        <p:nvSpPr>
          <p:cNvPr id="23557" name="Slide Number Placeholder 2">
            <a:extLst>
              <a:ext uri="{FF2B5EF4-FFF2-40B4-BE49-F238E27FC236}">
                <a16:creationId xmlns:a16="http://schemas.microsoft.com/office/drawing/2014/main" id="{F119CDB2-7D1D-1B04-E575-913EA5E3903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40A90D5-5314-4D30-89EA-78275EE03041}" type="slidenum">
              <a:rPr lang="en-US" altLang="en-US" smtClean="0"/>
              <a:pPr/>
              <a:t>18</a:t>
            </a:fld>
            <a:endParaRPr lang="en-US" altLang="en-US"/>
          </a:p>
        </p:txBody>
      </p:sp>
      <p:grpSp>
        <p:nvGrpSpPr>
          <p:cNvPr id="3" name="Group 2">
            <a:extLst>
              <a:ext uri="{FF2B5EF4-FFF2-40B4-BE49-F238E27FC236}">
                <a16:creationId xmlns:a16="http://schemas.microsoft.com/office/drawing/2014/main" id="{A428171C-7EF1-106A-791F-D9FAD027D6DD}"/>
              </a:ext>
            </a:extLst>
          </p:cNvPr>
          <p:cNvGrpSpPr/>
          <p:nvPr/>
        </p:nvGrpSpPr>
        <p:grpSpPr>
          <a:xfrm>
            <a:off x="646100" y="2420888"/>
            <a:ext cx="8094688" cy="1171232"/>
            <a:chOff x="589282" y="2975316"/>
            <a:chExt cx="8094688" cy="1171232"/>
          </a:xfrm>
        </p:grpSpPr>
        <p:sp>
          <p:nvSpPr>
            <p:cNvPr id="4" name="Rectangle: Rounded Corners 3">
              <a:extLst>
                <a:ext uri="{FF2B5EF4-FFF2-40B4-BE49-F238E27FC236}">
                  <a16:creationId xmlns:a16="http://schemas.microsoft.com/office/drawing/2014/main" id="{2DC0D96F-4BF1-31DB-5B20-7E757B7C6BA2}"/>
                </a:ext>
              </a:extLst>
            </p:cNvPr>
            <p:cNvSpPr/>
            <p:nvPr/>
          </p:nvSpPr>
          <p:spPr>
            <a:xfrm>
              <a:off x="5811811" y="2975316"/>
              <a:ext cx="2872159" cy="1171232"/>
            </a:xfrm>
            <a:prstGeom prst="round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5" name="Group 4">
              <a:extLst>
                <a:ext uri="{FF2B5EF4-FFF2-40B4-BE49-F238E27FC236}">
                  <a16:creationId xmlns:a16="http://schemas.microsoft.com/office/drawing/2014/main" id="{9E9ED3A0-901F-4AE9-1E54-BF3E1776F72E}"/>
                </a:ext>
              </a:extLst>
            </p:cNvPr>
            <p:cNvGrpSpPr/>
            <p:nvPr/>
          </p:nvGrpSpPr>
          <p:grpSpPr>
            <a:xfrm>
              <a:off x="589282" y="3055239"/>
              <a:ext cx="8072366" cy="999922"/>
              <a:chOff x="589282" y="3055239"/>
              <a:chExt cx="8072366" cy="999922"/>
            </a:xfrm>
          </p:grpSpPr>
          <p:sp>
            <p:nvSpPr>
              <p:cNvPr id="6" name="Rectangle: Rounded Corners 5">
                <a:extLst>
                  <a:ext uri="{FF2B5EF4-FFF2-40B4-BE49-F238E27FC236}">
                    <a16:creationId xmlns:a16="http://schemas.microsoft.com/office/drawing/2014/main" id="{E8192844-5B58-9041-B3C2-A6FCB2C7A4FA}"/>
                  </a:ext>
                </a:extLst>
              </p:cNvPr>
              <p:cNvSpPr/>
              <p:nvPr/>
            </p:nvSpPr>
            <p:spPr>
              <a:xfrm>
                <a:off x="7338212" y="3122604"/>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a:solidFill>
                      <a:schemeClr val="tx1"/>
                    </a:solidFill>
                  </a:rPr>
                  <a:t>Developer a </a:t>
                </a:r>
                <a:r>
                  <a:rPr lang="en-CA" sz="1400" dirty="0" err="1">
                    <a:solidFill>
                      <a:schemeClr val="tx1"/>
                    </a:solidFill>
                  </a:rPr>
                  <a:t>partir</a:t>
                </a:r>
                <a:r>
                  <a:rPr lang="en-CA" sz="1400" dirty="0">
                    <a:solidFill>
                      <a:schemeClr val="tx1"/>
                    </a:solidFill>
                  </a:rPr>
                  <a:t> des features</a:t>
                </a:r>
              </a:p>
            </p:txBody>
          </p:sp>
          <p:sp>
            <p:nvSpPr>
              <p:cNvPr id="7" name="Rectangle: Rounded Corners 6">
                <a:extLst>
                  <a:ext uri="{FF2B5EF4-FFF2-40B4-BE49-F238E27FC236}">
                    <a16:creationId xmlns:a16="http://schemas.microsoft.com/office/drawing/2014/main" id="{982512CE-93D7-432C-5221-D38A5C56AC6D}"/>
                  </a:ext>
                </a:extLst>
              </p:cNvPr>
              <p:cNvSpPr/>
              <p:nvPr/>
            </p:nvSpPr>
            <p:spPr>
              <a:xfrm>
                <a:off x="5842750" y="3118097"/>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Concevoir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8" name="Rectangle: Rounded Corners 7">
                <a:extLst>
                  <a:ext uri="{FF2B5EF4-FFF2-40B4-BE49-F238E27FC236}">
                    <a16:creationId xmlns:a16="http://schemas.microsoft.com/office/drawing/2014/main" id="{49F41D92-D499-9A24-B34E-B0A24B842A8C}"/>
                  </a:ext>
                </a:extLst>
              </p:cNvPr>
              <p:cNvSpPr/>
              <p:nvPr/>
            </p:nvSpPr>
            <p:spPr>
              <a:xfrm>
                <a:off x="2357010" y="3055239"/>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Établir</a:t>
                </a:r>
                <a:r>
                  <a:rPr lang="en-CA" sz="1400" dirty="0">
                    <a:solidFill>
                      <a:schemeClr val="tx1"/>
                    </a:solidFill>
                  </a:rPr>
                  <a:t> </a:t>
                </a:r>
                <a:r>
                  <a:rPr lang="en-CA" sz="1400" dirty="0" err="1">
                    <a:solidFill>
                      <a:schemeClr val="tx1"/>
                    </a:solidFill>
                  </a:rPr>
                  <a:t>une</a:t>
                </a:r>
                <a:r>
                  <a:rPr lang="en-CA" sz="1400" dirty="0">
                    <a:solidFill>
                      <a:schemeClr val="tx1"/>
                    </a:solidFill>
                  </a:rPr>
                  <a:t> </a:t>
                </a:r>
                <a:r>
                  <a:rPr lang="en-CA" sz="1400" dirty="0" err="1">
                    <a:solidFill>
                      <a:schemeClr val="tx1"/>
                    </a:solidFill>
                  </a:rPr>
                  <a:t>liste</a:t>
                </a:r>
                <a:r>
                  <a:rPr lang="en-CA" sz="1400" dirty="0">
                    <a:solidFill>
                      <a:schemeClr val="tx1"/>
                    </a:solidFill>
                  </a:rPr>
                  <a:t> des features</a:t>
                </a:r>
              </a:p>
            </p:txBody>
          </p:sp>
          <p:sp>
            <p:nvSpPr>
              <p:cNvPr id="9" name="Rectangle: Rounded Corners 8">
                <a:extLst>
                  <a:ext uri="{FF2B5EF4-FFF2-40B4-BE49-F238E27FC236}">
                    <a16:creationId xmlns:a16="http://schemas.microsoft.com/office/drawing/2014/main" id="{050F2D80-FFDC-F649-0D5F-A6416839B3AC}"/>
                  </a:ext>
                </a:extLst>
              </p:cNvPr>
              <p:cNvSpPr/>
              <p:nvPr/>
            </p:nvSpPr>
            <p:spPr>
              <a:xfrm>
                <a:off x="589282" y="3059746"/>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Construire</a:t>
                </a:r>
                <a:r>
                  <a:rPr lang="en-CA" sz="1400" dirty="0">
                    <a:solidFill>
                      <a:schemeClr val="tx1"/>
                    </a:solidFill>
                  </a:rPr>
                  <a:t> un </a:t>
                </a:r>
                <a:r>
                  <a:rPr lang="en-CA" sz="1400" dirty="0" err="1">
                    <a:solidFill>
                      <a:schemeClr val="tx1"/>
                    </a:solidFill>
                  </a:rPr>
                  <a:t>modèle</a:t>
                </a:r>
                <a:r>
                  <a:rPr lang="en-CA" sz="1400" dirty="0">
                    <a:solidFill>
                      <a:schemeClr val="tx1"/>
                    </a:solidFill>
                  </a:rPr>
                  <a:t> global</a:t>
                </a:r>
              </a:p>
            </p:txBody>
          </p:sp>
          <p:sp>
            <p:nvSpPr>
              <p:cNvPr id="10" name="Rectangle: Rounded Corners 9">
                <a:extLst>
                  <a:ext uri="{FF2B5EF4-FFF2-40B4-BE49-F238E27FC236}">
                    <a16:creationId xmlns:a16="http://schemas.microsoft.com/office/drawing/2014/main" id="{FDF79FA6-AD66-3E5B-7368-D83FBA3BD0D9}"/>
                  </a:ext>
                </a:extLst>
              </p:cNvPr>
              <p:cNvSpPr/>
              <p:nvPr/>
            </p:nvSpPr>
            <p:spPr>
              <a:xfrm>
                <a:off x="4089689" y="3071321"/>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Planifier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11" name="Arrow: Right 10">
                <a:extLst>
                  <a:ext uri="{FF2B5EF4-FFF2-40B4-BE49-F238E27FC236}">
                    <a16:creationId xmlns:a16="http://schemas.microsoft.com/office/drawing/2014/main" id="{6AF447AE-12F2-6442-DC70-8D4EFB2F3989}"/>
                  </a:ext>
                </a:extLst>
              </p:cNvPr>
              <p:cNvSpPr/>
              <p:nvPr/>
            </p:nvSpPr>
            <p:spPr>
              <a:xfrm>
                <a:off x="1957434" y="3510158"/>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row: Right 11">
                <a:extLst>
                  <a:ext uri="{FF2B5EF4-FFF2-40B4-BE49-F238E27FC236}">
                    <a16:creationId xmlns:a16="http://schemas.microsoft.com/office/drawing/2014/main" id="{25305BED-64FE-8F53-8FDF-DA5001047690}"/>
                  </a:ext>
                </a:extLst>
              </p:cNvPr>
              <p:cNvSpPr/>
              <p:nvPr/>
            </p:nvSpPr>
            <p:spPr>
              <a:xfrm>
                <a:off x="3707638" y="3465591"/>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Arrow: Right 12">
                <a:extLst>
                  <a:ext uri="{FF2B5EF4-FFF2-40B4-BE49-F238E27FC236}">
                    <a16:creationId xmlns:a16="http://schemas.microsoft.com/office/drawing/2014/main" id="{0E7AD701-F80D-13AC-0AED-ECE3FF124A6E}"/>
                  </a:ext>
                </a:extLst>
              </p:cNvPr>
              <p:cNvSpPr/>
              <p:nvPr/>
            </p:nvSpPr>
            <p:spPr>
              <a:xfrm>
                <a:off x="5457841" y="3469357"/>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Arrow: Right 13">
                <a:extLst>
                  <a:ext uri="{FF2B5EF4-FFF2-40B4-BE49-F238E27FC236}">
                    <a16:creationId xmlns:a16="http://schemas.microsoft.com/office/drawing/2014/main" id="{EB1631ED-EF92-3C8B-F275-156C543C873E}"/>
                  </a:ext>
                </a:extLst>
              </p:cNvPr>
              <p:cNvSpPr/>
              <p:nvPr/>
            </p:nvSpPr>
            <p:spPr>
              <a:xfrm>
                <a:off x="7196071" y="3476879"/>
                <a:ext cx="177190"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grpSp>
      </p:grpSp>
      <p:sp>
        <p:nvSpPr>
          <p:cNvPr id="16" name="Arrow: Down 15">
            <a:extLst>
              <a:ext uri="{FF2B5EF4-FFF2-40B4-BE49-F238E27FC236}">
                <a16:creationId xmlns:a16="http://schemas.microsoft.com/office/drawing/2014/main" id="{63C00BC3-E645-23F3-6B6D-FCEA76C83CDC}"/>
              </a:ext>
            </a:extLst>
          </p:cNvPr>
          <p:cNvSpPr/>
          <p:nvPr/>
        </p:nvSpPr>
        <p:spPr>
          <a:xfrm>
            <a:off x="1202945" y="2200773"/>
            <a:ext cx="287338" cy="300038"/>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pied de page 4">
            <a:extLst>
              <a:ext uri="{FF2B5EF4-FFF2-40B4-BE49-F238E27FC236}">
                <a16:creationId xmlns:a16="http://schemas.microsoft.com/office/drawing/2014/main" id="{1AB5AC05-AD9C-7873-0831-FA65F8A251B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4579" name="Rectangle 2">
            <a:extLst>
              <a:ext uri="{FF2B5EF4-FFF2-40B4-BE49-F238E27FC236}">
                <a16:creationId xmlns:a16="http://schemas.microsoft.com/office/drawing/2014/main" id="{7CD88BBC-26F8-ED6C-AA81-5CB570E497D7}"/>
              </a:ext>
            </a:extLst>
          </p:cNvPr>
          <p:cNvSpPr>
            <a:spLocks noGrp="1" noChangeArrowheads="1"/>
          </p:cNvSpPr>
          <p:nvPr>
            <p:ph type="title"/>
          </p:nvPr>
        </p:nvSpPr>
        <p:spPr/>
        <p:txBody>
          <a:bodyPr/>
          <a:lstStyle/>
          <a:p>
            <a:pPr eaLnBrk="1" hangingPunct="1"/>
            <a:r>
              <a:rPr lang="fr-CA" altLang="en-US"/>
              <a:t>Cycle de vie de la méthode FDD</a:t>
            </a:r>
          </a:p>
        </p:txBody>
      </p:sp>
      <p:sp>
        <p:nvSpPr>
          <p:cNvPr id="24580" name="Rectangle 3">
            <a:extLst>
              <a:ext uri="{FF2B5EF4-FFF2-40B4-BE49-F238E27FC236}">
                <a16:creationId xmlns:a16="http://schemas.microsoft.com/office/drawing/2014/main" id="{2CFC99C6-09CC-7E8B-0FC9-5B6C76D2BD56}"/>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pPr>
            <a:r>
              <a:rPr lang="en-US" altLang="en-US" sz="1800" b="1">
                <a:latin typeface="Times New Roman" panose="02020603050405020304" pitchFamily="18" charset="0"/>
              </a:rPr>
              <a:t>2. Établir une liste de fonctionnalité (Build a list of features)</a:t>
            </a:r>
            <a:r>
              <a:rPr lang="en-US" altLang="en-US" sz="1800">
                <a:latin typeface="Times New Roman" panose="02020603050405020304" pitchFamily="18" charset="0"/>
              </a:rPr>
              <a:t>:</a:t>
            </a: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r>
              <a:rPr lang="fr-FR" altLang="en-US" sz="1800">
                <a:latin typeface="Times New Roman" panose="02020603050405020304" pitchFamily="18" charset="0"/>
              </a:rPr>
              <a:t>Au cours de cette étape, le modèle global et la documentation des exigences sont utilisés pour établir la </a:t>
            </a:r>
            <a:r>
              <a:rPr lang="fr-FR" altLang="en-US" sz="1800" u="sng">
                <a:latin typeface="Times New Roman" panose="02020603050405020304" pitchFamily="18" charset="0"/>
              </a:rPr>
              <a:t>liste générale des fonctionnalités</a:t>
            </a:r>
            <a:r>
              <a:rPr lang="fr-FR" altLang="en-US" sz="1800">
                <a:latin typeface="Times New Roman" panose="02020603050405020304" pitchFamily="18" charset="0"/>
              </a:rPr>
              <a:t> du système dont les utilisateurs ont besoin. Cette liste de fonctionnalités sera examinée par le client et les experts de l'entreprise avant d'être confirmée</a:t>
            </a:r>
            <a:r>
              <a:rPr lang="en-US" altLang="en-US" sz="1800">
                <a:latin typeface="Times New Roman" panose="02020603050405020304" pitchFamily="18" charset="0"/>
              </a:rPr>
              <a:t>.</a:t>
            </a:r>
          </a:p>
          <a:p>
            <a:pPr marL="0" indent="0">
              <a:buFont typeface="Wingdings" panose="05000000000000000000" pitchFamily="2" charset="2"/>
              <a:buNone/>
            </a:pPr>
            <a:r>
              <a:rPr lang="en-US" altLang="en-US" sz="1800">
                <a:latin typeface="Times New Roman" panose="02020603050405020304" pitchFamily="18" charset="0"/>
              </a:rPr>
              <a:t>(On peut aller aux diagrammes de séquences)</a:t>
            </a:r>
            <a:endParaRPr lang="fr-CA" altLang="en-US" sz="1600"/>
          </a:p>
        </p:txBody>
      </p:sp>
      <p:sp>
        <p:nvSpPr>
          <p:cNvPr id="24581" name="Slide Number Placeholder 2">
            <a:extLst>
              <a:ext uri="{FF2B5EF4-FFF2-40B4-BE49-F238E27FC236}">
                <a16:creationId xmlns:a16="http://schemas.microsoft.com/office/drawing/2014/main" id="{7FCAEFB3-633F-13DD-C03C-246F7783966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FD0E8E2-7CD3-4A8E-986F-FCD9360F1A01}" type="slidenum">
              <a:rPr lang="en-US" altLang="en-US" smtClean="0"/>
              <a:pPr/>
              <a:t>19</a:t>
            </a:fld>
            <a:endParaRPr lang="en-US" altLang="en-US"/>
          </a:p>
        </p:txBody>
      </p:sp>
      <p:sp>
        <p:nvSpPr>
          <p:cNvPr id="3" name="Arrow: Down 2">
            <a:extLst>
              <a:ext uri="{FF2B5EF4-FFF2-40B4-BE49-F238E27FC236}">
                <a16:creationId xmlns:a16="http://schemas.microsoft.com/office/drawing/2014/main" id="{4501849A-C4D7-EEC7-DB1F-5271E74C5E01}"/>
              </a:ext>
            </a:extLst>
          </p:cNvPr>
          <p:cNvSpPr/>
          <p:nvPr/>
        </p:nvSpPr>
        <p:spPr>
          <a:xfrm>
            <a:off x="2985584" y="2192464"/>
            <a:ext cx="287338" cy="300038"/>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 name="Group 1">
            <a:extLst>
              <a:ext uri="{FF2B5EF4-FFF2-40B4-BE49-F238E27FC236}">
                <a16:creationId xmlns:a16="http://schemas.microsoft.com/office/drawing/2014/main" id="{B308A3E3-EB72-7053-CF07-2E90ABECF3F0}"/>
              </a:ext>
            </a:extLst>
          </p:cNvPr>
          <p:cNvGrpSpPr/>
          <p:nvPr/>
        </p:nvGrpSpPr>
        <p:grpSpPr>
          <a:xfrm>
            <a:off x="646100" y="2420888"/>
            <a:ext cx="8094688" cy="1171232"/>
            <a:chOff x="589282" y="2975316"/>
            <a:chExt cx="8094688" cy="1171232"/>
          </a:xfrm>
        </p:grpSpPr>
        <p:sp>
          <p:nvSpPr>
            <p:cNvPr id="4" name="Rectangle: Rounded Corners 3">
              <a:extLst>
                <a:ext uri="{FF2B5EF4-FFF2-40B4-BE49-F238E27FC236}">
                  <a16:creationId xmlns:a16="http://schemas.microsoft.com/office/drawing/2014/main" id="{A8610AC8-252C-3C39-8C7C-74B268EEE168}"/>
                </a:ext>
              </a:extLst>
            </p:cNvPr>
            <p:cNvSpPr/>
            <p:nvPr/>
          </p:nvSpPr>
          <p:spPr>
            <a:xfrm>
              <a:off x="5811811" y="2975316"/>
              <a:ext cx="2872159" cy="1171232"/>
            </a:xfrm>
            <a:prstGeom prst="round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5" name="Group 4">
              <a:extLst>
                <a:ext uri="{FF2B5EF4-FFF2-40B4-BE49-F238E27FC236}">
                  <a16:creationId xmlns:a16="http://schemas.microsoft.com/office/drawing/2014/main" id="{4DFD5876-BEE7-6030-E9EA-E4DE274522D2}"/>
                </a:ext>
              </a:extLst>
            </p:cNvPr>
            <p:cNvGrpSpPr/>
            <p:nvPr/>
          </p:nvGrpSpPr>
          <p:grpSpPr>
            <a:xfrm>
              <a:off x="589282" y="3055239"/>
              <a:ext cx="8072366" cy="999922"/>
              <a:chOff x="589282" y="3055239"/>
              <a:chExt cx="8072366" cy="999922"/>
            </a:xfrm>
          </p:grpSpPr>
          <p:sp>
            <p:nvSpPr>
              <p:cNvPr id="6" name="Rectangle: Rounded Corners 5">
                <a:extLst>
                  <a:ext uri="{FF2B5EF4-FFF2-40B4-BE49-F238E27FC236}">
                    <a16:creationId xmlns:a16="http://schemas.microsoft.com/office/drawing/2014/main" id="{517CCD77-B0FD-96A3-BEBD-DB92992801B1}"/>
                  </a:ext>
                </a:extLst>
              </p:cNvPr>
              <p:cNvSpPr/>
              <p:nvPr/>
            </p:nvSpPr>
            <p:spPr>
              <a:xfrm>
                <a:off x="7338212" y="3122604"/>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a:solidFill>
                      <a:schemeClr val="tx1"/>
                    </a:solidFill>
                  </a:rPr>
                  <a:t>Developer a </a:t>
                </a:r>
                <a:r>
                  <a:rPr lang="en-CA" sz="1400" dirty="0" err="1">
                    <a:solidFill>
                      <a:schemeClr val="tx1"/>
                    </a:solidFill>
                  </a:rPr>
                  <a:t>partir</a:t>
                </a:r>
                <a:r>
                  <a:rPr lang="en-CA" sz="1400" dirty="0">
                    <a:solidFill>
                      <a:schemeClr val="tx1"/>
                    </a:solidFill>
                  </a:rPr>
                  <a:t> des features</a:t>
                </a:r>
              </a:p>
            </p:txBody>
          </p:sp>
          <p:sp>
            <p:nvSpPr>
              <p:cNvPr id="7" name="Rectangle: Rounded Corners 6">
                <a:extLst>
                  <a:ext uri="{FF2B5EF4-FFF2-40B4-BE49-F238E27FC236}">
                    <a16:creationId xmlns:a16="http://schemas.microsoft.com/office/drawing/2014/main" id="{4C85BABE-9033-1C03-8C75-FBFCB69CFF4A}"/>
                  </a:ext>
                </a:extLst>
              </p:cNvPr>
              <p:cNvSpPr/>
              <p:nvPr/>
            </p:nvSpPr>
            <p:spPr>
              <a:xfrm>
                <a:off x="5842750" y="3118097"/>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Concevoir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8" name="Rectangle: Rounded Corners 7">
                <a:extLst>
                  <a:ext uri="{FF2B5EF4-FFF2-40B4-BE49-F238E27FC236}">
                    <a16:creationId xmlns:a16="http://schemas.microsoft.com/office/drawing/2014/main" id="{6BC5F8C7-25CE-9AAB-F53C-298299FC9B69}"/>
                  </a:ext>
                </a:extLst>
              </p:cNvPr>
              <p:cNvSpPr/>
              <p:nvPr/>
            </p:nvSpPr>
            <p:spPr>
              <a:xfrm>
                <a:off x="2357010" y="3055239"/>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Établir</a:t>
                </a:r>
                <a:r>
                  <a:rPr lang="en-CA" sz="1400" dirty="0">
                    <a:solidFill>
                      <a:schemeClr val="tx1"/>
                    </a:solidFill>
                  </a:rPr>
                  <a:t> </a:t>
                </a:r>
                <a:r>
                  <a:rPr lang="en-CA" sz="1400" dirty="0" err="1">
                    <a:solidFill>
                      <a:schemeClr val="tx1"/>
                    </a:solidFill>
                  </a:rPr>
                  <a:t>une</a:t>
                </a:r>
                <a:r>
                  <a:rPr lang="en-CA" sz="1400" dirty="0">
                    <a:solidFill>
                      <a:schemeClr val="tx1"/>
                    </a:solidFill>
                  </a:rPr>
                  <a:t> </a:t>
                </a:r>
                <a:r>
                  <a:rPr lang="en-CA" sz="1400" dirty="0" err="1">
                    <a:solidFill>
                      <a:schemeClr val="tx1"/>
                    </a:solidFill>
                  </a:rPr>
                  <a:t>liste</a:t>
                </a:r>
                <a:r>
                  <a:rPr lang="en-CA" sz="1400" dirty="0">
                    <a:solidFill>
                      <a:schemeClr val="tx1"/>
                    </a:solidFill>
                  </a:rPr>
                  <a:t> des features</a:t>
                </a:r>
              </a:p>
            </p:txBody>
          </p:sp>
          <p:sp>
            <p:nvSpPr>
              <p:cNvPr id="9" name="Rectangle: Rounded Corners 8">
                <a:extLst>
                  <a:ext uri="{FF2B5EF4-FFF2-40B4-BE49-F238E27FC236}">
                    <a16:creationId xmlns:a16="http://schemas.microsoft.com/office/drawing/2014/main" id="{A0C1A59D-D034-D31E-37A8-FFA089F60F0A}"/>
                  </a:ext>
                </a:extLst>
              </p:cNvPr>
              <p:cNvSpPr/>
              <p:nvPr/>
            </p:nvSpPr>
            <p:spPr>
              <a:xfrm>
                <a:off x="589282" y="3059746"/>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Construire</a:t>
                </a:r>
                <a:r>
                  <a:rPr lang="en-CA" sz="1400" dirty="0">
                    <a:solidFill>
                      <a:schemeClr val="tx1"/>
                    </a:solidFill>
                  </a:rPr>
                  <a:t> un </a:t>
                </a:r>
                <a:r>
                  <a:rPr lang="en-CA" sz="1400" dirty="0" err="1">
                    <a:solidFill>
                      <a:schemeClr val="tx1"/>
                    </a:solidFill>
                  </a:rPr>
                  <a:t>modèle</a:t>
                </a:r>
                <a:r>
                  <a:rPr lang="en-CA" sz="1400" dirty="0">
                    <a:solidFill>
                      <a:schemeClr val="tx1"/>
                    </a:solidFill>
                  </a:rPr>
                  <a:t> global</a:t>
                </a:r>
              </a:p>
            </p:txBody>
          </p:sp>
          <p:sp>
            <p:nvSpPr>
              <p:cNvPr id="10" name="Rectangle: Rounded Corners 9">
                <a:extLst>
                  <a:ext uri="{FF2B5EF4-FFF2-40B4-BE49-F238E27FC236}">
                    <a16:creationId xmlns:a16="http://schemas.microsoft.com/office/drawing/2014/main" id="{19354F1F-5CCC-2343-1B7F-7F5D1AA8C705}"/>
                  </a:ext>
                </a:extLst>
              </p:cNvPr>
              <p:cNvSpPr/>
              <p:nvPr/>
            </p:nvSpPr>
            <p:spPr>
              <a:xfrm>
                <a:off x="4089689" y="3071321"/>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Planifier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11" name="Arrow: Right 10">
                <a:extLst>
                  <a:ext uri="{FF2B5EF4-FFF2-40B4-BE49-F238E27FC236}">
                    <a16:creationId xmlns:a16="http://schemas.microsoft.com/office/drawing/2014/main" id="{50E843CC-E91B-4A95-DC6C-F3E6989731C6}"/>
                  </a:ext>
                </a:extLst>
              </p:cNvPr>
              <p:cNvSpPr/>
              <p:nvPr/>
            </p:nvSpPr>
            <p:spPr>
              <a:xfrm>
                <a:off x="1957434" y="3510158"/>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row: Right 11">
                <a:extLst>
                  <a:ext uri="{FF2B5EF4-FFF2-40B4-BE49-F238E27FC236}">
                    <a16:creationId xmlns:a16="http://schemas.microsoft.com/office/drawing/2014/main" id="{2A879930-C0EB-ECE2-AF0D-1AFC956AA397}"/>
                  </a:ext>
                </a:extLst>
              </p:cNvPr>
              <p:cNvSpPr/>
              <p:nvPr/>
            </p:nvSpPr>
            <p:spPr>
              <a:xfrm>
                <a:off x="3707638" y="3465591"/>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Arrow: Right 12">
                <a:extLst>
                  <a:ext uri="{FF2B5EF4-FFF2-40B4-BE49-F238E27FC236}">
                    <a16:creationId xmlns:a16="http://schemas.microsoft.com/office/drawing/2014/main" id="{0E95076E-E970-3F77-77CE-08F90C790CA5}"/>
                  </a:ext>
                </a:extLst>
              </p:cNvPr>
              <p:cNvSpPr/>
              <p:nvPr/>
            </p:nvSpPr>
            <p:spPr>
              <a:xfrm>
                <a:off x="5457841" y="3469357"/>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Arrow: Right 13">
                <a:extLst>
                  <a:ext uri="{FF2B5EF4-FFF2-40B4-BE49-F238E27FC236}">
                    <a16:creationId xmlns:a16="http://schemas.microsoft.com/office/drawing/2014/main" id="{000DB218-BD94-7388-C2C1-F033E994BC8A}"/>
                  </a:ext>
                </a:extLst>
              </p:cNvPr>
              <p:cNvSpPr/>
              <p:nvPr/>
            </p:nvSpPr>
            <p:spPr>
              <a:xfrm>
                <a:off x="7196071" y="3476879"/>
                <a:ext cx="177190"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4">
            <a:extLst>
              <a:ext uri="{FF2B5EF4-FFF2-40B4-BE49-F238E27FC236}">
                <a16:creationId xmlns:a16="http://schemas.microsoft.com/office/drawing/2014/main" id="{2C95C90E-2D4E-4FB6-F821-8B348BD015F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7171" name="Rectangle 2">
            <a:extLst>
              <a:ext uri="{FF2B5EF4-FFF2-40B4-BE49-F238E27FC236}">
                <a16:creationId xmlns:a16="http://schemas.microsoft.com/office/drawing/2014/main" id="{1B5B1FB5-D9D9-93CF-132B-4DF57D5CB64F}"/>
              </a:ext>
            </a:extLst>
          </p:cNvPr>
          <p:cNvSpPr>
            <a:spLocks noGrp="1" noChangeArrowheads="1"/>
          </p:cNvSpPr>
          <p:nvPr>
            <p:ph type="title"/>
          </p:nvPr>
        </p:nvSpPr>
        <p:spPr/>
        <p:txBody>
          <a:bodyPr/>
          <a:lstStyle/>
          <a:p>
            <a:pPr eaLnBrk="1" hangingPunct="1"/>
            <a:r>
              <a:rPr lang="fr-CA" altLang="en-US"/>
              <a:t>Survol de la présentation</a:t>
            </a:r>
          </a:p>
        </p:txBody>
      </p:sp>
      <p:sp>
        <p:nvSpPr>
          <p:cNvPr id="7172" name="Rectangle 3">
            <a:extLst>
              <a:ext uri="{FF2B5EF4-FFF2-40B4-BE49-F238E27FC236}">
                <a16:creationId xmlns:a16="http://schemas.microsoft.com/office/drawing/2014/main" id="{BF659718-C017-7B55-E997-4C1DF1B0FBF6}"/>
              </a:ext>
            </a:extLst>
          </p:cNvPr>
          <p:cNvSpPr>
            <a:spLocks noGrp="1" noChangeArrowheads="1"/>
          </p:cNvSpPr>
          <p:nvPr>
            <p:ph type="body" idx="1"/>
          </p:nvPr>
        </p:nvSpPr>
        <p:spPr/>
        <p:txBody>
          <a:bodyPr/>
          <a:lstStyle/>
          <a:p>
            <a:pPr eaLnBrk="1" hangingPunct="1"/>
            <a:r>
              <a:rPr lang="fr-CA" altLang="en-US" sz="2000"/>
              <a:t>Introduction</a:t>
            </a:r>
          </a:p>
          <a:p>
            <a:pPr eaLnBrk="1" hangingPunct="1"/>
            <a:r>
              <a:rPr lang="fr-CA" altLang="en-US" sz="2000"/>
              <a:t>Développement piloté par les fonctionnalités (FDD)</a:t>
            </a:r>
          </a:p>
          <a:p>
            <a:pPr lvl="1" eaLnBrk="1" hangingPunct="1"/>
            <a:r>
              <a:rPr lang="fr-CA" altLang="en-US" sz="1600"/>
              <a:t>Définition</a:t>
            </a:r>
          </a:p>
          <a:p>
            <a:pPr lvl="1" eaLnBrk="1" hangingPunct="1"/>
            <a:r>
              <a:rPr lang="fr-CA" altLang="en-US" sz="1600"/>
              <a:t>Historique</a:t>
            </a:r>
          </a:p>
          <a:p>
            <a:pPr lvl="1" eaLnBrk="1" hangingPunct="1"/>
            <a:r>
              <a:rPr lang="fr-CA" altLang="en-US" sz="1600"/>
              <a:t>Pourquoi FDD?</a:t>
            </a:r>
          </a:p>
          <a:p>
            <a:pPr eaLnBrk="1" hangingPunct="1"/>
            <a:r>
              <a:rPr lang="fr-CA" altLang="en-US" sz="2000"/>
              <a:t>Cycle de vie de la méthode FDD</a:t>
            </a:r>
          </a:p>
          <a:p>
            <a:pPr eaLnBrk="1" hangingPunct="1"/>
            <a:r>
              <a:rPr lang="fr-CA" altLang="en-US" sz="2000"/>
              <a:t>FDD dans la pratique</a:t>
            </a:r>
          </a:p>
          <a:p>
            <a:pPr eaLnBrk="1" hangingPunct="1"/>
            <a:endParaRPr lang="fr-CA" altLang="en-US" sz="2000"/>
          </a:p>
        </p:txBody>
      </p:sp>
      <p:sp>
        <p:nvSpPr>
          <p:cNvPr id="7173" name="Slide Number Placeholder 2">
            <a:extLst>
              <a:ext uri="{FF2B5EF4-FFF2-40B4-BE49-F238E27FC236}">
                <a16:creationId xmlns:a16="http://schemas.microsoft.com/office/drawing/2014/main" id="{ADAE5155-8ECC-0270-0D92-F18A7DB0D0A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1B97142-1353-4FCC-A05B-18DB18220A21}" type="slidenum">
              <a:rPr lang="en-US" altLang="en-US" smtClean="0"/>
              <a:pPr/>
              <a:t>2</a:t>
            </a:fld>
            <a:endParaRPr lang="en-US" alt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pied de page 4">
            <a:extLst>
              <a:ext uri="{FF2B5EF4-FFF2-40B4-BE49-F238E27FC236}">
                <a16:creationId xmlns:a16="http://schemas.microsoft.com/office/drawing/2014/main" id="{817335AD-9A9C-BA0A-A774-1280945CEA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5603" name="Rectangle 2">
            <a:extLst>
              <a:ext uri="{FF2B5EF4-FFF2-40B4-BE49-F238E27FC236}">
                <a16:creationId xmlns:a16="http://schemas.microsoft.com/office/drawing/2014/main" id="{748BE7BF-F65A-F367-B90C-46091882CFDC}"/>
              </a:ext>
            </a:extLst>
          </p:cNvPr>
          <p:cNvSpPr>
            <a:spLocks noGrp="1" noChangeArrowheads="1"/>
          </p:cNvSpPr>
          <p:nvPr>
            <p:ph type="title"/>
          </p:nvPr>
        </p:nvSpPr>
        <p:spPr/>
        <p:txBody>
          <a:bodyPr/>
          <a:lstStyle/>
          <a:p>
            <a:pPr eaLnBrk="1" hangingPunct="1"/>
            <a:r>
              <a:rPr lang="fr-CA" altLang="en-US"/>
              <a:t>Cycle de vie de la méthode FDD</a:t>
            </a:r>
          </a:p>
        </p:txBody>
      </p:sp>
      <p:sp>
        <p:nvSpPr>
          <p:cNvPr id="25604" name="Rectangle 3">
            <a:extLst>
              <a:ext uri="{FF2B5EF4-FFF2-40B4-BE49-F238E27FC236}">
                <a16:creationId xmlns:a16="http://schemas.microsoft.com/office/drawing/2014/main" id="{3C005C04-054E-EDE5-8C4D-DB3E5F976A2C}"/>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pPr>
            <a:r>
              <a:rPr lang="en-US" altLang="en-US" sz="1800" b="1">
                <a:latin typeface="Times New Roman" panose="02020603050405020304" pitchFamily="18" charset="0"/>
              </a:rPr>
              <a:t>3. Planifier par fonctionnalité (plan by feature)</a:t>
            </a:r>
            <a:r>
              <a:rPr lang="en-US" altLang="en-US" sz="1800">
                <a:latin typeface="Times New Roman" panose="02020603050405020304" pitchFamily="18" charset="0"/>
              </a:rPr>
              <a:t>:</a:t>
            </a: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r>
              <a:rPr lang="fr-FR" altLang="en-US" sz="1800" u="sng">
                <a:latin typeface="Times New Roman" panose="02020603050405020304" pitchFamily="18" charset="0"/>
              </a:rPr>
              <a:t>Un plan de haut niveau sera créé au cours de cette étape. à partir de la liste des caractéristiques approuvées précédemment. Le plan sera ordonné en fonction de la priorité pour le client et la dépendance entre ces fonctionnalités.</a:t>
            </a:r>
            <a:r>
              <a:rPr lang="fr-FR" altLang="en-US" sz="1800">
                <a:latin typeface="Times New Roman" panose="02020603050405020304" pitchFamily="18" charset="0"/>
              </a:rPr>
              <a:t> Ce plan contiendra un calendrier des principales étapes du projet et un calendrier détaillé pour chaque fonctionnalité. Le chef de projet, le responsable du développement et le programmeur en chef sont tous impliqués dans cette étape. Le programmeur en chef attribue les fonctionnalités à un développeur spécifique, appelé le propriétaire de la classe.</a:t>
            </a:r>
            <a:r>
              <a:rPr lang="en-US" altLang="en-US" sz="1800">
                <a:latin typeface="Times New Roman" panose="02020603050405020304" pitchFamily="18" charset="0"/>
              </a:rPr>
              <a:t>.</a:t>
            </a:r>
            <a:endParaRPr lang="fr-CA" altLang="en-US" sz="1600"/>
          </a:p>
        </p:txBody>
      </p:sp>
      <p:sp>
        <p:nvSpPr>
          <p:cNvPr id="25605" name="Slide Number Placeholder 2">
            <a:extLst>
              <a:ext uri="{FF2B5EF4-FFF2-40B4-BE49-F238E27FC236}">
                <a16:creationId xmlns:a16="http://schemas.microsoft.com/office/drawing/2014/main" id="{3944C6E9-6BDF-78A9-3EBC-FCA7B24B9C2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97CE0B0-5C43-4AB6-8993-1A64979A949B}" type="slidenum">
              <a:rPr lang="en-US" altLang="en-US" smtClean="0"/>
              <a:pPr/>
              <a:t>20</a:t>
            </a:fld>
            <a:endParaRPr lang="en-US" altLang="en-US"/>
          </a:p>
        </p:txBody>
      </p:sp>
      <p:sp>
        <p:nvSpPr>
          <p:cNvPr id="3" name="Arrow: Down 2">
            <a:extLst>
              <a:ext uri="{FF2B5EF4-FFF2-40B4-BE49-F238E27FC236}">
                <a16:creationId xmlns:a16="http://schemas.microsoft.com/office/drawing/2014/main" id="{7637CA66-6EA6-1EAA-C595-F92EA5612CCA}"/>
              </a:ext>
            </a:extLst>
          </p:cNvPr>
          <p:cNvSpPr/>
          <p:nvPr/>
        </p:nvSpPr>
        <p:spPr>
          <a:xfrm>
            <a:off x="4649362" y="2217531"/>
            <a:ext cx="287337" cy="283280"/>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 name="Group 1">
            <a:extLst>
              <a:ext uri="{FF2B5EF4-FFF2-40B4-BE49-F238E27FC236}">
                <a16:creationId xmlns:a16="http://schemas.microsoft.com/office/drawing/2014/main" id="{DDF67C2E-D633-5A9E-79A9-875EDA20E261}"/>
              </a:ext>
            </a:extLst>
          </p:cNvPr>
          <p:cNvGrpSpPr/>
          <p:nvPr/>
        </p:nvGrpSpPr>
        <p:grpSpPr>
          <a:xfrm>
            <a:off x="646100" y="2420888"/>
            <a:ext cx="8094688" cy="1171232"/>
            <a:chOff x="589282" y="2975316"/>
            <a:chExt cx="8094688" cy="1171232"/>
          </a:xfrm>
        </p:grpSpPr>
        <p:sp>
          <p:nvSpPr>
            <p:cNvPr id="4" name="Rectangle: Rounded Corners 3">
              <a:extLst>
                <a:ext uri="{FF2B5EF4-FFF2-40B4-BE49-F238E27FC236}">
                  <a16:creationId xmlns:a16="http://schemas.microsoft.com/office/drawing/2014/main" id="{F9559851-6BB9-8D99-CC88-1AF49E998647}"/>
                </a:ext>
              </a:extLst>
            </p:cNvPr>
            <p:cNvSpPr/>
            <p:nvPr/>
          </p:nvSpPr>
          <p:spPr>
            <a:xfrm>
              <a:off x="5811811" y="2975316"/>
              <a:ext cx="2872159" cy="1171232"/>
            </a:xfrm>
            <a:prstGeom prst="round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5" name="Group 4">
              <a:extLst>
                <a:ext uri="{FF2B5EF4-FFF2-40B4-BE49-F238E27FC236}">
                  <a16:creationId xmlns:a16="http://schemas.microsoft.com/office/drawing/2014/main" id="{D4EE50F2-E745-D7A1-F57E-8A5E79CF3E32}"/>
                </a:ext>
              </a:extLst>
            </p:cNvPr>
            <p:cNvGrpSpPr/>
            <p:nvPr/>
          </p:nvGrpSpPr>
          <p:grpSpPr>
            <a:xfrm>
              <a:off x="589282" y="3055239"/>
              <a:ext cx="8072366" cy="999922"/>
              <a:chOff x="589282" y="3055239"/>
              <a:chExt cx="8072366" cy="999922"/>
            </a:xfrm>
          </p:grpSpPr>
          <p:sp>
            <p:nvSpPr>
              <p:cNvPr id="6" name="Rectangle: Rounded Corners 5">
                <a:extLst>
                  <a:ext uri="{FF2B5EF4-FFF2-40B4-BE49-F238E27FC236}">
                    <a16:creationId xmlns:a16="http://schemas.microsoft.com/office/drawing/2014/main" id="{457FD175-3BA5-B2AC-3D05-C080ADC21915}"/>
                  </a:ext>
                </a:extLst>
              </p:cNvPr>
              <p:cNvSpPr/>
              <p:nvPr/>
            </p:nvSpPr>
            <p:spPr>
              <a:xfrm>
                <a:off x="7338212" y="3122604"/>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a:solidFill>
                      <a:schemeClr val="tx1"/>
                    </a:solidFill>
                  </a:rPr>
                  <a:t>Developer a </a:t>
                </a:r>
                <a:r>
                  <a:rPr lang="en-CA" sz="1400" dirty="0" err="1">
                    <a:solidFill>
                      <a:schemeClr val="tx1"/>
                    </a:solidFill>
                  </a:rPr>
                  <a:t>partir</a:t>
                </a:r>
                <a:r>
                  <a:rPr lang="en-CA" sz="1400" dirty="0">
                    <a:solidFill>
                      <a:schemeClr val="tx1"/>
                    </a:solidFill>
                  </a:rPr>
                  <a:t> des features</a:t>
                </a:r>
              </a:p>
            </p:txBody>
          </p:sp>
          <p:sp>
            <p:nvSpPr>
              <p:cNvPr id="7" name="Rectangle: Rounded Corners 6">
                <a:extLst>
                  <a:ext uri="{FF2B5EF4-FFF2-40B4-BE49-F238E27FC236}">
                    <a16:creationId xmlns:a16="http://schemas.microsoft.com/office/drawing/2014/main" id="{6310B22C-BA19-0F52-9684-8C87B8D76A4F}"/>
                  </a:ext>
                </a:extLst>
              </p:cNvPr>
              <p:cNvSpPr/>
              <p:nvPr/>
            </p:nvSpPr>
            <p:spPr>
              <a:xfrm>
                <a:off x="5842750" y="3118097"/>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Concevoir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8" name="Rectangle: Rounded Corners 7">
                <a:extLst>
                  <a:ext uri="{FF2B5EF4-FFF2-40B4-BE49-F238E27FC236}">
                    <a16:creationId xmlns:a16="http://schemas.microsoft.com/office/drawing/2014/main" id="{BE3F1EC5-91C2-D2EE-0466-FEF6C34916E2}"/>
                  </a:ext>
                </a:extLst>
              </p:cNvPr>
              <p:cNvSpPr/>
              <p:nvPr/>
            </p:nvSpPr>
            <p:spPr>
              <a:xfrm>
                <a:off x="2357010" y="3055239"/>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Établir</a:t>
                </a:r>
                <a:r>
                  <a:rPr lang="en-CA" sz="1400" dirty="0">
                    <a:solidFill>
                      <a:schemeClr val="tx1"/>
                    </a:solidFill>
                  </a:rPr>
                  <a:t> </a:t>
                </a:r>
                <a:r>
                  <a:rPr lang="en-CA" sz="1400" dirty="0" err="1">
                    <a:solidFill>
                      <a:schemeClr val="tx1"/>
                    </a:solidFill>
                  </a:rPr>
                  <a:t>une</a:t>
                </a:r>
                <a:r>
                  <a:rPr lang="en-CA" sz="1400" dirty="0">
                    <a:solidFill>
                      <a:schemeClr val="tx1"/>
                    </a:solidFill>
                  </a:rPr>
                  <a:t> </a:t>
                </a:r>
                <a:r>
                  <a:rPr lang="en-CA" sz="1400" dirty="0" err="1">
                    <a:solidFill>
                      <a:schemeClr val="tx1"/>
                    </a:solidFill>
                  </a:rPr>
                  <a:t>liste</a:t>
                </a:r>
                <a:r>
                  <a:rPr lang="en-CA" sz="1400" dirty="0">
                    <a:solidFill>
                      <a:schemeClr val="tx1"/>
                    </a:solidFill>
                  </a:rPr>
                  <a:t> des features</a:t>
                </a:r>
              </a:p>
            </p:txBody>
          </p:sp>
          <p:sp>
            <p:nvSpPr>
              <p:cNvPr id="9" name="Rectangle: Rounded Corners 8">
                <a:extLst>
                  <a:ext uri="{FF2B5EF4-FFF2-40B4-BE49-F238E27FC236}">
                    <a16:creationId xmlns:a16="http://schemas.microsoft.com/office/drawing/2014/main" id="{5ADB1871-598F-A105-FBF0-883DA1291F23}"/>
                  </a:ext>
                </a:extLst>
              </p:cNvPr>
              <p:cNvSpPr/>
              <p:nvPr/>
            </p:nvSpPr>
            <p:spPr>
              <a:xfrm>
                <a:off x="589282" y="3059746"/>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Construire</a:t>
                </a:r>
                <a:r>
                  <a:rPr lang="en-CA" sz="1400" dirty="0">
                    <a:solidFill>
                      <a:schemeClr val="tx1"/>
                    </a:solidFill>
                  </a:rPr>
                  <a:t> un </a:t>
                </a:r>
                <a:r>
                  <a:rPr lang="en-CA" sz="1400" dirty="0" err="1">
                    <a:solidFill>
                      <a:schemeClr val="tx1"/>
                    </a:solidFill>
                  </a:rPr>
                  <a:t>modèle</a:t>
                </a:r>
                <a:r>
                  <a:rPr lang="en-CA" sz="1400" dirty="0">
                    <a:solidFill>
                      <a:schemeClr val="tx1"/>
                    </a:solidFill>
                  </a:rPr>
                  <a:t> global</a:t>
                </a:r>
              </a:p>
            </p:txBody>
          </p:sp>
          <p:sp>
            <p:nvSpPr>
              <p:cNvPr id="10" name="Rectangle: Rounded Corners 9">
                <a:extLst>
                  <a:ext uri="{FF2B5EF4-FFF2-40B4-BE49-F238E27FC236}">
                    <a16:creationId xmlns:a16="http://schemas.microsoft.com/office/drawing/2014/main" id="{B672478A-3C75-BA1F-4AFF-479242DAA4DA}"/>
                  </a:ext>
                </a:extLst>
              </p:cNvPr>
              <p:cNvSpPr/>
              <p:nvPr/>
            </p:nvSpPr>
            <p:spPr>
              <a:xfrm>
                <a:off x="4089689" y="3071321"/>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Planifier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11" name="Arrow: Right 10">
                <a:extLst>
                  <a:ext uri="{FF2B5EF4-FFF2-40B4-BE49-F238E27FC236}">
                    <a16:creationId xmlns:a16="http://schemas.microsoft.com/office/drawing/2014/main" id="{AACCC8AC-837E-FE04-A213-BFCB52D73C5D}"/>
                  </a:ext>
                </a:extLst>
              </p:cNvPr>
              <p:cNvSpPr/>
              <p:nvPr/>
            </p:nvSpPr>
            <p:spPr>
              <a:xfrm>
                <a:off x="1957434" y="3510158"/>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row: Right 11">
                <a:extLst>
                  <a:ext uri="{FF2B5EF4-FFF2-40B4-BE49-F238E27FC236}">
                    <a16:creationId xmlns:a16="http://schemas.microsoft.com/office/drawing/2014/main" id="{1520E634-7C06-6B49-C712-5DB965567DF5}"/>
                  </a:ext>
                </a:extLst>
              </p:cNvPr>
              <p:cNvSpPr/>
              <p:nvPr/>
            </p:nvSpPr>
            <p:spPr>
              <a:xfrm>
                <a:off x="3707638" y="3465591"/>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Arrow: Right 12">
                <a:extLst>
                  <a:ext uri="{FF2B5EF4-FFF2-40B4-BE49-F238E27FC236}">
                    <a16:creationId xmlns:a16="http://schemas.microsoft.com/office/drawing/2014/main" id="{B985CAE3-BB16-7269-84BD-76A2BAE89FC2}"/>
                  </a:ext>
                </a:extLst>
              </p:cNvPr>
              <p:cNvSpPr/>
              <p:nvPr/>
            </p:nvSpPr>
            <p:spPr>
              <a:xfrm>
                <a:off x="5457841" y="3469357"/>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Arrow: Right 13">
                <a:extLst>
                  <a:ext uri="{FF2B5EF4-FFF2-40B4-BE49-F238E27FC236}">
                    <a16:creationId xmlns:a16="http://schemas.microsoft.com/office/drawing/2014/main" id="{DB83D9C6-E382-3C60-0A18-9D71C7C7C794}"/>
                  </a:ext>
                </a:extLst>
              </p:cNvPr>
              <p:cNvSpPr/>
              <p:nvPr/>
            </p:nvSpPr>
            <p:spPr>
              <a:xfrm>
                <a:off x="7196071" y="3476879"/>
                <a:ext cx="177190"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pied de page 4">
            <a:extLst>
              <a:ext uri="{FF2B5EF4-FFF2-40B4-BE49-F238E27FC236}">
                <a16:creationId xmlns:a16="http://schemas.microsoft.com/office/drawing/2014/main" id="{B8D70C2F-5358-09D7-D58A-6CDFDC058C5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6627" name="Rectangle 2">
            <a:extLst>
              <a:ext uri="{FF2B5EF4-FFF2-40B4-BE49-F238E27FC236}">
                <a16:creationId xmlns:a16="http://schemas.microsoft.com/office/drawing/2014/main" id="{2A452232-56CE-CFD4-87A1-A82CC2AB2171}"/>
              </a:ext>
            </a:extLst>
          </p:cNvPr>
          <p:cNvSpPr>
            <a:spLocks noGrp="1" noChangeArrowheads="1"/>
          </p:cNvSpPr>
          <p:nvPr>
            <p:ph type="title"/>
          </p:nvPr>
        </p:nvSpPr>
        <p:spPr/>
        <p:txBody>
          <a:bodyPr/>
          <a:lstStyle/>
          <a:p>
            <a:pPr eaLnBrk="1" hangingPunct="1"/>
            <a:r>
              <a:rPr lang="fr-CA" altLang="en-US"/>
              <a:t>Cycle de vie de la méthode FDD</a:t>
            </a:r>
          </a:p>
        </p:txBody>
      </p:sp>
      <p:sp>
        <p:nvSpPr>
          <p:cNvPr id="26628" name="Rectangle 3">
            <a:extLst>
              <a:ext uri="{FF2B5EF4-FFF2-40B4-BE49-F238E27FC236}">
                <a16:creationId xmlns:a16="http://schemas.microsoft.com/office/drawing/2014/main" id="{8E177F20-FCEF-B56C-9433-3CD40F3E7473}"/>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pPr>
            <a:r>
              <a:rPr lang="en-US" altLang="en-US" sz="1800" b="1">
                <a:latin typeface="Times New Roman" panose="02020603050405020304" pitchFamily="18" charset="0"/>
              </a:rPr>
              <a:t>4. Concevoir par fonctionnalité (Design by feature)</a:t>
            </a:r>
            <a:r>
              <a:rPr lang="en-US" altLang="en-US" sz="1800">
                <a:latin typeface="Times New Roman" panose="02020603050405020304" pitchFamily="18" charset="0"/>
              </a:rPr>
              <a:t>:</a:t>
            </a: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endParaRPr lang="en-US" altLang="en-US" sz="1800">
              <a:latin typeface="Times New Roman" panose="02020603050405020304" pitchFamily="18" charset="0"/>
            </a:endParaRPr>
          </a:p>
          <a:p>
            <a:pPr marL="0" indent="0">
              <a:buFont typeface="Wingdings" panose="05000000000000000000" pitchFamily="2" charset="2"/>
              <a:buNone/>
            </a:pPr>
            <a:r>
              <a:rPr lang="fr-FR" altLang="en-US" sz="1800">
                <a:latin typeface="Times New Roman" panose="02020603050405020304" pitchFamily="18" charset="0"/>
              </a:rPr>
              <a:t>Cette étape est itérative ; chaque itération peut durer quelques jours mais pas plus de deux semaines. Le programmeur en chef et </a:t>
            </a:r>
            <a:r>
              <a:rPr lang="fr-FR" altLang="en-US" sz="1800" u="sng">
                <a:latin typeface="Times New Roman" panose="02020603050405020304" pitchFamily="18" charset="0"/>
              </a:rPr>
              <a:t>les responsables de classe</a:t>
            </a:r>
            <a:r>
              <a:rPr lang="fr-FR" altLang="en-US" sz="1800">
                <a:latin typeface="Times New Roman" panose="02020603050405020304" pitchFamily="18" charset="0"/>
              </a:rPr>
              <a:t> produisent un dossier de </a:t>
            </a:r>
            <a:r>
              <a:rPr lang="fr-FR" altLang="en-US" sz="1800" u="sng">
                <a:latin typeface="Times New Roman" panose="02020603050405020304" pitchFamily="18" charset="0"/>
              </a:rPr>
              <a:t>conception pour chaque classe</a:t>
            </a:r>
            <a:r>
              <a:rPr lang="fr-FR" altLang="en-US" sz="1800">
                <a:latin typeface="Times New Roman" panose="02020603050405020304" pitchFamily="18" charset="0"/>
              </a:rPr>
              <a:t>, en plus des diagrammes de séquence. Ces paquets de conception et ces diagrammes sont examinés pour être approuvés</a:t>
            </a:r>
            <a:r>
              <a:rPr lang="en-US" altLang="en-US" sz="1800">
                <a:latin typeface="Times New Roman" panose="02020603050405020304" pitchFamily="18" charset="0"/>
              </a:rPr>
              <a:t>.</a:t>
            </a:r>
            <a:endParaRPr lang="fr-CA" altLang="en-US" sz="1600"/>
          </a:p>
        </p:txBody>
      </p:sp>
      <p:sp>
        <p:nvSpPr>
          <p:cNvPr id="26629" name="Slide Number Placeholder 2">
            <a:extLst>
              <a:ext uri="{FF2B5EF4-FFF2-40B4-BE49-F238E27FC236}">
                <a16:creationId xmlns:a16="http://schemas.microsoft.com/office/drawing/2014/main" id="{661ECDE0-FD6B-4BF0-2581-6F02D488769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FA77E4D-7273-41D9-A475-A545AA747524}" type="slidenum">
              <a:rPr lang="en-US" altLang="en-US" smtClean="0"/>
              <a:pPr/>
              <a:t>21</a:t>
            </a:fld>
            <a:endParaRPr lang="en-US" altLang="en-US"/>
          </a:p>
        </p:txBody>
      </p:sp>
      <p:sp>
        <p:nvSpPr>
          <p:cNvPr id="3" name="Arrow: Down 2">
            <a:extLst>
              <a:ext uri="{FF2B5EF4-FFF2-40B4-BE49-F238E27FC236}">
                <a16:creationId xmlns:a16="http://schemas.microsoft.com/office/drawing/2014/main" id="{EB3E4797-0DC7-1579-2853-D4EBEE126EF9}"/>
              </a:ext>
            </a:extLst>
          </p:cNvPr>
          <p:cNvSpPr/>
          <p:nvPr/>
        </p:nvSpPr>
        <p:spPr>
          <a:xfrm>
            <a:off x="6553200" y="1995488"/>
            <a:ext cx="287338" cy="431800"/>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 name="Group 1">
            <a:extLst>
              <a:ext uri="{FF2B5EF4-FFF2-40B4-BE49-F238E27FC236}">
                <a16:creationId xmlns:a16="http://schemas.microsoft.com/office/drawing/2014/main" id="{5329FA2F-DEB4-DE23-3AD4-4BE7F96B27A7}"/>
              </a:ext>
            </a:extLst>
          </p:cNvPr>
          <p:cNvGrpSpPr/>
          <p:nvPr/>
        </p:nvGrpSpPr>
        <p:grpSpPr>
          <a:xfrm>
            <a:off x="646100" y="2420888"/>
            <a:ext cx="8094688" cy="1171232"/>
            <a:chOff x="589282" y="2975316"/>
            <a:chExt cx="8094688" cy="1171232"/>
          </a:xfrm>
        </p:grpSpPr>
        <p:sp>
          <p:nvSpPr>
            <p:cNvPr id="4" name="Rectangle: Rounded Corners 3">
              <a:extLst>
                <a:ext uri="{FF2B5EF4-FFF2-40B4-BE49-F238E27FC236}">
                  <a16:creationId xmlns:a16="http://schemas.microsoft.com/office/drawing/2014/main" id="{3D2F05B0-2E0C-4D7A-86E1-F69EFFA52F77}"/>
                </a:ext>
              </a:extLst>
            </p:cNvPr>
            <p:cNvSpPr/>
            <p:nvPr/>
          </p:nvSpPr>
          <p:spPr>
            <a:xfrm>
              <a:off x="5811811" y="2975316"/>
              <a:ext cx="2872159" cy="1171232"/>
            </a:xfrm>
            <a:prstGeom prst="round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5" name="Group 4">
              <a:extLst>
                <a:ext uri="{FF2B5EF4-FFF2-40B4-BE49-F238E27FC236}">
                  <a16:creationId xmlns:a16="http://schemas.microsoft.com/office/drawing/2014/main" id="{195A67E5-1328-0AB3-5A93-C4904CCF325A}"/>
                </a:ext>
              </a:extLst>
            </p:cNvPr>
            <p:cNvGrpSpPr/>
            <p:nvPr/>
          </p:nvGrpSpPr>
          <p:grpSpPr>
            <a:xfrm>
              <a:off x="589282" y="3055239"/>
              <a:ext cx="8072366" cy="999922"/>
              <a:chOff x="589282" y="3055239"/>
              <a:chExt cx="8072366" cy="999922"/>
            </a:xfrm>
          </p:grpSpPr>
          <p:sp>
            <p:nvSpPr>
              <p:cNvPr id="6" name="Rectangle: Rounded Corners 5">
                <a:extLst>
                  <a:ext uri="{FF2B5EF4-FFF2-40B4-BE49-F238E27FC236}">
                    <a16:creationId xmlns:a16="http://schemas.microsoft.com/office/drawing/2014/main" id="{D7D07853-A9E9-2A95-2A68-835043DB0B65}"/>
                  </a:ext>
                </a:extLst>
              </p:cNvPr>
              <p:cNvSpPr/>
              <p:nvPr/>
            </p:nvSpPr>
            <p:spPr>
              <a:xfrm>
                <a:off x="7338212" y="3122604"/>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a:solidFill>
                      <a:schemeClr val="tx1"/>
                    </a:solidFill>
                  </a:rPr>
                  <a:t>Developer a </a:t>
                </a:r>
                <a:r>
                  <a:rPr lang="en-CA" sz="1400" dirty="0" err="1">
                    <a:solidFill>
                      <a:schemeClr val="tx1"/>
                    </a:solidFill>
                  </a:rPr>
                  <a:t>partir</a:t>
                </a:r>
                <a:r>
                  <a:rPr lang="en-CA" sz="1400" dirty="0">
                    <a:solidFill>
                      <a:schemeClr val="tx1"/>
                    </a:solidFill>
                  </a:rPr>
                  <a:t> des features</a:t>
                </a:r>
              </a:p>
            </p:txBody>
          </p:sp>
          <p:sp>
            <p:nvSpPr>
              <p:cNvPr id="7" name="Rectangle: Rounded Corners 6">
                <a:extLst>
                  <a:ext uri="{FF2B5EF4-FFF2-40B4-BE49-F238E27FC236}">
                    <a16:creationId xmlns:a16="http://schemas.microsoft.com/office/drawing/2014/main" id="{27515822-A1C5-ED63-5686-994180475282}"/>
                  </a:ext>
                </a:extLst>
              </p:cNvPr>
              <p:cNvSpPr/>
              <p:nvPr/>
            </p:nvSpPr>
            <p:spPr>
              <a:xfrm>
                <a:off x="5842750" y="3118097"/>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Concevoir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8" name="Rectangle: Rounded Corners 7">
                <a:extLst>
                  <a:ext uri="{FF2B5EF4-FFF2-40B4-BE49-F238E27FC236}">
                    <a16:creationId xmlns:a16="http://schemas.microsoft.com/office/drawing/2014/main" id="{3810B141-2E25-E59A-7A21-5DF21AF90A81}"/>
                  </a:ext>
                </a:extLst>
              </p:cNvPr>
              <p:cNvSpPr/>
              <p:nvPr/>
            </p:nvSpPr>
            <p:spPr>
              <a:xfrm>
                <a:off x="2357010" y="3055239"/>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Établir</a:t>
                </a:r>
                <a:r>
                  <a:rPr lang="en-CA" sz="1400" dirty="0">
                    <a:solidFill>
                      <a:schemeClr val="tx1"/>
                    </a:solidFill>
                  </a:rPr>
                  <a:t> </a:t>
                </a:r>
                <a:r>
                  <a:rPr lang="en-CA" sz="1400" dirty="0" err="1">
                    <a:solidFill>
                      <a:schemeClr val="tx1"/>
                    </a:solidFill>
                  </a:rPr>
                  <a:t>une</a:t>
                </a:r>
                <a:r>
                  <a:rPr lang="en-CA" sz="1400" dirty="0">
                    <a:solidFill>
                      <a:schemeClr val="tx1"/>
                    </a:solidFill>
                  </a:rPr>
                  <a:t> </a:t>
                </a:r>
                <a:r>
                  <a:rPr lang="en-CA" sz="1400" dirty="0" err="1">
                    <a:solidFill>
                      <a:schemeClr val="tx1"/>
                    </a:solidFill>
                  </a:rPr>
                  <a:t>liste</a:t>
                </a:r>
                <a:r>
                  <a:rPr lang="en-CA" sz="1400" dirty="0">
                    <a:solidFill>
                      <a:schemeClr val="tx1"/>
                    </a:solidFill>
                  </a:rPr>
                  <a:t> des features</a:t>
                </a:r>
              </a:p>
            </p:txBody>
          </p:sp>
          <p:sp>
            <p:nvSpPr>
              <p:cNvPr id="9" name="Rectangle: Rounded Corners 8">
                <a:extLst>
                  <a:ext uri="{FF2B5EF4-FFF2-40B4-BE49-F238E27FC236}">
                    <a16:creationId xmlns:a16="http://schemas.microsoft.com/office/drawing/2014/main" id="{6D36F246-097C-132B-48BC-F50BE5EDF53C}"/>
                  </a:ext>
                </a:extLst>
              </p:cNvPr>
              <p:cNvSpPr/>
              <p:nvPr/>
            </p:nvSpPr>
            <p:spPr>
              <a:xfrm>
                <a:off x="589282" y="3059746"/>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Construire</a:t>
                </a:r>
                <a:r>
                  <a:rPr lang="en-CA" sz="1400" dirty="0">
                    <a:solidFill>
                      <a:schemeClr val="tx1"/>
                    </a:solidFill>
                  </a:rPr>
                  <a:t> un </a:t>
                </a:r>
                <a:r>
                  <a:rPr lang="en-CA" sz="1400" dirty="0" err="1">
                    <a:solidFill>
                      <a:schemeClr val="tx1"/>
                    </a:solidFill>
                  </a:rPr>
                  <a:t>modèle</a:t>
                </a:r>
                <a:r>
                  <a:rPr lang="en-CA" sz="1400" dirty="0">
                    <a:solidFill>
                      <a:schemeClr val="tx1"/>
                    </a:solidFill>
                  </a:rPr>
                  <a:t> global</a:t>
                </a:r>
              </a:p>
            </p:txBody>
          </p:sp>
          <p:sp>
            <p:nvSpPr>
              <p:cNvPr id="10" name="Rectangle: Rounded Corners 9">
                <a:extLst>
                  <a:ext uri="{FF2B5EF4-FFF2-40B4-BE49-F238E27FC236}">
                    <a16:creationId xmlns:a16="http://schemas.microsoft.com/office/drawing/2014/main" id="{334CD033-135D-3C8C-E362-D5D7BA58863E}"/>
                  </a:ext>
                </a:extLst>
              </p:cNvPr>
              <p:cNvSpPr/>
              <p:nvPr/>
            </p:nvSpPr>
            <p:spPr>
              <a:xfrm>
                <a:off x="4089689" y="3071321"/>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Planifier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11" name="Arrow: Right 10">
                <a:extLst>
                  <a:ext uri="{FF2B5EF4-FFF2-40B4-BE49-F238E27FC236}">
                    <a16:creationId xmlns:a16="http://schemas.microsoft.com/office/drawing/2014/main" id="{8588BCC2-91B1-AAAD-7CDB-F9709DA54AA9}"/>
                  </a:ext>
                </a:extLst>
              </p:cNvPr>
              <p:cNvSpPr/>
              <p:nvPr/>
            </p:nvSpPr>
            <p:spPr>
              <a:xfrm>
                <a:off x="1957434" y="3510158"/>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row: Right 11">
                <a:extLst>
                  <a:ext uri="{FF2B5EF4-FFF2-40B4-BE49-F238E27FC236}">
                    <a16:creationId xmlns:a16="http://schemas.microsoft.com/office/drawing/2014/main" id="{7CBDF943-D949-0F46-345C-29A604297028}"/>
                  </a:ext>
                </a:extLst>
              </p:cNvPr>
              <p:cNvSpPr/>
              <p:nvPr/>
            </p:nvSpPr>
            <p:spPr>
              <a:xfrm>
                <a:off x="3707638" y="3465591"/>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Arrow: Right 12">
                <a:extLst>
                  <a:ext uri="{FF2B5EF4-FFF2-40B4-BE49-F238E27FC236}">
                    <a16:creationId xmlns:a16="http://schemas.microsoft.com/office/drawing/2014/main" id="{F85F66DA-4065-9088-B1C9-471DBF002395}"/>
                  </a:ext>
                </a:extLst>
              </p:cNvPr>
              <p:cNvSpPr/>
              <p:nvPr/>
            </p:nvSpPr>
            <p:spPr>
              <a:xfrm>
                <a:off x="5457841" y="3469357"/>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Arrow: Right 13">
                <a:extLst>
                  <a:ext uri="{FF2B5EF4-FFF2-40B4-BE49-F238E27FC236}">
                    <a16:creationId xmlns:a16="http://schemas.microsoft.com/office/drawing/2014/main" id="{A2808C2A-C540-36D5-72C5-9E4392A3BFDD}"/>
                  </a:ext>
                </a:extLst>
              </p:cNvPr>
              <p:cNvSpPr/>
              <p:nvPr/>
            </p:nvSpPr>
            <p:spPr>
              <a:xfrm>
                <a:off x="7196071" y="3476879"/>
                <a:ext cx="177190"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gr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pied de page 4">
            <a:extLst>
              <a:ext uri="{FF2B5EF4-FFF2-40B4-BE49-F238E27FC236}">
                <a16:creationId xmlns:a16="http://schemas.microsoft.com/office/drawing/2014/main" id="{7676FE29-E50C-160F-FA5E-BB582E75445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7651" name="Rectangle 2">
            <a:extLst>
              <a:ext uri="{FF2B5EF4-FFF2-40B4-BE49-F238E27FC236}">
                <a16:creationId xmlns:a16="http://schemas.microsoft.com/office/drawing/2014/main" id="{8A224A39-4F6B-F670-7DD7-BC14461EF021}"/>
              </a:ext>
            </a:extLst>
          </p:cNvPr>
          <p:cNvSpPr>
            <a:spLocks noGrp="1" noChangeArrowheads="1"/>
          </p:cNvSpPr>
          <p:nvPr>
            <p:ph type="title"/>
          </p:nvPr>
        </p:nvSpPr>
        <p:spPr/>
        <p:txBody>
          <a:bodyPr/>
          <a:lstStyle/>
          <a:p>
            <a:pPr eaLnBrk="1" hangingPunct="1"/>
            <a:r>
              <a:rPr lang="fr-CA" altLang="en-US"/>
              <a:t>Cycle de vie de la méthode FDD</a:t>
            </a:r>
          </a:p>
        </p:txBody>
      </p:sp>
      <p:sp>
        <p:nvSpPr>
          <p:cNvPr id="27652" name="Rectangle 3">
            <a:extLst>
              <a:ext uri="{FF2B5EF4-FFF2-40B4-BE49-F238E27FC236}">
                <a16:creationId xmlns:a16="http://schemas.microsoft.com/office/drawing/2014/main" id="{66306564-4FF2-2D5D-C300-036C4F338837}"/>
              </a:ext>
            </a:extLst>
          </p:cNvPr>
          <p:cNvSpPr>
            <a:spLocks noGrp="1" noChangeArrowheads="1"/>
          </p:cNvSpPr>
          <p:nvPr>
            <p:ph type="body" idx="1"/>
          </p:nvPr>
        </p:nvSpPr>
        <p:spPr>
          <a:xfrm>
            <a:off x="566738" y="1752600"/>
            <a:ext cx="8253412" cy="4267200"/>
          </a:xfrm>
        </p:spPr>
        <p:txBody>
          <a:bodyPr/>
          <a:lstStyle/>
          <a:p>
            <a:pPr marL="0" indent="0">
              <a:buFont typeface="Wingdings" panose="05000000000000000000" pitchFamily="2" charset="2"/>
              <a:buNone/>
            </a:pPr>
            <a:r>
              <a:rPr lang="en-US" altLang="en-US" sz="1800" b="1" dirty="0">
                <a:latin typeface="Times New Roman" panose="02020603050405020304" pitchFamily="18" charset="0"/>
              </a:rPr>
              <a:t>5. </a:t>
            </a:r>
            <a:r>
              <a:rPr lang="en-US" altLang="en-US" sz="1800" b="1" dirty="0" err="1">
                <a:latin typeface="Times New Roman" panose="02020603050405020304" pitchFamily="18" charset="0"/>
              </a:rPr>
              <a:t>Développer</a:t>
            </a:r>
            <a:r>
              <a:rPr lang="en-US" altLang="en-US" sz="1800" b="1" dirty="0">
                <a:latin typeface="Times New Roman" panose="02020603050405020304" pitchFamily="18" charset="0"/>
              </a:rPr>
              <a:t> par </a:t>
            </a:r>
            <a:r>
              <a:rPr lang="en-US" altLang="en-US" sz="1800" b="1" dirty="0" err="1">
                <a:latin typeface="Times New Roman" panose="02020603050405020304" pitchFamily="18" charset="0"/>
              </a:rPr>
              <a:t>fonctionnalité</a:t>
            </a:r>
            <a:r>
              <a:rPr lang="en-US" altLang="en-US" sz="1800" b="1" dirty="0">
                <a:latin typeface="Times New Roman" panose="02020603050405020304" pitchFamily="18" charset="0"/>
              </a:rPr>
              <a:t> (Build by feature)</a:t>
            </a:r>
            <a:r>
              <a:rPr lang="en-US" altLang="en-US" sz="1800" dirty="0">
                <a:latin typeface="Times New Roman" panose="02020603050405020304" pitchFamily="18" charset="0"/>
              </a:rPr>
              <a:t>:</a:t>
            </a:r>
          </a:p>
          <a:p>
            <a:pPr marL="0" indent="0">
              <a:buFont typeface="Wingdings" panose="05000000000000000000" pitchFamily="2" charset="2"/>
              <a:buNone/>
            </a:pPr>
            <a:endParaRPr lang="en-US" altLang="en-US" sz="1800" dirty="0">
              <a:latin typeface="Times New Roman" panose="02020603050405020304" pitchFamily="18" charset="0"/>
            </a:endParaRPr>
          </a:p>
          <a:p>
            <a:pPr marL="0" indent="0">
              <a:buFont typeface="Wingdings" panose="05000000000000000000" pitchFamily="2" charset="2"/>
              <a:buNone/>
            </a:pPr>
            <a:endParaRPr lang="en-US" altLang="en-US" sz="1800" dirty="0">
              <a:latin typeface="Times New Roman" panose="02020603050405020304" pitchFamily="18" charset="0"/>
            </a:endParaRPr>
          </a:p>
          <a:p>
            <a:pPr marL="0" indent="0">
              <a:buFont typeface="Wingdings" panose="05000000000000000000" pitchFamily="2" charset="2"/>
              <a:buNone/>
            </a:pPr>
            <a:endParaRPr lang="en-US" altLang="en-US" sz="1800" dirty="0">
              <a:latin typeface="Times New Roman" panose="02020603050405020304" pitchFamily="18" charset="0"/>
            </a:endParaRPr>
          </a:p>
          <a:p>
            <a:pPr marL="0" indent="0">
              <a:buFont typeface="Wingdings" panose="05000000000000000000" pitchFamily="2" charset="2"/>
              <a:buNone/>
            </a:pPr>
            <a:endParaRPr lang="en-US" altLang="en-US" sz="1800" dirty="0">
              <a:latin typeface="Times New Roman" panose="02020603050405020304" pitchFamily="18" charset="0"/>
            </a:endParaRPr>
          </a:p>
          <a:p>
            <a:pPr marL="0" indent="0">
              <a:buFont typeface="Wingdings" panose="05000000000000000000" pitchFamily="2" charset="2"/>
              <a:buNone/>
            </a:pPr>
            <a:endParaRPr lang="en-US" altLang="en-US" sz="1800" dirty="0">
              <a:latin typeface="Times New Roman" panose="02020603050405020304" pitchFamily="18" charset="0"/>
            </a:endParaRPr>
          </a:p>
          <a:p>
            <a:pPr marL="0" indent="0">
              <a:buFont typeface="Wingdings" panose="05000000000000000000" pitchFamily="2" charset="2"/>
              <a:buNone/>
            </a:pPr>
            <a:r>
              <a:rPr lang="fr-FR" altLang="en-US" sz="1800" dirty="0">
                <a:latin typeface="Times New Roman" panose="02020603050405020304" pitchFamily="18" charset="0"/>
              </a:rPr>
              <a:t>Il s'agit de la dernière étape du processus FDD. Dans cette phase, les conceptions sont mises en œuvre (codées), puis le code est inspecté et les processus de test sont effectués. Cette étape est également une étape itérative, tout comme l'étape de conception par fonctionnalité, après que toutes les itérations ont été effectuées, les fonctionnalités développées seront publiées dans la version principale, puis un nouvel ensemble de fonctionnalités sera lancé, et ainsi de suite</a:t>
            </a:r>
            <a:r>
              <a:rPr lang="en-US" altLang="en-US" sz="1800" dirty="0">
                <a:latin typeface="Times New Roman" panose="02020603050405020304" pitchFamily="18" charset="0"/>
              </a:rPr>
              <a:t>.</a:t>
            </a:r>
            <a:endParaRPr lang="fr-CA" altLang="en-US" sz="1600" dirty="0"/>
          </a:p>
        </p:txBody>
      </p:sp>
      <p:sp>
        <p:nvSpPr>
          <p:cNvPr id="27653" name="Slide Number Placeholder 2">
            <a:extLst>
              <a:ext uri="{FF2B5EF4-FFF2-40B4-BE49-F238E27FC236}">
                <a16:creationId xmlns:a16="http://schemas.microsoft.com/office/drawing/2014/main" id="{9CAB22B1-08A4-2D98-7527-F36A35A7CF7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C5833CF-CB99-4900-83B3-0C17E19AFC65}" type="slidenum">
              <a:rPr lang="en-US" altLang="en-US" smtClean="0"/>
              <a:pPr/>
              <a:t>22</a:t>
            </a:fld>
            <a:endParaRPr lang="en-US" altLang="en-US"/>
          </a:p>
        </p:txBody>
      </p:sp>
      <p:sp>
        <p:nvSpPr>
          <p:cNvPr id="3" name="Arrow: Down 2">
            <a:extLst>
              <a:ext uri="{FF2B5EF4-FFF2-40B4-BE49-F238E27FC236}">
                <a16:creationId xmlns:a16="http://schemas.microsoft.com/office/drawing/2014/main" id="{C93804D5-B922-1A68-C6EA-21042FB818D3}"/>
              </a:ext>
            </a:extLst>
          </p:cNvPr>
          <p:cNvSpPr/>
          <p:nvPr/>
        </p:nvSpPr>
        <p:spPr>
          <a:xfrm>
            <a:off x="8101013" y="2011363"/>
            <a:ext cx="287337" cy="431800"/>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 name="Group 1">
            <a:extLst>
              <a:ext uri="{FF2B5EF4-FFF2-40B4-BE49-F238E27FC236}">
                <a16:creationId xmlns:a16="http://schemas.microsoft.com/office/drawing/2014/main" id="{C20ECD87-0E62-6B9C-07A7-CBB547DE4180}"/>
              </a:ext>
            </a:extLst>
          </p:cNvPr>
          <p:cNvGrpSpPr/>
          <p:nvPr/>
        </p:nvGrpSpPr>
        <p:grpSpPr>
          <a:xfrm>
            <a:off x="646100" y="2420888"/>
            <a:ext cx="8094688" cy="1171232"/>
            <a:chOff x="589282" y="2975316"/>
            <a:chExt cx="8094688" cy="1171232"/>
          </a:xfrm>
        </p:grpSpPr>
        <p:sp>
          <p:nvSpPr>
            <p:cNvPr id="4" name="Rectangle: Rounded Corners 3">
              <a:extLst>
                <a:ext uri="{FF2B5EF4-FFF2-40B4-BE49-F238E27FC236}">
                  <a16:creationId xmlns:a16="http://schemas.microsoft.com/office/drawing/2014/main" id="{DF7A3FFF-F1F2-01A3-DDB2-D2DEE4ACCB57}"/>
                </a:ext>
              </a:extLst>
            </p:cNvPr>
            <p:cNvSpPr/>
            <p:nvPr/>
          </p:nvSpPr>
          <p:spPr>
            <a:xfrm>
              <a:off x="5811811" y="2975316"/>
              <a:ext cx="2872159" cy="1171232"/>
            </a:xfrm>
            <a:prstGeom prst="round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5" name="Group 4">
              <a:extLst>
                <a:ext uri="{FF2B5EF4-FFF2-40B4-BE49-F238E27FC236}">
                  <a16:creationId xmlns:a16="http://schemas.microsoft.com/office/drawing/2014/main" id="{9B8AF78A-035F-6C99-390F-9B549B4234D8}"/>
                </a:ext>
              </a:extLst>
            </p:cNvPr>
            <p:cNvGrpSpPr/>
            <p:nvPr/>
          </p:nvGrpSpPr>
          <p:grpSpPr>
            <a:xfrm>
              <a:off x="589282" y="3055239"/>
              <a:ext cx="8072366" cy="999922"/>
              <a:chOff x="589282" y="3055239"/>
              <a:chExt cx="8072366" cy="999922"/>
            </a:xfrm>
          </p:grpSpPr>
          <p:sp>
            <p:nvSpPr>
              <p:cNvPr id="6" name="Rectangle: Rounded Corners 5">
                <a:extLst>
                  <a:ext uri="{FF2B5EF4-FFF2-40B4-BE49-F238E27FC236}">
                    <a16:creationId xmlns:a16="http://schemas.microsoft.com/office/drawing/2014/main" id="{9C389B2A-C691-92B4-CA34-956AC4A8C459}"/>
                  </a:ext>
                </a:extLst>
              </p:cNvPr>
              <p:cNvSpPr/>
              <p:nvPr/>
            </p:nvSpPr>
            <p:spPr>
              <a:xfrm>
                <a:off x="7338212" y="3122604"/>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Déveloper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7" name="Rectangle: Rounded Corners 6">
                <a:extLst>
                  <a:ext uri="{FF2B5EF4-FFF2-40B4-BE49-F238E27FC236}">
                    <a16:creationId xmlns:a16="http://schemas.microsoft.com/office/drawing/2014/main" id="{1F282712-A05B-D3F4-EBB3-7F22FB63A705}"/>
                  </a:ext>
                </a:extLst>
              </p:cNvPr>
              <p:cNvSpPr/>
              <p:nvPr/>
            </p:nvSpPr>
            <p:spPr>
              <a:xfrm>
                <a:off x="5842750" y="3118097"/>
                <a:ext cx="1323436"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Concevoir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8" name="Rectangle: Rounded Corners 7">
                <a:extLst>
                  <a:ext uri="{FF2B5EF4-FFF2-40B4-BE49-F238E27FC236}">
                    <a16:creationId xmlns:a16="http://schemas.microsoft.com/office/drawing/2014/main" id="{916DB311-E20A-5C5D-6AA4-F4139FD0197D}"/>
                  </a:ext>
                </a:extLst>
              </p:cNvPr>
              <p:cNvSpPr/>
              <p:nvPr/>
            </p:nvSpPr>
            <p:spPr>
              <a:xfrm>
                <a:off x="2357010" y="3055239"/>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Établir</a:t>
                </a:r>
                <a:r>
                  <a:rPr lang="en-CA" sz="1400" dirty="0">
                    <a:solidFill>
                      <a:schemeClr val="tx1"/>
                    </a:solidFill>
                  </a:rPr>
                  <a:t> </a:t>
                </a:r>
                <a:r>
                  <a:rPr lang="en-CA" sz="1400" dirty="0" err="1">
                    <a:solidFill>
                      <a:schemeClr val="tx1"/>
                    </a:solidFill>
                  </a:rPr>
                  <a:t>une</a:t>
                </a:r>
                <a:r>
                  <a:rPr lang="en-CA" sz="1400" dirty="0">
                    <a:solidFill>
                      <a:schemeClr val="tx1"/>
                    </a:solidFill>
                  </a:rPr>
                  <a:t> </a:t>
                </a:r>
                <a:r>
                  <a:rPr lang="en-CA" sz="1400" dirty="0" err="1">
                    <a:solidFill>
                      <a:schemeClr val="tx1"/>
                    </a:solidFill>
                  </a:rPr>
                  <a:t>liste</a:t>
                </a:r>
                <a:r>
                  <a:rPr lang="en-CA" sz="1400" dirty="0">
                    <a:solidFill>
                      <a:schemeClr val="tx1"/>
                    </a:solidFill>
                  </a:rPr>
                  <a:t> des features</a:t>
                </a:r>
              </a:p>
            </p:txBody>
          </p:sp>
          <p:sp>
            <p:nvSpPr>
              <p:cNvPr id="9" name="Rectangle: Rounded Corners 8">
                <a:extLst>
                  <a:ext uri="{FF2B5EF4-FFF2-40B4-BE49-F238E27FC236}">
                    <a16:creationId xmlns:a16="http://schemas.microsoft.com/office/drawing/2014/main" id="{5A3BE1D5-C60E-C1BB-D446-211BE507CA09}"/>
                  </a:ext>
                </a:extLst>
              </p:cNvPr>
              <p:cNvSpPr/>
              <p:nvPr/>
            </p:nvSpPr>
            <p:spPr>
              <a:xfrm>
                <a:off x="589282" y="3059746"/>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Construire</a:t>
                </a:r>
                <a:r>
                  <a:rPr lang="en-CA" sz="1400" dirty="0">
                    <a:solidFill>
                      <a:schemeClr val="tx1"/>
                    </a:solidFill>
                  </a:rPr>
                  <a:t> un </a:t>
                </a:r>
                <a:r>
                  <a:rPr lang="en-CA" sz="1400" dirty="0" err="1">
                    <a:solidFill>
                      <a:schemeClr val="tx1"/>
                    </a:solidFill>
                  </a:rPr>
                  <a:t>modèle</a:t>
                </a:r>
                <a:r>
                  <a:rPr lang="en-CA" sz="1400" dirty="0">
                    <a:solidFill>
                      <a:schemeClr val="tx1"/>
                    </a:solidFill>
                  </a:rPr>
                  <a:t> global</a:t>
                </a:r>
              </a:p>
            </p:txBody>
          </p:sp>
          <p:sp>
            <p:nvSpPr>
              <p:cNvPr id="10" name="Rectangle: Rounded Corners 9">
                <a:extLst>
                  <a:ext uri="{FF2B5EF4-FFF2-40B4-BE49-F238E27FC236}">
                    <a16:creationId xmlns:a16="http://schemas.microsoft.com/office/drawing/2014/main" id="{D7BAFAA3-3D37-1D69-9986-5B0106819A6D}"/>
                  </a:ext>
                </a:extLst>
              </p:cNvPr>
              <p:cNvSpPr/>
              <p:nvPr/>
            </p:nvSpPr>
            <p:spPr>
              <a:xfrm>
                <a:off x="4089689" y="3071321"/>
                <a:ext cx="1368152" cy="932557"/>
              </a:xfrm>
              <a:prstGeom prst="round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400" dirty="0" err="1">
                    <a:solidFill>
                      <a:schemeClr val="tx1"/>
                    </a:solidFill>
                  </a:rPr>
                  <a:t>Planifier</a:t>
                </a:r>
                <a:r>
                  <a:rPr lang="en-CA" sz="1400" dirty="0">
                    <a:solidFill>
                      <a:schemeClr val="tx1"/>
                    </a:solidFill>
                  </a:rPr>
                  <a:t> à </a:t>
                </a:r>
                <a:r>
                  <a:rPr lang="en-CA" sz="1400" dirty="0" err="1">
                    <a:solidFill>
                      <a:schemeClr val="tx1"/>
                    </a:solidFill>
                  </a:rPr>
                  <a:t>partir</a:t>
                </a:r>
                <a:r>
                  <a:rPr lang="en-CA" sz="1400" dirty="0">
                    <a:solidFill>
                      <a:schemeClr val="tx1"/>
                    </a:solidFill>
                  </a:rPr>
                  <a:t> des features</a:t>
                </a:r>
              </a:p>
            </p:txBody>
          </p:sp>
          <p:sp>
            <p:nvSpPr>
              <p:cNvPr id="11" name="Arrow: Right 10">
                <a:extLst>
                  <a:ext uri="{FF2B5EF4-FFF2-40B4-BE49-F238E27FC236}">
                    <a16:creationId xmlns:a16="http://schemas.microsoft.com/office/drawing/2014/main" id="{3DADCEDD-5C85-2703-0706-6DE7117E9CB0}"/>
                  </a:ext>
                </a:extLst>
              </p:cNvPr>
              <p:cNvSpPr/>
              <p:nvPr/>
            </p:nvSpPr>
            <p:spPr>
              <a:xfrm>
                <a:off x="1957434" y="3510158"/>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Arrow: Right 11">
                <a:extLst>
                  <a:ext uri="{FF2B5EF4-FFF2-40B4-BE49-F238E27FC236}">
                    <a16:creationId xmlns:a16="http://schemas.microsoft.com/office/drawing/2014/main" id="{914E92BE-0CCF-D9A2-DB81-1C017225ABF9}"/>
                  </a:ext>
                </a:extLst>
              </p:cNvPr>
              <p:cNvSpPr/>
              <p:nvPr/>
            </p:nvSpPr>
            <p:spPr>
              <a:xfrm>
                <a:off x="3707638" y="3465591"/>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Arrow: Right 12">
                <a:extLst>
                  <a:ext uri="{FF2B5EF4-FFF2-40B4-BE49-F238E27FC236}">
                    <a16:creationId xmlns:a16="http://schemas.microsoft.com/office/drawing/2014/main" id="{2CD5C940-E9CF-2AC5-F059-615BDCAA0D99}"/>
                  </a:ext>
                </a:extLst>
              </p:cNvPr>
              <p:cNvSpPr/>
              <p:nvPr/>
            </p:nvSpPr>
            <p:spPr>
              <a:xfrm>
                <a:off x="5457841" y="3469357"/>
                <a:ext cx="399576"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Arrow: Right 13">
                <a:extLst>
                  <a:ext uri="{FF2B5EF4-FFF2-40B4-BE49-F238E27FC236}">
                    <a16:creationId xmlns:a16="http://schemas.microsoft.com/office/drawing/2014/main" id="{713EC845-1A55-2D14-5290-D9D92C056EAF}"/>
                  </a:ext>
                </a:extLst>
              </p:cNvPr>
              <p:cNvSpPr/>
              <p:nvPr/>
            </p:nvSpPr>
            <p:spPr>
              <a:xfrm>
                <a:off x="7196071" y="3476879"/>
                <a:ext cx="177190" cy="1440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gr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pied de page 4">
            <a:extLst>
              <a:ext uri="{FF2B5EF4-FFF2-40B4-BE49-F238E27FC236}">
                <a16:creationId xmlns:a16="http://schemas.microsoft.com/office/drawing/2014/main" id="{AC884F95-57DC-7CDB-8EEE-E2493371229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8675" name="Rectangle 2">
            <a:extLst>
              <a:ext uri="{FF2B5EF4-FFF2-40B4-BE49-F238E27FC236}">
                <a16:creationId xmlns:a16="http://schemas.microsoft.com/office/drawing/2014/main" id="{B18DF904-0CC2-D61E-F86A-8DA21B7C4B34}"/>
              </a:ext>
            </a:extLst>
          </p:cNvPr>
          <p:cNvSpPr>
            <a:spLocks noGrp="1" noChangeArrowheads="1"/>
          </p:cNvSpPr>
          <p:nvPr>
            <p:ph type="title"/>
          </p:nvPr>
        </p:nvSpPr>
        <p:spPr/>
        <p:txBody>
          <a:bodyPr/>
          <a:lstStyle/>
          <a:p>
            <a:pPr eaLnBrk="1" hangingPunct="1"/>
            <a:r>
              <a:rPr lang="fr-CA" altLang="en-US"/>
              <a:t>Survol de la présentation</a:t>
            </a:r>
          </a:p>
        </p:txBody>
      </p:sp>
      <p:sp>
        <p:nvSpPr>
          <p:cNvPr id="28676" name="Rectangle 3">
            <a:extLst>
              <a:ext uri="{FF2B5EF4-FFF2-40B4-BE49-F238E27FC236}">
                <a16:creationId xmlns:a16="http://schemas.microsoft.com/office/drawing/2014/main" id="{0BD12098-3DCA-C7E2-9408-17C8ABF239FD}"/>
              </a:ext>
            </a:extLst>
          </p:cNvPr>
          <p:cNvSpPr>
            <a:spLocks noGrp="1" noChangeArrowheads="1"/>
          </p:cNvSpPr>
          <p:nvPr>
            <p:ph type="body" idx="1"/>
          </p:nvPr>
        </p:nvSpPr>
        <p:spPr/>
        <p:txBody>
          <a:bodyPr/>
          <a:lstStyle/>
          <a:p>
            <a:pPr eaLnBrk="1" hangingPunct="1"/>
            <a:r>
              <a:rPr lang="fr-CA" altLang="en-US" sz="2000"/>
              <a:t>Introduction</a:t>
            </a:r>
          </a:p>
          <a:p>
            <a:pPr eaLnBrk="1" hangingPunct="1"/>
            <a:r>
              <a:rPr lang="fr-CA" altLang="en-US" sz="2000"/>
              <a:t>Développement piloté par les fonctionnalités (FDD)</a:t>
            </a:r>
          </a:p>
          <a:p>
            <a:pPr lvl="1" eaLnBrk="1" hangingPunct="1"/>
            <a:r>
              <a:rPr lang="fr-CA" altLang="en-US" sz="1600"/>
              <a:t>Définition</a:t>
            </a:r>
          </a:p>
          <a:p>
            <a:pPr lvl="1" eaLnBrk="1" hangingPunct="1"/>
            <a:r>
              <a:rPr lang="fr-CA" altLang="en-US" sz="1600"/>
              <a:t>Historique</a:t>
            </a:r>
          </a:p>
          <a:p>
            <a:pPr lvl="1" eaLnBrk="1" hangingPunct="1"/>
            <a:r>
              <a:rPr lang="fr-CA" altLang="en-US" sz="1600"/>
              <a:t>Pourquoi FDD?</a:t>
            </a:r>
          </a:p>
          <a:p>
            <a:pPr eaLnBrk="1" hangingPunct="1"/>
            <a:r>
              <a:rPr lang="fr-CA" altLang="en-US" sz="2000"/>
              <a:t>Les rôles avec FDD</a:t>
            </a:r>
            <a:r>
              <a:rPr lang="fr-CA" altLang="en-US" sz="2000" u="sng"/>
              <a:t> </a:t>
            </a:r>
          </a:p>
          <a:p>
            <a:pPr eaLnBrk="1" hangingPunct="1"/>
            <a:r>
              <a:rPr lang="fr-CA" altLang="en-US" sz="2000"/>
              <a:t>Cycle de vie de la méthode FDD</a:t>
            </a:r>
          </a:p>
          <a:p>
            <a:pPr eaLnBrk="1" hangingPunct="1"/>
            <a:r>
              <a:rPr lang="fr-CA" altLang="en-US" sz="2000" u="sng"/>
              <a:t>FDD dans la pratique</a:t>
            </a:r>
          </a:p>
          <a:p>
            <a:pPr eaLnBrk="1" hangingPunct="1"/>
            <a:endParaRPr lang="fr-CA" altLang="en-US" sz="2000"/>
          </a:p>
        </p:txBody>
      </p:sp>
      <p:sp>
        <p:nvSpPr>
          <p:cNvPr id="28677" name="Slide Number Placeholder 2">
            <a:extLst>
              <a:ext uri="{FF2B5EF4-FFF2-40B4-BE49-F238E27FC236}">
                <a16:creationId xmlns:a16="http://schemas.microsoft.com/office/drawing/2014/main" id="{D13303C1-C1C0-6F5F-9622-8BFCAFF1E37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3149A75-CD01-4808-A9AA-8293A768A367}" type="slidenum">
              <a:rPr lang="en-US" altLang="en-US" smtClean="0"/>
              <a:pPr/>
              <a:t>23</a:t>
            </a:fld>
            <a:endParaRPr lang="en-US" alt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a:extLst>
              <a:ext uri="{FF2B5EF4-FFF2-40B4-BE49-F238E27FC236}">
                <a16:creationId xmlns:a16="http://schemas.microsoft.com/office/drawing/2014/main" id="{C0117600-DB08-3183-5B85-123D1A9BE24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9699" name="Rectangle 2">
            <a:extLst>
              <a:ext uri="{FF2B5EF4-FFF2-40B4-BE49-F238E27FC236}">
                <a16:creationId xmlns:a16="http://schemas.microsoft.com/office/drawing/2014/main" id="{32BEAE58-ED75-3635-67B4-49302B2F86CB}"/>
              </a:ext>
            </a:extLst>
          </p:cNvPr>
          <p:cNvSpPr>
            <a:spLocks noGrp="1" noChangeArrowheads="1"/>
          </p:cNvSpPr>
          <p:nvPr>
            <p:ph type="title"/>
          </p:nvPr>
        </p:nvSpPr>
        <p:spPr/>
        <p:txBody>
          <a:bodyPr/>
          <a:lstStyle/>
          <a:p>
            <a:pPr eaLnBrk="1" hangingPunct="1"/>
            <a:r>
              <a:rPr lang="fr-CA" altLang="en-US"/>
              <a:t>FDD dans la pratique</a:t>
            </a:r>
          </a:p>
        </p:txBody>
      </p:sp>
      <p:sp>
        <p:nvSpPr>
          <p:cNvPr id="24580" name="Rectangle 3">
            <a:extLst>
              <a:ext uri="{FF2B5EF4-FFF2-40B4-BE49-F238E27FC236}">
                <a16:creationId xmlns:a16="http://schemas.microsoft.com/office/drawing/2014/main" id="{AD8E859E-4496-AE44-9202-FCC283866764}"/>
              </a:ext>
            </a:extLst>
          </p:cNvPr>
          <p:cNvSpPr>
            <a:spLocks noGrp="1" noChangeArrowheads="1"/>
          </p:cNvSpPr>
          <p:nvPr>
            <p:ph type="body" idx="1"/>
          </p:nvPr>
        </p:nvSpPr>
        <p:spPr>
          <a:xfrm>
            <a:off x="566738" y="1752600"/>
            <a:ext cx="8391525" cy="4267200"/>
          </a:xfrm>
        </p:spPr>
        <p:txBody>
          <a:bodyPr/>
          <a:lstStyle/>
          <a:p>
            <a:pPr>
              <a:spcAft>
                <a:spcPts val="1200"/>
              </a:spcAft>
              <a:buFont typeface="Wingdings" panose="05000000000000000000" pitchFamily="2" charset="2"/>
              <a:buChar char="q"/>
              <a:defRPr/>
            </a:pPr>
            <a:r>
              <a:rPr lang="fr-FR" sz="1800" u="sng" dirty="0"/>
              <a:t>Fonctionnalités</a:t>
            </a:r>
            <a:r>
              <a:rPr lang="fr-FR" sz="1800" dirty="0"/>
              <a:t>: quels types de fonctionnalités clés pour une application d’e-commerce?</a:t>
            </a:r>
          </a:p>
        </p:txBody>
      </p:sp>
      <p:sp>
        <p:nvSpPr>
          <p:cNvPr id="29701" name="Espace réservé du numéro de diapositive 1">
            <a:extLst>
              <a:ext uri="{FF2B5EF4-FFF2-40B4-BE49-F238E27FC236}">
                <a16:creationId xmlns:a16="http://schemas.microsoft.com/office/drawing/2014/main" id="{60094D43-566F-8089-59FB-A45C0711263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ADEAFCB-9FE6-4A93-B043-83DA11A22BE9}" type="slidenum">
              <a:rPr lang="en-US" altLang="en-US" smtClean="0"/>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DF116-F708-1A53-801B-2D19427F57C3}"/>
            </a:ext>
          </a:extLst>
        </p:cNvPr>
        <p:cNvGrpSpPr/>
        <p:nvPr/>
      </p:nvGrpSpPr>
      <p:grpSpPr>
        <a:xfrm>
          <a:off x="0" y="0"/>
          <a:ext cx="0" cy="0"/>
          <a:chOff x="0" y="0"/>
          <a:chExt cx="0" cy="0"/>
        </a:xfrm>
      </p:grpSpPr>
      <p:sp>
        <p:nvSpPr>
          <p:cNvPr id="29698" name="Footer Placeholder 4">
            <a:extLst>
              <a:ext uri="{FF2B5EF4-FFF2-40B4-BE49-F238E27FC236}">
                <a16:creationId xmlns:a16="http://schemas.microsoft.com/office/drawing/2014/main" id="{90E3B78E-B51F-9742-EC76-C12A790E62B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9699" name="Rectangle 2">
            <a:extLst>
              <a:ext uri="{FF2B5EF4-FFF2-40B4-BE49-F238E27FC236}">
                <a16:creationId xmlns:a16="http://schemas.microsoft.com/office/drawing/2014/main" id="{B41925FA-83C5-9BE3-221C-BD97A671F70D}"/>
              </a:ext>
            </a:extLst>
          </p:cNvPr>
          <p:cNvSpPr>
            <a:spLocks noGrp="1" noChangeArrowheads="1"/>
          </p:cNvSpPr>
          <p:nvPr>
            <p:ph type="title"/>
          </p:nvPr>
        </p:nvSpPr>
        <p:spPr/>
        <p:txBody>
          <a:bodyPr/>
          <a:lstStyle/>
          <a:p>
            <a:pPr eaLnBrk="1" hangingPunct="1"/>
            <a:r>
              <a:rPr lang="fr-CA" altLang="en-US"/>
              <a:t>FDD dans la pratique</a:t>
            </a:r>
          </a:p>
        </p:txBody>
      </p:sp>
      <p:sp>
        <p:nvSpPr>
          <p:cNvPr id="24580" name="Rectangle 3">
            <a:extLst>
              <a:ext uri="{FF2B5EF4-FFF2-40B4-BE49-F238E27FC236}">
                <a16:creationId xmlns:a16="http://schemas.microsoft.com/office/drawing/2014/main" id="{11758E69-6274-A110-DFFD-CEC3006B6230}"/>
              </a:ext>
            </a:extLst>
          </p:cNvPr>
          <p:cNvSpPr>
            <a:spLocks noGrp="1" noChangeArrowheads="1"/>
          </p:cNvSpPr>
          <p:nvPr>
            <p:ph type="body" idx="1"/>
          </p:nvPr>
        </p:nvSpPr>
        <p:spPr>
          <a:xfrm>
            <a:off x="566738" y="1752600"/>
            <a:ext cx="8391525" cy="4267200"/>
          </a:xfrm>
        </p:spPr>
        <p:txBody>
          <a:bodyPr/>
          <a:lstStyle/>
          <a:p>
            <a:pPr>
              <a:spcAft>
                <a:spcPts val="1200"/>
              </a:spcAft>
              <a:buFont typeface="Wingdings" panose="05000000000000000000" pitchFamily="2" charset="2"/>
              <a:buChar char="q"/>
              <a:defRPr/>
            </a:pPr>
            <a:r>
              <a:rPr lang="fr-FR" sz="1800" u="sng" dirty="0"/>
              <a:t>Fonctionnalités</a:t>
            </a:r>
            <a:r>
              <a:rPr lang="fr-FR" sz="1800" dirty="0"/>
              <a:t>: quels types de fonctionnalités clés pour une application d’e-commerce?</a:t>
            </a:r>
          </a:p>
          <a:p>
            <a:pPr lvl="1">
              <a:spcAft>
                <a:spcPts val="1200"/>
              </a:spcAft>
              <a:buFont typeface="Wingdings" panose="05000000000000000000" pitchFamily="2" charset="2"/>
              <a:buChar char="q"/>
              <a:defRPr/>
            </a:pPr>
            <a:r>
              <a:rPr lang="fr-FR" sz="1400" dirty="0">
                <a:latin typeface="+mj-lt"/>
              </a:rPr>
              <a:t>La possibilité de gérer des comptes, de rechercher des produits et d’effectuer des achats, l’application doit prendre en charge.</a:t>
            </a:r>
          </a:p>
          <a:p>
            <a:pPr lvl="1">
              <a:spcAft>
                <a:spcPts val="1200"/>
              </a:spcAft>
              <a:buFont typeface="Wingdings" panose="05000000000000000000" pitchFamily="2" charset="2"/>
              <a:buChar char="q"/>
              <a:defRPr/>
            </a:pPr>
            <a:r>
              <a:rPr lang="fr-FR" sz="1400" dirty="0">
                <a:latin typeface="+mj-lt"/>
              </a:rPr>
              <a:t>On peut se baser sur le parcours typique du client.</a:t>
            </a:r>
          </a:p>
        </p:txBody>
      </p:sp>
      <p:sp>
        <p:nvSpPr>
          <p:cNvPr id="29701" name="Espace réservé du numéro de diapositive 1">
            <a:extLst>
              <a:ext uri="{FF2B5EF4-FFF2-40B4-BE49-F238E27FC236}">
                <a16:creationId xmlns:a16="http://schemas.microsoft.com/office/drawing/2014/main" id="{4F73BBD6-0CF5-6FF1-A91C-50C0F5416BA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ADEAFCB-9FE6-4A93-B043-83DA11A22BE9}" type="slidenum">
              <a:rPr lang="en-US" altLang="en-US" smtClean="0"/>
              <a:pPr/>
              <a:t>25</a:t>
            </a:fld>
            <a:endParaRPr lang="en-US" altLang="en-US"/>
          </a:p>
        </p:txBody>
      </p:sp>
    </p:spTree>
    <p:extLst>
      <p:ext uri="{BB962C8B-B14F-4D97-AF65-F5344CB8AC3E}">
        <p14:creationId xmlns:p14="http://schemas.microsoft.com/office/powerpoint/2010/main" val="3888251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8747B5-09DC-8B76-B560-2DDDABB2FED3}"/>
            </a:ext>
          </a:extLst>
        </p:cNvPr>
        <p:cNvGrpSpPr/>
        <p:nvPr/>
      </p:nvGrpSpPr>
      <p:grpSpPr>
        <a:xfrm>
          <a:off x="0" y="0"/>
          <a:ext cx="0" cy="0"/>
          <a:chOff x="0" y="0"/>
          <a:chExt cx="0" cy="0"/>
        </a:xfrm>
      </p:grpSpPr>
      <p:sp>
        <p:nvSpPr>
          <p:cNvPr id="29698" name="Footer Placeholder 4">
            <a:extLst>
              <a:ext uri="{FF2B5EF4-FFF2-40B4-BE49-F238E27FC236}">
                <a16:creationId xmlns:a16="http://schemas.microsoft.com/office/drawing/2014/main" id="{04720944-D8C2-19C2-42D1-00291CDC0F9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9699" name="Rectangle 2">
            <a:extLst>
              <a:ext uri="{FF2B5EF4-FFF2-40B4-BE49-F238E27FC236}">
                <a16:creationId xmlns:a16="http://schemas.microsoft.com/office/drawing/2014/main" id="{C25FC7AC-6A66-8E8B-A310-8882341891C9}"/>
              </a:ext>
            </a:extLst>
          </p:cNvPr>
          <p:cNvSpPr>
            <a:spLocks noGrp="1" noChangeArrowheads="1"/>
          </p:cNvSpPr>
          <p:nvPr>
            <p:ph type="title"/>
          </p:nvPr>
        </p:nvSpPr>
        <p:spPr/>
        <p:txBody>
          <a:bodyPr/>
          <a:lstStyle/>
          <a:p>
            <a:pPr eaLnBrk="1" hangingPunct="1"/>
            <a:r>
              <a:rPr lang="fr-CA" altLang="en-US"/>
              <a:t>FDD dans la pratique</a:t>
            </a:r>
          </a:p>
        </p:txBody>
      </p:sp>
      <p:sp>
        <p:nvSpPr>
          <p:cNvPr id="24580" name="Rectangle 3">
            <a:extLst>
              <a:ext uri="{FF2B5EF4-FFF2-40B4-BE49-F238E27FC236}">
                <a16:creationId xmlns:a16="http://schemas.microsoft.com/office/drawing/2014/main" id="{2E5C94ED-0DA9-02D7-A780-6C96B8A99565}"/>
              </a:ext>
            </a:extLst>
          </p:cNvPr>
          <p:cNvSpPr>
            <a:spLocks noGrp="1" noChangeArrowheads="1"/>
          </p:cNvSpPr>
          <p:nvPr>
            <p:ph type="body" idx="1"/>
          </p:nvPr>
        </p:nvSpPr>
        <p:spPr>
          <a:xfrm>
            <a:off x="566738" y="1752600"/>
            <a:ext cx="8391525" cy="4267200"/>
          </a:xfrm>
        </p:spPr>
        <p:txBody>
          <a:bodyPr/>
          <a:lstStyle/>
          <a:p>
            <a:pPr>
              <a:spcAft>
                <a:spcPts val="1200"/>
              </a:spcAft>
              <a:buFont typeface="Wingdings" panose="05000000000000000000" pitchFamily="2" charset="2"/>
              <a:buChar char="q"/>
              <a:defRPr/>
            </a:pPr>
            <a:r>
              <a:rPr lang="fr-FR" sz="1800" u="sng" dirty="0"/>
              <a:t>Fonctionnalités</a:t>
            </a:r>
            <a:r>
              <a:rPr lang="fr-FR" sz="1800" dirty="0"/>
              <a:t>: quels types de fonctionnalités clés pour une application d’e-commerce?</a:t>
            </a:r>
          </a:p>
          <a:p>
            <a:pPr lvl="1">
              <a:spcAft>
                <a:spcPts val="1200"/>
              </a:spcAft>
              <a:buFont typeface="Wingdings" panose="05000000000000000000" pitchFamily="2" charset="2"/>
              <a:buChar char="q"/>
              <a:defRPr/>
            </a:pPr>
            <a:r>
              <a:rPr lang="fr-FR" sz="1400" dirty="0">
                <a:latin typeface="+mj-lt"/>
              </a:rPr>
              <a:t>La possibilité de gérer des comptes, de rechercher des produits et d’effectuer des achats, l’application doit prendre en charge.</a:t>
            </a:r>
          </a:p>
          <a:p>
            <a:pPr lvl="1">
              <a:spcAft>
                <a:spcPts val="1200"/>
              </a:spcAft>
              <a:buFont typeface="Wingdings" panose="05000000000000000000" pitchFamily="2" charset="2"/>
              <a:buChar char="q"/>
              <a:defRPr/>
            </a:pPr>
            <a:r>
              <a:rPr lang="fr-FR" sz="1400" dirty="0">
                <a:latin typeface="+mj-lt"/>
              </a:rPr>
              <a:t>On peut se baser sur le parcours typique du client.</a:t>
            </a:r>
          </a:p>
          <a:p>
            <a:pPr>
              <a:spcAft>
                <a:spcPts val="1200"/>
              </a:spcAft>
              <a:buFont typeface="Wingdings" panose="05000000000000000000" pitchFamily="2" charset="2"/>
              <a:buChar char="q"/>
              <a:defRPr/>
            </a:pPr>
            <a:r>
              <a:rPr lang="fr-FR" sz="1800" u="sng" dirty="0"/>
              <a:t>Quid de la liste des fonctionnalités</a:t>
            </a:r>
            <a:r>
              <a:rPr lang="fr-FR" sz="1800" dirty="0"/>
              <a:t> ?</a:t>
            </a:r>
          </a:p>
        </p:txBody>
      </p:sp>
      <p:sp>
        <p:nvSpPr>
          <p:cNvPr id="29701" name="Espace réservé du numéro de diapositive 1">
            <a:extLst>
              <a:ext uri="{FF2B5EF4-FFF2-40B4-BE49-F238E27FC236}">
                <a16:creationId xmlns:a16="http://schemas.microsoft.com/office/drawing/2014/main" id="{5B4E7888-0FF4-BEFE-0347-CD03D249182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ADEAFCB-9FE6-4A93-B043-83DA11A22BE9}" type="slidenum">
              <a:rPr lang="en-US" altLang="en-US" smtClean="0"/>
              <a:pPr/>
              <a:t>26</a:t>
            </a:fld>
            <a:endParaRPr lang="en-US" altLang="en-US"/>
          </a:p>
        </p:txBody>
      </p:sp>
    </p:spTree>
    <p:extLst>
      <p:ext uri="{BB962C8B-B14F-4D97-AF65-F5344CB8AC3E}">
        <p14:creationId xmlns:p14="http://schemas.microsoft.com/office/powerpoint/2010/main" val="273328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5B6697-2C56-8DCC-23E7-13B887EB521C}"/>
            </a:ext>
          </a:extLst>
        </p:cNvPr>
        <p:cNvGrpSpPr/>
        <p:nvPr/>
      </p:nvGrpSpPr>
      <p:grpSpPr>
        <a:xfrm>
          <a:off x="0" y="0"/>
          <a:ext cx="0" cy="0"/>
          <a:chOff x="0" y="0"/>
          <a:chExt cx="0" cy="0"/>
        </a:xfrm>
      </p:grpSpPr>
      <p:sp>
        <p:nvSpPr>
          <p:cNvPr id="29698" name="Footer Placeholder 4">
            <a:extLst>
              <a:ext uri="{FF2B5EF4-FFF2-40B4-BE49-F238E27FC236}">
                <a16:creationId xmlns:a16="http://schemas.microsoft.com/office/drawing/2014/main" id="{2843645A-4DF9-123D-A6D5-3B1E48C4AEF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29699" name="Rectangle 2">
            <a:extLst>
              <a:ext uri="{FF2B5EF4-FFF2-40B4-BE49-F238E27FC236}">
                <a16:creationId xmlns:a16="http://schemas.microsoft.com/office/drawing/2014/main" id="{DB393704-15F7-5CEC-8E66-201DAD641267}"/>
              </a:ext>
            </a:extLst>
          </p:cNvPr>
          <p:cNvSpPr>
            <a:spLocks noGrp="1" noChangeArrowheads="1"/>
          </p:cNvSpPr>
          <p:nvPr>
            <p:ph type="title"/>
          </p:nvPr>
        </p:nvSpPr>
        <p:spPr/>
        <p:txBody>
          <a:bodyPr/>
          <a:lstStyle/>
          <a:p>
            <a:pPr eaLnBrk="1" hangingPunct="1"/>
            <a:r>
              <a:rPr lang="fr-CA" altLang="en-US"/>
              <a:t>FDD dans la pratique</a:t>
            </a:r>
          </a:p>
        </p:txBody>
      </p:sp>
      <p:sp>
        <p:nvSpPr>
          <p:cNvPr id="24580" name="Rectangle 3">
            <a:extLst>
              <a:ext uri="{FF2B5EF4-FFF2-40B4-BE49-F238E27FC236}">
                <a16:creationId xmlns:a16="http://schemas.microsoft.com/office/drawing/2014/main" id="{24C3320A-A4D9-E198-E090-EEED2B91D759}"/>
              </a:ext>
            </a:extLst>
          </p:cNvPr>
          <p:cNvSpPr>
            <a:spLocks noGrp="1" noChangeArrowheads="1"/>
          </p:cNvSpPr>
          <p:nvPr>
            <p:ph type="body" idx="1"/>
          </p:nvPr>
        </p:nvSpPr>
        <p:spPr>
          <a:xfrm>
            <a:off x="566738" y="1752600"/>
            <a:ext cx="8391525" cy="4267200"/>
          </a:xfrm>
        </p:spPr>
        <p:txBody>
          <a:bodyPr/>
          <a:lstStyle/>
          <a:p>
            <a:pPr>
              <a:spcAft>
                <a:spcPts val="1200"/>
              </a:spcAft>
              <a:buFont typeface="Wingdings" panose="05000000000000000000" pitchFamily="2" charset="2"/>
              <a:buChar char="q"/>
              <a:defRPr/>
            </a:pPr>
            <a:r>
              <a:rPr lang="fr-FR" sz="1800" u="sng" dirty="0"/>
              <a:t>Fonctionnalités</a:t>
            </a:r>
            <a:r>
              <a:rPr lang="fr-FR" sz="1800" dirty="0"/>
              <a:t>: quels types de fonctionnalités clés pour une application d’e-commerce?</a:t>
            </a:r>
          </a:p>
          <a:p>
            <a:pPr lvl="1">
              <a:spcAft>
                <a:spcPts val="1200"/>
              </a:spcAft>
              <a:buFont typeface="Wingdings" panose="05000000000000000000" pitchFamily="2" charset="2"/>
              <a:buChar char="q"/>
              <a:defRPr/>
            </a:pPr>
            <a:r>
              <a:rPr lang="fr-FR" sz="1400" dirty="0">
                <a:latin typeface="+mj-lt"/>
              </a:rPr>
              <a:t>La possibilité de gérer des comptes, de rechercher des produits et d’effectuer des achats, l’application doit prendre en charge.</a:t>
            </a:r>
          </a:p>
          <a:p>
            <a:pPr lvl="1">
              <a:spcAft>
                <a:spcPts val="1200"/>
              </a:spcAft>
              <a:buFont typeface="Wingdings" panose="05000000000000000000" pitchFamily="2" charset="2"/>
              <a:buChar char="q"/>
              <a:defRPr/>
            </a:pPr>
            <a:r>
              <a:rPr lang="fr-FR" sz="1400" dirty="0">
                <a:latin typeface="+mj-lt"/>
              </a:rPr>
              <a:t>On peut se baser sur le parcours typique du client.</a:t>
            </a:r>
          </a:p>
          <a:p>
            <a:pPr>
              <a:spcAft>
                <a:spcPts val="1200"/>
              </a:spcAft>
              <a:buFont typeface="Wingdings" panose="05000000000000000000" pitchFamily="2" charset="2"/>
              <a:buChar char="q"/>
              <a:defRPr/>
            </a:pPr>
            <a:r>
              <a:rPr lang="fr-FR" sz="1800" u="sng" dirty="0"/>
              <a:t>Quid de la liste des fonctionnalités</a:t>
            </a:r>
            <a:r>
              <a:rPr lang="fr-FR" sz="1800" dirty="0"/>
              <a:t> ?</a:t>
            </a:r>
          </a:p>
          <a:p>
            <a:pPr lvl="1">
              <a:spcAft>
                <a:spcPts val="1200"/>
              </a:spcAft>
              <a:buFont typeface="Wingdings" panose="05000000000000000000" pitchFamily="2" charset="2"/>
              <a:buChar char="q"/>
              <a:defRPr/>
            </a:pPr>
            <a:r>
              <a:rPr lang="fr-FR" sz="1400" dirty="0"/>
              <a:t>D’autres fonctionnalités peuvent découler des basiques: authentifier l’utilisateur, créer un nouveau compte, mettre à jour le compte d’un utilisateur.</a:t>
            </a:r>
          </a:p>
          <a:p>
            <a:pPr lvl="1">
              <a:spcAft>
                <a:spcPts val="1200"/>
              </a:spcAft>
              <a:buFont typeface="Wingdings" panose="05000000000000000000" pitchFamily="2" charset="2"/>
              <a:buChar char="q"/>
              <a:defRPr/>
            </a:pPr>
            <a:r>
              <a:rPr lang="fr-FR" sz="1400" dirty="0"/>
              <a:t>Certaines pour un bon fonctionnement du système : minimiser le temps de chargement des données pour une consultation su compte.</a:t>
            </a:r>
          </a:p>
        </p:txBody>
      </p:sp>
      <p:sp>
        <p:nvSpPr>
          <p:cNvPr id="29701" name="Espace réservé du numéro de diapositive 1">
            <a:extLst>
              <a:ext uri="{FF2B5EF4-FFF2-40B4-BE49-F238E27FC236}">
                <a16:creationId xmlns:a16="http://schemas.microsoft.com/office/drawing/2014/main" id="{7338F2F3-0B2C-0F9B-529D-BD63928825B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ADEAFCB-9FE6-4A93-B043-83DA11A22BE9}" type="slidenum">
              <a:rPr lang="en-US" altLang="en-US" smtClean="0"/>
              <a:pPr/>
              <a:t>27</a:t>
            </a:fld>
            <a:endParaRPr lang="en-US" altLang="en-US"/>
          </a:p>
        </p:txBody>
      </p:sp>
    </p:spTree>
    <p:extLst>
      <p:ext uri="{BB962C8B-B14F-4D97-AF65-F5344CB8AC3E}">
        <p14:creationId xmlns:p14="http://schemas.microsoft.com/office/powerpoint/2010/main" val="3589860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A5CBC1E0-C08C-DEF4-6303-9C950385C95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30723" name="Rectangle 2">
            <a:extLst>
              <a:ext uri="{FF2B5EF4-FFF2-40B4-BE49-F238E27FC236}">
                <a16:creationId xmlns:a16="http://schemas.microsoft.com/office/drawing/2014/main" id="{C5F682B3-3692-D7F0-2C42-F1465965ED8F}"/>
              </a:ext>
            </a:extLst>
          </p:cNvPr>
          <p:cNvSpPr>
            <a:spLocks noGrp="1" noChangeArrowheads="1"/>
          </p:cNvSpPr>
          <p:nvPr>
            <p:ph type="title"/>
          </p:nvPr>
        </p:nvSpPr>
        <p:spPr/>
        <p:txBody>
          <a:bodyPr/>
          <a:lstStyle/>
          <a:p>
            <a:pPr eaLnBrk="1" hangingPunct="1"/>
            <a:r>
              <a:rPr lang="fr-CA" altLang="en-US"/>
              <a:t>FDD dans la pratique</a:t>
            </a:r>
          </a:p>
        </p:txBody>
      </p:sp>
      <p:sp>
        <p:nvSpPr>
          <p:cNvPr id="24580" name="Rectangle 3">
            <a:extLst>
              <a:ext uri="{FF2B5EF4-FFF2-40B4-BE49-F238E27FC236}">
                <a16:creationId xmlns:a16="http://schemas.microsoft.com/office/drawing/2014/main" id="{C61D4146-4519-142A-E9A3-CC4004D26C93}"/>
              </a:ext>
            </a:extLst>
          </p:cNvPr>
          <p:cNvSpPr>
            <a:spLocks noGrp="1" noChangeArrowheads="1"/>
          </p:cNvSpPr>
          <p:nvPr>
            <p:ph type="body" idx="1"/>
          </p:nvPr>
        </p:nvSpPr>
        <p:spPr>
          <a:xfrm>
            <a:off x="566738" y="1752600"/>
            <a:ext cx="8391525" cy="4267200"/>
          </a:xfrm>
        </p:spPr>
        <p:txBody>
          <a:bodyPr/>
          <a:lstStyle/>
          <a:p>
            <a:pPr>
              <a:spcAft>
                <a:spcPts val="1200"/>
              </a:spcAft>
              <a:buFont typeface="Wingdings" panose="05000000000000000000" pitchFamily="2" charset="2"/>
              <a:buChar char="q"/>
              <a:defRPr/>
            </a:pPr>
            <a:r>
              <a:rPr lang="fr-FR" sz="1800" u="sng" dirty="0"/>
              <a:t>Quel plan</a:t>
            </a:r>
            <a:r>
              <a:rPr lang="fr-FR" sz="1800" dirty="0"/>
              <a:t>?</a:t>
            </a:r>
          </a:p>
          <a:p>
            <a:pPr lvl="1">
              <a:spcAft>
                <a:spcPts val="1200"/>
              </a:spcAft>
              <a:buFont typeface="Wingdings" panose="05000000000000000000" pitchFamily="2" charset="2"/>
              <a:buChar char="q"/>
              <a:defRPr/>
            </a:pPr>
            <a:r>
              <a:rPr lang="fr-FR" sz="1400" dirty="0">
                <a:latin typeface="+mj-lt"/>
              </a:rPr>
              <a:t>Les équipes évaluent généralement le temps et les efforts nécessaires à chaque fonctionnalité. Elles décident ensuite comment déléguer le travail entre les équipes chargées des fonctionnalités.</a:t>
            </a:r>
          </a:p>
          <a:p>
            <a:pPr>
              <a:spcAft>
                <a:spcPts val="1200"/>
              </a:spcAft>
              <a:buFont typeface="Wingdings" panose="05000000000000000000" pitchFamily="2" charset="2"/>
              <a:buChar char="q"/>
              <a:defRPr/>
            </a:pPr>
            <a:r>
              <a:rPr lang="fr-FR" sz="1800" u="sng" dirty="0"/>
              <a:t>De quoi décide-t-on à la conception par fonctionnalité</a:t>
            </a:r>
            <a:r>
              <a:rPr lang="fr-FR" sz="1800" dirty="0"/>
              <a:t>?</a:t>
            </a:r>
          </a:p>
          <a:p>
            <a:pPr lvl="1">
              <a:spcAft>
                <a:spcPts val="1200"/>
              </a:spcAft>
              <a:buFont typeface="Wingdings" panose="05000000000000000000" pitchFamily="2" charset="2"/>
              <a:buChar char="q"/>
              <a:defRPr/>
            </a:pPr>
            <a:r>
              <a:rPr lang="fr-FR" sz="1400" dirty="0"/>
              <a:t>Des diagrammes de classe (on l’a déjà mentionné).</a:t>
            </a:r>
          </a:p>
          <a:p>
            <a:pPr lvl="1">
              <a:spcAft>
                <a:spcPts val="1200"/>
              </a:spcAft>
              <a:buFont typeface="Wingdings" panose="05000000000000000000" pitchFamily="2" charset="2"/>
              <a:buChar char="q"/>
              <a:defRPr/>
            </a:pPr>
            <a:r>
              <a:rPr lang="fr-FR" sz="1400" dirty="0"/>
              <a:t>Autres?</a:t>
            </a:r>
          </a:p>
        </p:txBody>
      </p:sp>
      <p:sp>
        <p:nvSpPr>
          <p:cNvPr id="30725" name="Espace réservé du numéro de diapositive 1">
            <a:extLst>
              <a:ext uri="{FF2B5EF4-FFF2-40B4-BE49-F238E27FC236}">
                <a16:creationId xmlns:a16="http://schemas.microsoft.com/office/drawing/2014/main" id="{1F42A205-8778-254A-8DD8-41DA1289B46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E8166B6-1FDE-4CAC-AA92-8FA1ABE6BBFE}" type="slidenum">
              <a:rPr lang="en-US" altLang="en-US" smtClean="0"/>
              <a:pPr/>
              <a:t>28</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a:extLst>
              <a:ext uri="{FF2B5EF4-FFF2-40B4-BE49-F238E27FC236}">
                <a16:creationId xmlns:a16="http://schemas.microsoft.com/office/drawing/2014/main" id="{D99AE575-6F32-6EE4-BA62-F33177EE970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31747" name="Rectangle 2">
            <a:extLst>
              <a:ext uri="{FF2B5EF4-FFF2-40B4-BE49-F238E27FC236}">
                <a16:creationId xmlns:a16="http://schemas.microsoft.com/office/drawing/2014/main" id="{6EF88838-95F7-E978-F9B4-8A3FE9A767F1}"/>
              </a:ext>
            </a:extLst>
          </p:cNvPr>
          <p:cNvSpPr>
            <a:spLocks noGrp="1" noChangeArrowheads="1"/>
          </p:cNvSpPr>
          <p:nvPr>
            <p:ph type="title"/>
          </p:nvPr>
        </p:nvSpPr>
        <p:spPr/>
        <p:txBody>
          <a:bodyPr/>
          <a:lstStyle/>
          <a:p>
            <a:pPr eaLnBrk="1" hangingPunct="1"/>
            <a:r>
              <a:rPr lang="fr-CA" altLang="en-US"/>
              <a:t>FDD dans la pratique</a:t>
            </a:r>
          </a:p>
        </p:txBody>
      </p:sp>
      <p:sp>
        <p:nvSpPr>
          <p:cNvPr id="31748" name="Rectangle 3">
            <a:extLst>
              <a:ext uri="{FF2B5EF4-FFF2-40B4-BE49-F238E27FC236}">
                <a16:creationId xmlns:a16="http://schemas.microsoft.com/office/drawing/2014/main" id="{7C3D1926-1D9E-3B7D-9A19-50FAF8E2700C}"/>
              </a:ext>
            </a:extLst>
          </p:cNvPr>
          <p:cNvSpPr>
            <a:spLocks noGrp="1" noChangeArrowheads="1"/>
          </p:cNvSpPr>
          <p:nvPr>
            <p:ph type="body" idx="1"/>
          </p:nvPr>
        </p:nvSpPr>
        <p:spPr>
          <a:xfrm>
            <a:off x="566738" y="1752600"/>
            <a:ext cx="8391525" cy="4267200"/>
          </a:xfrm>
        </p:spPr>
        <p:txBody>
          <a:bodyPr/>
          <a:lstStyle/>
          <a:p>
            <a:pPr>
              <a:spcAft>
                <a:spcPts val="1200"/>
              </a:spcAft>
              <a:buFont typeface="Wingdings" panose="05000000000000000000" pitchFamily="2" charset="2"/>
              <a:buChar char="q"/>
            </a:pPr>
            <a:r>
              <a:rPr lang="fr-FR" altLang="en-US" sz="1800" u="sng"/>
              <a:t>Modélisation objet de domaine</a:t>
            </a:r>
            <a:r>
              <a:rPr lang="fr-FR" altLang="en-US" sz="1800"/>
              <a:t> : les équipes créent des diagrammes de classes pour décrire les objets d’un domaine et leurs associations. Ce processus vous fait gagner du temps en vous aidant à identifier la fonction à ajouter pour chaque élément.</a:t>
            </a:r>
          </a:p>
          <a:p>
            <a:pPr>
              <a:spcAft>
                <a:spcPts val="1200"/>
              </a:spcAft>
              <a:buFont typeface="Wingdings" panose="05000000000000000000" pitchFamily="2" charset="2"/>
              <a:buChar char="q"/>
            </a:pPr>
            <a:r>
              <a:rPr lang="fr-FR" altLang="en-US" sz="1800" u="sng"/>
              <a:t>Développement par fonctionnalité</a:t>
            </a:r>
            <a:r>
              <a:rPr lang="fr-FR" altLang="en-US" sz="1800"/>
              <a:t> : si une fonctionnalité ne peut être mise en œuvre en deux semaines, elle doit être décomposée en éléments plus petits et gérables.</a:t>
            </a:r>
          </a:p>
          <a:p>
            <a:pPr>
              <a:spcAft>
                <a:spcPts val="1200"/>
              </a:spcAft>
              <a:buFont typeface="Wingdings" panose="05000000000000000000" pitchFamily="2" charset="2"/>
              <a:buChar char="q"/>
            </a:pPr>
            <a:r>
              <a:rPr lang="fr-FR" altLang="en-US" sz="1800"/>
              <a:t>Propriété individuelle d’une classe (d’un code) : chaque classe ou groupe de codes est attribué à un seul propriétaire.</a:t>
            </a:r>
          </a:p>
        </p:txBody>
      </p:sp>
      <p:sp>
        <p:nvSpPr>
          <p:cNvPr id="31749" name="Espace réservé du numéro de diapositive 1">
            <a:extLst>
              <a:ext uri="{FF2B5EF4-FFF2-40B4-BE49-F238E27FC236}">
                <a16:creationId xmlns:a16="http://schemas.microsoft.com/office/drawing/2014/main" id="{D4DA1405-017F-328D-EE65-249BEAC59BE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8719DAC-0516-4B1F-8755-946CE20AEB90}" type="slidenum">
              <a:rPr lang="en-US" altLang="en-US" smtClean="0"/>
              <a:pPr/>
              <a:t>29</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pied de page 4">
            <a:extLst>
              <a:ext uri="{FF2B5EF4-FFF2-40B4-BE49-F238E27FC236}">
                <a16:creationId xmlns:a16="http://schemas.microsoft.com/office/drawing/2014/main" id="{707EBC2A-DD0A-B360-9CAA-7DC58E8E6CE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8195" name="Rectangle 2">
            <a:extLst>
              <a:ext uri="{FF2B5EF4-FFF2-40B4-BE49-F238E27FC236}">
                <a16:creationId xmlns:a16="http://schemas.microsoft.com/office/drawing/2014/main" id="{4561226E-F64F-BDA5-553F-8635E7DA559F}"/>
              </a:ext>
            </a:extLst>
          </p:cNvPr>
          <p:cNvSpPr>
            <a:spLocks noGrp="1" noChangeArrowheads="1"/>
          </p:cNvSpPr>
          <p:nvPr>
            <p:ph type="title"/>
          </p:nvPr>
        </p:nvSpPr>
        <p:spPr/>
        <p:txBody>
          <a:bodyPr/>
          <a:lstStyle/>
          <a:p>
            <a:pPr eaLnBrk="1" hangingPunct="1"/>
            <a:r>
              <a:rPr lang="fr-CA" altLang="en-US"/>
              <a:t>Survol de la présentation</a:t>
            </a:r>
          </a:p>
        </p:txBody>
      </p:sp>
      <p:sp>
        <p:nvSpPr>
          <p:cNvPr id="8196" name="Rectangle 3">
            <a:extLst>
              <a:ext uri="{FF2B5EF4-FFF2-40B4-BE49-F238E27FC236}">
                <a16:creationId xmlns:a16="http://schemas.microsoft.com/office/drawing/2014/main" id="{A9E22E14-80F4-AF81-D6F1-7467FCE37DA9}"/>
              </a:ext>
            </a:extLst>
          </p:cNvPr>
          <p:cNvSpPr>
            <a:spLocks noGrp="1" noChangeArrowheads="1"/>
          </p:cNvSpPr>
          <p:nvPr>
            <p:ph type="body" idx="1"/>
          </p:nvPr>
        </p:nvSpPr>
        <p:spPr/>
        <p:txBody>
          <a:bodyPr/>
          <a:lstStyle/>
          <a:p>
            <a:pPr eaLnBrk="1" hangingPunct="1"/>
            <a:r>
              <a:rPr lang="fr-CA" altLang="en-US" sz="2000" u="sng"/>
              <a:t>Introduction</a:t>
            </a:r>
          </a:p>
          <a:p>
            <a:pPr eaLnBrk="1" hangingPunct="1"/>
            <a:r>
              <a:rPr lang="fr-CA" altLang="en-US" sz="2000"/>
              <a:t>Développement piloté par les fonctionnalités (FDD)</a:t>
            </a:r>
          </a:p>
          <a:p>
            <a:pPr lvl="1" eaLnBrk="1" hangingPunct="1"/>
            <a:r>
              <a:rPr lang="fr-CA" altLang="en-US" sz="1600"/>
              <a:t>Définition</a:t>
            </a:r>
          </a:p>
          <a:p>
            <a:pPr lvl="1" eaLnBrk="1" hangingPunct="1"/>
            <a:r>
              <a:rPr lang="fr-CA" altLang="en-US" sz="1600"/>
              <a:t>Historique</a:t>
            </a:r>
          </a:p>
          <a:p>
            <a:pPr lvl="1" eaLnBrk="1" hangingPunct="1"/>
            <a:r>
              <a:rPr lang="fr-CA" altLang="en-US" sz="1600"/>
              <a:t>Pourquoi FDD</a:t>
            </a:r>
          </a:p>
          <a:p>
            <a:pPr eaLnBrk="1" hangingPunct="1"/>
            <a:r>
              <a:rPr lang="fr-CA" altLang="en-US" sz="2000"/>
              <a:t>Cycle de vie de la méthode FDD</a:t>
            </a:r>
          </a:p>
          <a:p>
            <a:pPr eaLnBrk="1" hangingPunct="1"/>
            <a:r>
              <a:rPr lang="fr-CA" altLang="en-US" sz="2000"/>
              <a:t>FDD dans la pratique</a:t>
            </a:r>
          </a:p>
          <a:p>
            <a:pPr eaLnBrk="1" hangingPunct="1"/>
            <a:endParaRPr lang="fr-CA" altLang="en-US" sz="2000"/>
          </a:p>
        </p:txBody>
      </p:sp>
      <p:sp>
        <p:nvSpPr>
          <p:cNvPr id="8197" name="Slide Number Placeholder 2">
            <a:extLst>
              <a:ext uri="{FF2B5EF4-FFF2-40B4-BE49-F238E27FC236}">
                <a16:creationId xmlns:a16="http://schemas.microsoft.com/office/drawing/2014/main" id="{4D0F6955-3E69-D2BD-88EA-DDF78D69FB0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4CB9DA2-439E-4B2D-A9E1-DA426DE7A3B3}" type="slidenum">
              <a:rPr lang="en-US" altLang="en-US" smtClean="0"/>
              <a:pPr/>
              <a:t>3</a:t>
            </a:fld>
            <a:endParaRPr lang="en-US" alt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a:extLst>
              <a:ext uri="{FF2B5EF4-FFF2-40B4-BE49-F238E27FC236}">
                <a16:creationId xmlns:a16="http://schemas.microsoft.com/office/drawing/2014/main" id="{763E96EA-3694-F6A5-C10D-8AF3A0A0CBE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32771" name="Rectangle 2">
            <a:extLst>
              <a:ext uri="{FF2B5EF4-FFF2-40B4-BE49-F238E27FC236}">
                <a16:creationId xmlns:a16="http://schemas.microsoft.com/office/drawing/2014/main" id="{AE441E7E-AF02-4887-C856-696158AB2DD2}"/>
              </a:ext>
            </a:extLst>
          </p:cNvPr>
          <p:cNvSpPr>
            <a:spLocks noGrp="1" noChangeArrowheads="1"/>
          </p:cNvSpPr>
          <p:nvPr>
            <p:ph type="title"/>
          </p:nvPr>
        </p:nvSpPr>
        <p:spPr/>
        <p:txBody>
          <a:bodyPr/>
          <a:lstStyle/>
          <a:p>
            <a:pPr eaLnBrk="1" hangingPunct="1"/>
            <a:r>
              <a:rPr lang="fr-CA" altLang="en-US"/>
              <a:t>FDD dans la pratique</a:t>
            </a:r>
          </a:p>
        </p:txBody>
      </p:sp>
      <p:sp>
        <p:nvSpPr>
          <p:cNvPr id="32772" name="Rectangle 3">
            <a:extLst>
              <a:ext uri="{FF2B5EF4-FFF2-40B4-BE49-F238E27FC236}">
                <a16:creationId xmlns:a16="http://schemas.microsoft.com/office/drawing/2014/main" id="{6A802D61-3D86-7372-51F4-ED491928650E}"/>
              </a:ext>
            </a:extLst>
          </p:cNvPr>
          <p:cNvSpPr>
            <a:spLocks noGrp="1" noChangeArrowheads="1"/>
          </p:cNvSpPr>
          <p:nvPr>
            <p:ph type="body" idx="1"/>
          </p:nvPr>
        </p:nvSpPr>
        <p:spPr>
          <a:xfrm>
            <a:off x="566738" y="1752600"/>
            <a:ext cx="8391525" cy="4267200"/>
          </a:xfrm>
        </p:spPr>
        <p:txBody>
          <a:bodyPr/>
          <a:lstStyle/>
          <a:p>
            <a:pPr>
              <a:spcAft>
                <a:spcPts val="1200"/>
              </a:spcAft>
              <a:buFont typeface="Wingdings" panose="05000000000000000000" pitchFamily="2" charset="2"/>
              <a:buChar char="q"/>
            </a:pPr>
            <a:r>
              <a:rPr lang="fr-FR" altLang="en-US" sz="1800" u="sng"/>
              <a:t>Équipes de fonctionnalité </a:t>
            </a:r>
            <a:r>
              <a:rPr lang="fr-FR" altLang="en-US" sz="1800"/>
              <a:t>: bien qu’une personne soit responsable des performances et de la qualité de chaque classe, une fonctionnalité peut impliquer plus d’une classe, de sorte que tous les membres de l’équipe de fonctionnalité contribuent aux décisions concernant la conception et la mise en œuvre.</a:t>
            </a:r>
          </a:p>
          <a:p>
            <a:pPr>
              <a:spcAft>
                <a:spcPts val="1200"/>
              </a:spcAft>
              <a:buFont typeface="Wingdings" panose="05000000000000000000" pitchFamily="2" charset="2"/>
              <a:buChar char="q"/>
            </a:pPr>
            <a:r>
              <a:rPr lang="fr-FR" altLang="en-US" sz="1800" u="sng"/>
              <a:t>Gestion de la configuration </a:t>
            </a:r>
            <a:r>
              <a:rPr lang="fr-FR" altLang="en-US" sz="1800"/>
              <a:t>: cette pratique consiste à identifier le code source de toutes les fonctionnalités et à en consigner les modifications.</a:t>
            </a:r>
          </a:p>
          <a:p>
            <a:pPr>
              <a:spcAft>
                <a:spcPts val="1200"/>
              </a:spcAft>
              <a:buFont typeface="Wingdings" panose="05000000000000000000" pitchFamily="2" charset="2"/>
              <a:buChar char="q"/>
            </a:pPr>
            <a:r>
              <a:rPr lang="fr-FR" altLang="en-US" sz="1800" u="sng"/>
              <a:t>Calendrier de réalisation périodique </a:t>
            </a:r>
            <a:r>
              <a:rPr lang="fr-FR" altLang="en-US" sz="1800"/>
              <a:t>: cette bonne pratique permettra à l’équipe de disposer en permanence d’un système à jour qu’elle pourra présenter au client.</a:t>
            </a:r>
          </a:p>
          <a:p>
            <a:pPr>
              <a:spcAft>
                <a:spcPts val="1200"/>
              </a:spcAft>
              <a:buFont typeface="Wingdings" panose="05000000000000000000" pitchFamily="2" charset="2"/>
              <a:buChar char="q"/>
            </a:pPr>
            <a:r>
              <a:rPr lang="fr-FR" altLang="en-US" sz="1800" u="sng"/>
              <a:t>Rapports d’avancement : </a:t>
            </a:r>
            <a:r>
              <a:rPr lang="fr-FR" altLang="en-US" sz="1800"/>
              <a:t>les chefs de projet doivent fournir fréquemment des rapports attestant du travail terminé.</a:t>
            </a:r>
          </a:p>
          <a:p>
            <a:pPr>
              <a:spcAft>
                <a:spcPts val="1200"/>
              </a:spcAft>
              <a:buFont typeface="Wingdings" panose="05000000000000000000" pitchFamily="2" charset="2"/>
              <a:buChar char="q"/>
            </a:pPr>
            <a:endParaRPr lang="fr-FR" altLang="en-US" sz="1800"/>
          </a:p>
        </p:txBody>
      </p:sp>
      <p:sp>
        <p:nvSpPr>
          <p:cNvPr id="32773" name="Espace réservé du numéro de diapositive 1">
            <a:extLst>
              <a:ext uri="{FF2B5EF4-FFF2-40B4-BE49-F238E27FC236}">
                <a16:creationId xmlns:a16="http://schemas.microsoft.com/office/drawing/2014/main" id="{84649701-229F-EFCC-EC66-491CF9F72CE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0A539B0-C07D-46D3-816D-7D48C64D2A57}" type="slidenum">
              <a:rPr lang="en-US" altLang="en-US" smtClean="0"/>
              <a:pPr/>
              <a:t>30</a:t>
            </a:fld>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pied de page 4">
            <a:extLst>
              <a:ext uri="{FF2B5EF4-FFF2-40B4-BE49-F238E27FC236}">
                <a16:creationId xmlns:a16="http://schemas.microsoft.com/office/drawing/2014/main" id="{6909A804-C376-CE27-B24A-E909134E035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33795" name="Rectangle 2">
            <a:extLst>
              <a:ext uri="{FF2B5EF4-FFF2-40B4-BE49-F238E27FC236}">
                <a16:creationId xmlns:a16="http://schemas.microsoft.com/office/drawing/2014/main" id="{C701DF54-6B73-CEE2-B4F0-45C10F69B2E7}"/>
              </a:ext>
            </a:extLst>
          </p:cNvPr>
          <p:cNvSpPr>
            <a:spLocks noGrp="1" noChangeArrowheads="1"/>
          </p:cNvSpPr>
          <p:nvPr>
            <p:ph type="title"/>
          </p:nvPr>
        </p:nvSpPr>
        <p:spPr/>
        <p:txBody>
          <a:bodyPr/>
          <a:lstStyle/>
          <a:p>
            <a:pPr eaLnBrk="1" hangingPunct="1"/>
            <a:r>
              <a:rPr lang="fr-CA" altLang="en-US"/>
              <a:t>Quelques références</a:t>
            </a:r>
          </a:p>
        </p:txBody>
      </p:sp>
      <p:sp>
        <p:nvSpPr>
          <p:cNvPr id="84996" name="Rectangle 3">
            <a:extLst>
              <a:ext uri="{FF2B5EF4-FFF2-40B4-BE49-F238E27FC236}">
                <a16:creationId xmlns:a16="http://schemas.microsoft.com/office/drawing/2014/main" id="{D0F29126-7A2F-B46C-07FC-72CF292AD068}"/>
              </a:ext>
            </a:extLst>
          </p:cNvPr>
          <p:cNvSpPr>
            <a:spLocks noGrp="1" noChangeArrowheads="1"/>
          </p:cNvSpPr>
          <p:nvPr>
            <p:ph type="body" idx="1"/>
          </p:nvPr>
        </p:nvSpPr>
        <p:spPr/>
        <p:txBody>
          <a:bodyPr/>
          <a:lstStyle/>
          <a:p>
            <a:pPr eaLnBrk="1" hangingPunct="1">
              <a:buFont typeface="+mj-lt"/>
              <a:buAutoNum type="arabicPeriod"/>
              <a:defRPr/>
            </a:pPr>
            <a:r>
              <a:rPr lang="en-CA" sz="1800" dirty="0"/>
              <a:t>S. </a:t>
            </a:r>
            <a:r>
              <a:rPr lang="en-CA" sz="1800" dirty="0" err="1"/>
              <a:t>Alsaqqa</a:t>
            </a:r>
            <a:r>
              <a:rPr lang="en-CA" sz="1800" dirty="0"/>
              <a:t>, S. </a:t>
            </a:r>
            <a:r>
              <a:rPr lang="en-CA" sz="1800" dirty="0" err="1"/>
              <a:t>Sawalha</a:t>
            </a:r>
            <a:r>
              <a:rPr lang="en-CA" sz="1800" dirty="0"/>
              <a:t>, and H. Abdel-Nabi, “Agile Software Development: Methodologies and Trends”, </a:t>
            </a:r>
            <a:r>
              <a:rPr lang="en-CA" sz="1800" i="1" dirty="0"/>
              <a:t>Int. J. Interact. Mob. Technol.</a:t>
            </a:r>
            <a:r>
              <a:rPr lang="en-CA" sz="1800" dirty="0"/>
              <a:t>, vol. 14, no. 11, pp. pp. 246–270, Jul. 2020. </a:t>
            </a:r>
          </a:p>
          <a:p>
            <a:pPr eaLnBrk="1" hangingPunct="1">
              <a:buFont typeface="+mj-lt"/>
              <a:buAutoNum type="arabicPeriod"/>
              <a:defRPr/>
            </a:pPr>
            <a:r>
              <a:rPr lang="fr-CA" altLang="en-US" sz="1800" dirty="0"/>
              <a:t> </a:t>
            </a:r>
            <a:r>
              <a:rPr lang="fr-CA" altLang="en-US" sz="1800" dirty="0">
                <a:hlinkClick r:id="rId2"/>
              </a:rPr>
              <a:t>https://www.lucidchart.com/blog/fr/le-developpement-base-sur-les-fonctionnalites</a:t>
            </a:r>
            <a:endParaRPr lang="fr-CA" altLang="en-US" sz="1800" dirty="0"/>
          </a:p>
          <a:p>
            <a:pPr eaLnBrk="1" hangingPunct="1">
              <a:buFont typeface="+mj-lt"/>
              <a:buAutoNum type="arabicPeriod"/>
              <a:defRPr/>
            </a:pPr>
            <a:r>
              <a:rPr lang="fr-CA" altLang="en-US" sz="1800" dirty="0">
                <a:hlinkClick r:id="rId3"/>
              </a:rPr>
              <a:t>https://www.lemagit.fr/conseil/Les-grandes-phases-du-developpement-feature-driven</a:t>
            </a:r>
            <a:r>
              <a:rPr lang="fr-CA" altLang="en-US" sz="1800" dirty="0"/>
              <a:t> </a:t>
            </a:r>
          </a:p>
          <a:p>
            <a:pPr eaLnBrk="1" hangingPunct="1">
              <a:buFont typeface="+mj-lt"/>
              <a:buAutoNum type="arabicPeriod"/>
              <a:defRPr/>
            </a:pPr>
            <a:r>
              <a:rPr lang="fr-CA" altLang="en-US" sz="1800" dirty="0"/>
              <a:t>R. Vinet, D. Chassé et R. </a:t>
            </a:r>
            <a:r>
              <a:rPr lang="fr-CA" altLang="en-US" sz="1800" dirty="0" err="1"/>
              <a:t>Prégent</a:t>
            </a:r>
            <a:r>
              <a:rPr lang="fr-CA" altLang="en-US" sz="1800" dirty="0"/>
              <a:t>, </a:t>
            </a:r>
            <a:r>
              <a:rPr lang="fr-CA" altLang="en-US" sz="1800" i="1" dirty="0"/>
              <a:t>Méthodologie des projets d’ingénierie et travail en équipe. </a:t>
            </a:r>
            <a:r>
              <a:rPr lang="fr-CA" altLang="en-US" sz="1800" dirty="0"/>
              <a:t>Montréal : École Polytechnique de Montréal, 1998. 111 p.</a:t>
            </a:r>
          </a:p>
          <a:p>
            <a:pPr eaLnBrk="1" hangingPunct="1">
              <a:defRPr/>
            </a:pPr>
            <a:endParaRPr lang="fr-CA" altLang="en-US" sz="1800" dirty="0"/>
          </a:p>
          <a:p>
            <a:pPr marL="0" indent="0" eaLnBrk="1" hangingPunct="1">
              <a:buFont typeface="Wingdings" panose="05000000000000000000" pitchFamily="2" charset="2"/>
              <a:buNone/>
              <a:defRPr/>
            </a:pPr>
            <a:endParaRPr lang="fr-CA" altLang="en-US" sz="1400" dirty="0"/>
          </a:p>
          <a:p>
            <a:pPr eaLnBrk="1" hangingPunct="1">
              <a:defRPr/>
            </a:pPr>
            <a:endParaRPr lang="fr-CA" altLang="en-US" sz="1400" dirty="0"/>
          </a:p>
        </p:txBody>
      </p:sp>
      <p:sp>
        <p:nvSpPr>
          <p:cNvPr id="33797" name="Slide Number Placeholder 2">
            <a:extLst>
              <a:ext uri="{FF2B5EF4-FFF2-40B4-BE49-F238E27FC236}">
                <a16:creationId xmlns:a16="http://schemas.microsoft.com/office/drawing/2014/main" id="{568B3C0A-C67F-C092-240A-4FCF7435D10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AC93E2D-0AE8-4B6C-87CF-658D0D05A9A0}" type="slidenum">
              <a:rPr lang="en-US" altLang="en-US" smtClean="0"/>
              <a:pPr/>
              <a:t>31</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pied de page 4">
            <a:extLst>
              <a:ext uri="{FF2B5EF4-FFF2-40B4-BE49-F238E27FC236}">
                <a16:creationId xmlns:a16="http://schemas.microsoft.com/office/drawing/2014/main" id="{F656131B-4DE6-B0A8-E134-E3D6190358E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9219" name="Rectangle 2">
            <a:extLst>
              <a:ext uri="{FF2B5EF4-FFF2-40B4-BE49-F238E27FC236}">
                <a16:creationId xmlns:a16="http://schemas.microsoft.com/office/drawing/2014/main" id="{9C1A17FA-D752-33F6-FEB8-94D4DC81FF31}"/>
              </a:ext>
            </a:extLst>
          </p:cNvPr>
          <p:cNvSpPr>
            <a:spLocks noGrp="1" noChangeArrowheads="1"/>
          </p:cNvSpPr>
          <p:nvPr>
            <p:ph type="title"/>
          </p:nvPr>
        </p:nvSpPr>
        <p:spPr/>
        <p:txBody>
          <a:bodyPr/>
          <a:lstStyle/>
          <a:p>
            <a:pPr eaLnBrk="1" hangingPunct="1"/>
            <a:r>
              <a:rPr lang="fr-CA" altLang="en-US"/>
              <a:t>Introduction</a:t>
            </a:r>
          </a:p>
        </p:txBody>
      </p:sp>
      <p:sp>
        <p:nvSpPr>
          <p:cNvPr id="12292" name="Rectangle 3">
            <a:extLst>
              <a:ext uri="{FF2B5EF4-FFF2-40B4-BE49-F238E27FC236}">
                <a16:creationId xmlns:a16="http://schemas.microsoft.com/office/drawing/2014/main" id="{CCA439DA-68B6-39D4-0C20-56B34D57C52C}"/>
              </a:ext>
            </a:extLst>
          </p:cNvPr>
          <p:cNvSpPr>
            <a:spLocks noGrp="1" noChangeArrowheads="1"/>
          </p:cNvSpPr>
          <p:nvPr>
            <p:ph type="body" idx="1"/>
          </p:nvPr>
        </p:nvSpPr>
        <p:spPr/>
        <p:txBody>
          <a:bodyPr/>
          <a:lstStyle/>
          <a:p>
            <a:pPr>
              <a:defRPr/>
            </a:pPr>
            <a:r>
              <a:rPr lang="fr-CA" altLang="en-US" sz="2000" dirty="0"/>
              <a:t>L’avènement des méthodes de développement agile et les problèmes auxquels elles s’attaquent [1]</a:t>
            </a:r>
          </a:p>
          <a:p>
            <a:pPr marL="0" indent="0">
              <a:buFont typeface="Wingdings" panose="05000000000000000000" pitchFamily="2" charset="2"/>
              <a:buNone/>
              <a:defRPr/>
            </a:pPr>
            <a:endParaRPr lang="en-CA" altLang="en-US" sz="2000" dirty="0"/>
          </a:p>
        </p:txBody>
      </p:sp>
      <p:sp>
        <p:nvSpPr>
          <p:cNvPr id="9221" name="Slide Number Placeholder 2">
            <a:extLst>
              <a:ext uri="{FF2B5EF4-FFF2-40B4-BE49-F238E27FC236}">
                <a16:creationId xmlns:a16="http://schemas.microsoft.com/office/drawing/2014/main" id="{642A254F-F8B0-EAF8-9CC5-6D0206BA3FF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AE02C9F-C68E-4DBD-A402-EE3C9A30A3AA}" type="slidenum">
              <a:rPr lang="en-US" altLang="en-US" smtClean="0"/>
              <a:pPr/>
              <a:t>4</a:t>
            </a:fld>
            <a:endParaRPr lang="en-US" altLang="en-US"/>
          </a:p>
        </p:txBody>
      </p:sp>
      <p:pic>
        <p:nvPicPr>
          <p:cNvPr id="9222" name="Picture 2">
            <a:extLst>
              <a:ext uri="{FF2B5EF4-FFF2-40B4-BE49-F238E27FC236}">
                <a16:creationId xmlns:a16="http://schemas.microsoft.com/office/drawing/2014/main" id="{4CFA7386-876C-B3AF-3B96-52ACD9686C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1889" t="19202" r="38974" b="50000"/>
          <a:stretch>
            <a:fillRect/>
          </a:stretch>
        </p:blipFill>
        <p:spPr bwMode="auto">
          <a:xfrm>
            <a:off x="566738" y="2457450"/>
            <a:ext cx="6181725"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2" descr="https://www.cprime.com/wp-content/uploads/2019/10/agile-scrum-delivery-300x294.png">
            <a:extLst>
              <a:ext uri="{FF2B5EF4-FFF2-40B4-BE49-F238E27FC236}">
                <a16:creationId xmlns:a16="http://schemas.microsoft.com/office/drawing/2014/main" id="{EF818DBE-51C9-B348-4654-251D379482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8463" y="3068638"/>
            <a:ext cx="2344737"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pied de page 4">
            <a:extLst>
              <a:ext uri="{FF2B5EF4-FFF2-40B4-BE49-F238E27FC236}">
                <a16:creationId xmlns:a16="http://schemas.microsoft.com/office/drawing/2014/main" id="{DE3F8689-AC63-9835-58DE-BF2298F37AE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10243" name="Rectangle 2">
            <a:extLst>
              <a:ext uri="{FF2B5EF4-FFF2-40B4-BE49-F238E27FC236}">
                <a16:creationId xmlns:a16="http://schemas.microsoft.com/office/drawing/2014/main" id="{7EE505BF-F98B-766F-5A1B-1D9ABFCB9019}"/>
              </a:ext>
            </a:extLst>
          </p:cNvPr>
          <p:cNvSpPr>
            <a:spLocks noGrp="1" noChangeArrowheads="1"/>
          </p:cNvSpPr>
          <p:nvPr>
            <p:ph type="title"/>
          </p:nvPr>
        </p:nvSpPr>
        <p:spPr/>
        <p:txBody>
          <a:bodyPr/>
          <a:lstStyle/>
          <a:p>
            <a:pPr eaLnBrk="1" hangingPunct="1"/>
            <a:r>
              <a:rPr lang="fr-CA" altLang="en-US"/>
              <a:t>Introduction</a:t>
            </a:r>
          </a:p>
        </p:txBody>
      </p:sp>
      <p:sp>
        <p:nvSpPr>
          <p:cNvPr id="12292" name="Rectangle 3">
            <a:extLst>
              <a:ext uri="{FF2B5EF4-FFF2-40B4-BE49-F238E27FC236}">
                <a16:creationId xmlns:a16="http://schemas.microsoft.com/office/drawing/2014/main" id="{2D5FC979-A0A8-AC9A-732D-E480A23CF548}"/>
              </a:ext>
            </a:extLst>
          </p:cNvPr>
          <p:cNvSpPr>
            <a:spLocks noGrp="1" noChangeArrowheads="1"/>
          </p:cNvSpPr>
          <p:nvPr>
            <p:ph type="body" idx="1"/>
          </p:nvPr>
        </p:nvSpPr>
        <p:spPr/>
        <p:txBody>
          <a:bodyPr/>
          <a:lstStyle/>
          <a:p>
            <a:pPr>
              <a:defRPr/>
            </a:pPr>
            <a:r>
              <a:rPr lang="fr-CA" altLang="en-US" sz="2000" dirty="0"/>
              <a:t>Différentes méthodes agiles: </a:t>
            </a:r>
          </a:p>
          <a:p>
            <a:pPr lvl="1">
              <a:defRPr/>
            </a:pPr>
            <a:r>
              <a:rPr lang="fr-CA" altLang="en-US" sz="1600" dirty="0"/>
              <a:t>Scrum</a:t>
            </a:r>
          </a:p>
          <a:p>
            <a:pPr lvl="1">
              <a:defRPr/>
            </a:pPr>
            <a:r>
              <a:rPr lang="fr-CA" altLang="en-US" sz="1600" dirty="0"/>
              <a:t>Kanban</a:t>
            </a:r>
          </a:p>
          <a:p>
            <a:pPr lvl="1">
              <a:defRPr/>
            </a:pPr>
            <a:r>
              <a:rPr lang="fr-CA" altLang="en-US" sz="1600" dirty="0"/>
              <a:t>Développement logiciel Lean</a:t>
            </a:r>
          </a:p>
          <a:p>
            <a:pPr lvl="1">
              <a:defRPr/>
            </a:pPr>
            <a:r>
              <a:rPr lang="fr-CA" altLang="en-US" sz="1600" dirty="0"/>
              <a:t>Crystal</a:t>
            </a:r>
          </a:p>
          <a:p>
            <a:pPr lvl="1">
              <a:defRPr/>
            </a:pPr>
            <a:r>
              <a:rPr lang="fr-CA" altLang="en-US" sz="1600" dirty="0" err="1"/>
              <a:t>Extreme</a:t>
            </a:r>
            <a:r>
              <a:rPr lang="fr-CA" altLang="en-US" sz="1600" dirty="0"/>
              <a:t> </a:t>
            </a:r>
            <a:r>
              <a:rPr lang="fr-CA" altLang="en-US" sz="1600" dirty="0" err="1"/>
              <a:t>Programming</a:t>
            </a:r>
            <a:r>
              <a:rPr lang="fr-CA" altLang="en-US" sz="1600" dirty="0"/>
              <a:t> (XP)</a:t>
            </a:r>
          </a:p>
          <a:p>
            <a:pPr lvl="1">
              <a:defRPr/>
            </a:pPr>
            <a:r>
              <a:rPr lang="fr-CA" altLang="en-US" sz="1600" dirty="0"/>
              <a:t>Méthode de développement de systèmes dynamiques (DSDM)</a:t>
            </a:r>
          </a:p>
          <a:p>
            <a:pPr lvl="1">
              <a:defRPr/>
            </a:pPr>
            <a:r>
              <a:rPr lang="fr-CA" altLang="en-US" sz="1600" dirty="0"/>
              <a:t>Développement piloté par les fonctionnalités (</a:t>
            </a:r>
            <a:r>
              <a:rPr lang="fr-CA" altLang="en-US" sz="1600" dirty="0" err="1"/>
              <a:t>Feature</a:t>
            </a:r>
            <a:r>
              <a:rPr lang="fr-CA" altLang="en-US" sz="1600" dirty="0"/>
              <a:t>-Driven </a:t>
            </a:r>
            <a:r>
              <a:rPr lang="fr-CA" altLang="en-US" sz="1600" dirty="0" err="1"/>
              <a:t>Development</a:t>
            </a:r>
            <a:r>
              <a:rPr lang="fr-CA" altLang="en-US" sz="1600" dirty="0"/>
              <a:t>, FDD)</a:t>
            </a:r>
          </a:p>
          <a:p>
            <a:pPr marL="471487" lvl="1" indent="0">
              <a:buFont typeface="Wingdings" panose="05000000000000000000" pitchFamily="2" charset="2"/>
              <a:buNone/>
              <a:defRPr/>
            </a:pPr>
            <a:endParaRPr lang="fr-CA" altLang="en-US" sz="1600" dirty="0"/>
          </a:p>
        </p:txBody>
      </p:sp>
      <p:sp>
        <p:nvSpPr>
          <p:cNvPr id="10245" name="Slide Number Placeholder 2">
            <a:extLst>
              <a:ext uri="{FF2B5EF4-FFF2-40B4-BE49-F238E27FC236}">
                <a16:creationId xmlns:a16="http://schemas.microsoft.com/office/drawing/2014/main" id="{75D83ACE-B9DF-FFCB-D6B8-25109CD7DAD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9EFC9E4-9BBA-46EE-81A3-4A351FF0BAE4}" type="slidenum">
              <a:rPr lang="en-US" altLang="en-US" smtClean="0"/>
              <a:pPr/>
              <a:t>5</a:t>
            </a:fld>
            <a:endParaRPr lang="en-US" alt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pied de page 4">
            <a:extLst>
              <a:ext uri="{FF2B5EF4-FFF2-40B4-BE49-F238E27FC236}">
                <a16:creationId xmlns:a16="http://schemas.microsoft.com/office/drawing/2014/main" id="{31009F7F-9BB8-717C-678B-AE3ACF32C79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11267" name="Rectangle 2">
            <a:extLst>
              <a:ext uri="{FF2B5EF4-FFF2-40B4-BE49-F238E27FC236}">
                <a16:creationId xmlns:a16="http://schemas.microsoft.com/office/drawing/2014/main" id="{ACB4F640-972F-AB3F-9E84-4468891E27D6}"/>
              </a:ext>
            </a:extLst>
          </p:cNvPr>
          <p:cNvSpPr>
            <a:spLocks noGrp="1" noChangeArrowheads="1"/>
          </p:cNvSpPr>
          <p:nvPr>
            <p:ph type="title"/>
          </p:nvPr>
        </p:nvSpPr>
        <p:spPr/>
        <p:txBody>
          <a:bodyPr/>
          <a:lstStyle/>
          <a:p>
            <a:pPr eaLnBrk="1" hangingPunct="1"/>
            <a:r>
              <a:rPr lang="fr-CA" altLang="en-US"/>
              <a:t>Introduction</a:t>
            </a:r>
          </a:p>
        </p:txBody>
      </p:sp>
      <p:sp>
        <p:nvSpPr>
          <p:cNvPr id="12292" name="Rectangle 3">
            <a:extLst>
              <a:ext uri="{FF2B5EF4-FFF2-40B4-BE49-F238E27FC236}">
                <a16:creationId xmlns:a16="http://schemas.microsoft.com/office/drawing/2014/main" id="{CCCB46B5-0B86-41E2-EC5A-3640F4A3952E}"/>
              </a:ext>
            </a:extLst>
          </p:cNvPr>
          <p:cNvSpPr>
            <a:spLocks noGrp="1" noChangeArrowheads="1"/>
          </p:cNvSpPr>
          <p:nvPr>
            <p:ph type="body" idx="1"/>
          </p:nvPr>
        </p:nvSpPr>
        <p:spPr/>
        <p:txBody>
          <a:bodyPr/>
          <a:lstStyle/>
          <a:p>
            <a:pPr>
              <a:defRPr/>
            </a:pPr>
            <a:r>
              <a:rPr lang="fr-CA" altLang="en-US" sz="2000" dirty="0"/>
              <a:t>Différentes méthodes agiles: </a:t>
            </a:r>
          </a:p>
          <a:p>
            <a:pPr lvl="1">
              <a:defRPr/>
            </a:pPr>
            <a:r>
              <a:rPr lang="fr-CA" altLang="en-US" sz="1600" dirty="0"/>
              <a:t>Scrum</a:t>
            </a:r>
          </a:p>
          <a:p>
            <a:pPr lvl="1">
              <a:defRPr/>
            </a:pPr>
            <a:r>
              <a:rPr lang="fr-CA" altLang="en-US" sz="1600" dirty="0"/>
              <a:t>Kanban</a:t>
            </a:r>
          </a:p>
          <a:p>
            <a:pPr lvl="1">
              <a:defRPr/>
            </a:pPr>
            <a:r>
              <a:rPr lang="fr-CA" altLang="en-US" sz="1600" dirty="0"/>
              <a:t>Développement logiciel Lean</a:t>
            </a:r>
          </a:p>
          <a:p>
            <a:pPr lvl="1">
              <a:defRPr/>
            </a:pPr>
            <a:r>
              <a:rPr lang="fr-CA" altLang="en-US" sz="1600" dirty="0"/>
              <a:t>Crystal</a:t>
            </a:r>
          </a:p>
          <a:p>
            <a:pPr lvl="1">
              <a:defRPr/>
            </a:pPr>
            <a:r>
              <a:rPr lang="fr-CA" altLang="en-US" sz="1600" dirty="0" err="1"/>
              <a:t>Extreme</a:t>
            </a:r>
            <a:r>
              <a:rPr lang="fr-CA" altLang="en-US" sz="1600" dirty="0"/>
              <a:t> </a:t>
            </a:r>
            <a:r>
              <a:rPr lang="fr-CA" altLang="en-US" sz="1600" dirty="0" err="1"/>
              <a:t>Programming</a:t>
            </a:r>
            <a:r>
              <a:rPr lang="fr-CA" altLang="en-US" sz="1600" dirty="0"/>
              <a:t> (XP)</a:t>
            </a:r>
          </a:p>
          <a:p>
            <a:pPr lvl="1">
              <a:defRPr/>
            </a:pPr>
            <a:r>
              <a:rPr lang="fr-CA" altLang="en-US" sz="1600" dirty="0"/>
              <a:t>Méthode de développement de systèmes dynamiques (DSDM)</a:t>
            </a:r>
          </a:p>
          <a:p>
            <a:pPr lvl="1">
              <a:defRPr/>
            </a:pPr>
            <a:r>
              <a:rPr lang="fr-CA" altLang="en-US" sz="1600" u="sng" dirty="0"/>
              <a:t>Développement piloté par les fonctionnalités (</a:t>
            </a:r>
            <a:r>
              <a:rPr lang="fr-CA" altLang="en-US" sz="1600" u="sng" dirty="0" err="1"/>
              <a:t>Feature</a:t>
            </a:r>
            <a:r>
              <a:rPr lang="fr-CA" altLang="en-US" sz="1600" u="sng" dirty="0"/>
              <a:t> Driven </a:t>
            </a:r>
            <a:r>
              <a:rPr lang="fr-CA" altLang="en-US" sz="1600" u="sng" dirty="0" err="1"/>
              <a:t>Development</a:t>
            </a:r>
            <a:r>
              <a:rPr lang="fr-CA" altLang="en-US" sz="1600" u="sng" dirty="0"/>
              <a:t>, FDD)</a:t>
            </a:r>
          </a:p>
          <a:p>
            <a:pPr marL="471487" lvl="1" indent="0">
              <a:buFont typeface="Wingdings" panose="05000000000000000000" pitchFamily="2" charset="2"/>
              <a:buNone/>
              <a:defRPr/>
            </a:pPr>
            <a:endParaRPr lang="fr-CA" altLang="en-US" sz="1600" dirty="0"/>
          </a:p>
        </p:txBody>
      </p:sp>
      <p:sp>
        <p:nvSpPr>
          <p:cNvPr id="11269" name="Slide Number Placeholder 2">
            <a:extLst>
              <a:ext uri="{FF2B5EF4-FFF2-40B4-BE49-F238E27FC236}">
                <a16:creationId xmlns:a16="http://schemas.microsoft.com/office/drawing/2014/main" id="{8C3E5DBE-681F-BC53-E427-A4E740CA7FC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8B20B32F-0E3F-4E02-9415-B206806A4924}" type="slidenum">
              <a:rPr lang="en-US" altLang="en-US" smtClean="0"/>
              <a:pPr/>
              <a:t>6</a:t>
            </a:fld>
            <a:endParaRPr lang="en-US" alt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pied de page 4">
            <a:extLst>
              <a:ext uri="{FF2B5EF4-FFF2-40B4-BE49-F238E27FC236}">
                <a16:creationId xmlns:a16="http://schemas.microsoft.com/office/drawing/2014/main" id="{2DE77232-6598-BC67-5E56-F3BFE475535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4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sz="1600">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sz="1400">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Verdana" panose="020B0604030504040204" pitchFamily="34" charset="0"/>
              </a:defRPr>
            </a:lvl9pPr>
          </a:lstStyle>
          <a:p>
            <a:pPr>
              <a:spcBef>
                <a:spcPct val="0"/>
              </a:spcBef>
              <a:buClrTx/>
              <a:buFontTx/>
              <a:buNone/>
            </a:pPr>
            <a:r>
              <a:rPr lang="fr-CA" altLang="en-US" sz="1200"/>
              <a:t>INF1040: introduction au génie informatique</a:t>
            </a:r>
          </a:p>
          <a:p>
            <a:pPr>
              <a:spcBef>
                <a:spcPct val="0"/>
              </a:spcBef>
              <a:buClrTx/>
              <a:buFontTx/>
              <a:buNone/>
            </a:pPr>
            <a:r>
              <a:rPr lang="fr-CA" altLang="en-US" sz="1200"/>
              <a:t>Département de génie informatique et génie logiciel</a:t>
            </a:r>
          </a:p>
        </p:txBody>
      </p:sp>
      <p:sp>
        <p:nvSpPr>
          <p:cNvPr id="12291" name="Rectangle 2">
            <a:extLst>
              <a:ext uri="{FF2B5EF4-FFF2-40B4-BE49-F238E27FC236}">
                <a16:creationId xmlns:a16="http://schemas.microsoft.com/office/drawing/2014/main" id="{AF16509D-A2A2-7713-E643-96017A1FEE60}"/>
              </a:ext>
            </a:extLst>
          </p:cNvPr>
          <p:cNvSpPr>
            <a:spLocks noGrp="1" noChangeArrowheads="1"/>
          </p:cNvSpPr>
          <p:nvPr>
            <p:ph type="title"/>
          </p:nvPr>
        </p:nvSpPr>
        <p:spPr/>
        <p:txBody>
          <a:bodyPr/>
          <a:lstStyle/>
          <a:p>
            <a:pPr eaLnBrk="1" hangingPunct="1"/>
            <a:r>
              <a:rPr lang="fr-CA" altLang="en-US"/>
              <a:t>Survol de la présentation</a:t>
            </a:r>
          </a:p>
        </p:txBody>
      </p:sp>
      <p:sp>
        <p:nvSpPr>
          <p:cNvPr id="12292" name="Rectangle 3">
            <a:extLst>
              <a:ext uri="{FF2B5EF4-FFF2-40B4-BE49-F238E27FC236}">
                <a16:creationId xmlns:a16="http://schemas.microsoft.com/office/drawing/2014/main" id="{B988C64F-7685-35C0-24C4-DD6AE4002CF5}"/>
              </a:ext>
            </a:extLst>
          </p:cNvPr>
          <p:cNvSpPr>
            <a:spLocks noGrp="1" noChangeArrowheads="1"/>
          </p:cNvSpPr>
          <p:nvPr>
            <p:ph type="body" idx="1"/>
          </p:nvPr>
        </p:nvSpPr>
        <p:spPr/>
        <p:txBody>
          <a:bodyPr/>
          <a:lstStyle/>
          <a:p>
            <a:pPr eaLnBrk="1" hangingPunct="1"/>
            <a:r>
              <a:rPr lang="fr-CA" altLang="en-US" sz="2000"/>
              <a:t>Introduction</a:t>
            </a:r>
          </a:p>
          <a:p>
            <a:pPr eaLnBrk="1" hangingPunct="1"/>
            <a:r>
              <a:rPr lang="fr-CA" altLang="en-US" sz="2000" u="sng"/>
              <a:t>Développement piloté par les fonctionnalités (FDD)</a:t>
            </a:r>
          </a:p>
          <a:p>
            <a:pPr lvl="1" eaLnBrk="1" hangingPunct="1"/>
            <a:r>
              <a:rPr lang="fr-CA" altLang="en-US" sz="1600"/>
              <a:t>Définition</a:t>
            </a:r>
          </a:p>
          <a:p>
            <a:pPr lvl="1" eaLnBrk="1" hangingPunct="1"/>
            <a:r>
              <a:rPr lang="fr-CA" altLang="en-US" sz="1600"/>
              <a:t>Historique</a:t>
            </a:r>
          </a:p>
          <a:p>
            <a:pPr lvl="1" eaLnBrk="1" hangingPunct="1"/>
            <a:r>
              <a:rPr lang="fr-CA" altLang="en-US" sz="1600"/>
              <a:t>Pourquoi FDD?</a:t>
            </a:r>
          </a:p>
          <a:p>
            <a:pPr eaLnBrk="1" hangingPunct="1"/>
            <a:r>
              <a:rPr lang="fr-CA" altLang="en-US" sz="2000"/>
              <a:t>Cycle de vie de la méthode FDD</a:t>
            </a:r>
          </a:p>
          <a:p>
            <a:pPr eaLnBrk="1" hangingPunct="1"/>
            <a:r>
              <a:rPr lang="en-CA" altLang="fr-FR" sz="2000"/>
              <a:t>Avantage et désavantage du FDD</a:t>
            </a:r>
          </a:p>
          <a:p>
            <a:pPr eaLnBrk="1" hangingPunct="1"/>
            <a:r>
              <a:rPr lang="fr-CA" altLang="en-US" sz="2000"/>
              <a:t>FDD dans la pratique</a:t>
            </a:r>
          </a:p>
          <a:p>
            <a:pPr eaLnBrk="1" hangingPunct="1"/>
            <a:endParaRPr lang="fr-CA" altLang="en-US" sz="2000"/>
          </a:p>
        </p:txBody>
      </p:sp>
      <p:sp>
        <p:nvSpPr>
          <p:cNvPr id="12293" name="Slide Number Placeholder 2">
            <a:extLst>
              <a:ext uri="{FF2B5EF4-FFF2-40B4-BE49-F238E27FC236}">
                <a16:creationId xmlns:a16="http://schemas.microsoft.com/office/drawing/2014/main" id="{BFBB1AFC-2CFE-B111-DC7F-4022DDBC3A5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40A470D-8C2F-4B6E-8960-D8F2BDD70A24}" type="slidenum">
              <a:rPr lang="en-US" altLang="en-US" smtClean="0"/>
              <a:pPr/>
              <a:t>7</a:t>
            </a:fld>
            <a:endParaRPr lang="en-US" alt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a:extLst>
              <a:ext uri="{FF2B5EF4-FFF2-40B4-BE49-F238E27FC236}">
                <a16:creationId xmlns:a16="http://schemas.microsoft.com/office/drawing/2014/main" id="{2C91D8DC-38D8-2ADB-BC41-ED699A9F123A}"/>
              </a:ext>
            </a:extLst>
          </p:cNvPr>
          <p:cNvSpPr>
            <a:spLocks noGrp="1" noChangeArrowheads="1"/>
          </p:cNvSpPr>
          <p:nvPr>
            <p:ph type="title"/>
          </p:nvPr>
        </p:nvSpPr>
        <p:spPr>
          <a:xfrm>
            <a:off x="196850" y="171450"/>
            <a:ext cx="8715375" cy="1144588"/>
          </a:xfrm>
        </p:spPr>
        <p:txBody>
          <a:bodyPr/>
          <a:lstStyle/>
          <a:p>
            <a:r>
              <a:rPr lang="en-CA" altLang="fr-FR"/>
              <a:t>Développement piloté par les fonctionnalités…</a:t>
            </a:r>
          </a:p>
        </p:txBody>
      </p:sp>
      <p:sp>
        <p:nvSpPr>
          <p:cNvPr id="13315" name="Content Placeholder 4">
            <a:extLst>
              <a:ext uri="{FF2B5EF4-FFF2-40B4-BE49-F238E27FC236}">
                <a16:creationId xmlns:a16="http://schemas.microsoft.com/office/drawing/2014/main" id="{4CC20E22-418E-6500-3DF3-BD6616B327FA}"/>
              </a:ext>
            </a:extLst>
          </p:cNvPr>
          <p:cNvSpPr>
            <a:spLocks noGrp="1" noChangeArrowheads="1"/>
          </p:cNvSpPr>
          <p:nvPr>
            <p:ph idx="1"/>
          </p:nvPr>
        </p:nvSpPr>
        <p:spPr>
          <a:xfrm>
            <a:off x="628650" y="1898650"/>
            <a:ext cx="7886700" cy="4278313"/>
          </a:xfrm>
        </p:spPr>
        <p:txBody>
          <a:bodyPr/>
          <a:lstStyle/>
          <a:p>
            <a:r>
              <a:rPr lang="en-CA" altLang="en-US"/>
              <a:t>Définition [1]</a:t>
            </a:r>
          </a:p>
          <a:p>
            <a:pPr marL="469900" lvl="1" indent="0">
              <a:buFont typeface="Wingdings" panose="05000000000000000000" pitchFamily="2" charset="2"/>
              <a:buNone/>
            </a:pPr>
            <a:r>
              <a:rPr lang="fr-FR" altLang="en-US"/>
              <a:t>La méthode </a:t>
            </a:r>
            <a:r>
              <a:rPr lang="fr-FR" altLang="en-US" u="sng"/>
              <a:t>Feature-Driven Development (FDD)</a:t>
            </a:r>
            <a:r>
              <a:rPr lang="fr-FR" altLang="en-US"/>
              <a:t> est l'une des méthodes de développement agile; elle gère de courtes itérations incrémentales qui aboutissent à un </a:t>
            </a:r>
            <a:r>
              <a:rPr lang="fr-FR" altLang="en-US" u="sng"/>
              <a:t>logiciel fonctionnel</a:t>
            </a:r>
            <a:r>
              <a:rPr lang="fr-FR" altLang="en-US"/>
              <a:t>. La fonctionnalité est une </a:t>
            </a:r>
            <a:r>
              <a:rPr lang="fr-FR" altLang="en-US" u="sng"/>
              <a:t>fonction appréciée</a:t>
            </a:r>
            <a:r>
              <a:rPr lang="fr-FR" altLang="en-US"/>
              <a:t> par l'utilisateur dans le logiciel requis. L'idée principale de la méthode FDD est de gérer le développement du logiciel sur la </a:t>
            </a:r>
            <a:r>
              <a:rPr lang="fr-FR" altLang="en-US" u="sng"/>
              <a:t>base de la liste des fonctionnalités requises dans les besoins de l'entreprise</a:t>
            </a:r>
            <a:r>
              <a:rPr lang="fr-FR" altLang="en-US"/>
              <a:t>.</a:t>
            </a:r>
            <a:endParaRPr lang="en-CA" altLang="en-US"/>
          </a:p>
        </p:txBody>
      </p:sp>
      <p:sp>
        <p:nvSpPr>
          <p:cNvPr id="13316" name="Espace réservé du pied de page 1">
            <a:extLst>
              <a:ext uri="{FF2B5EF4-FFF2-40B4-BE49-F238E27FC236}">
                <a16:creationId xmlns:a16="http://schemas.microsoft.com/office/drawing/2014/main" id="{74FC966B-AF4B-3C00-F9D7-4F1880FC3E0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fr-CA" altLang="fr-FR"/>
              <a:t>INF1040: introduction au génie informatique</a:t>
            </a:r>
          </a:p>
          <a:p>
            <a:r>
              <a:rPr lang="fr-CA" altLang="fr-FR"/>
              <a:t>Département de génie informatique et génie logiciel</a:t>
            </a:r>
          </a:p>
        </p:txBody>
      </p:sp>
      <p:sp>
        <p:nvSpPr>
          <p:cNvPr id="13317" name="Espace réservé du numéro de diapositive 2">
            <a:extLst>
              <a:ext uri="{FF2B5EF4-FFF2-40B4-BE49-F238E27FC236}">
                <a16:creationId xmlns:a16="http://schemas.microsoft.com/office/drawing/2014/main" id="{BF0CEE21-30A2-8C92-D62B-6921E3364CA9}"/>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B699E29-A6BC-4E27-A798-968CAFBAA0DE}"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6AE1D326-6DBD-E0ED-AF44-EAD396165E80}"/>
              </a:ext>
            </a:extLst>
          </p:cNvPr>
          <p:cNvSpPr>
            <a:spLocks noGrp="1" noChangeArrowheads="1"/>
          </p:cNvSpPr>
          <p:nvPr>
            <p:ph type="title"/>
          </p:nvPr>
        </p:nvSpPr>
        <p:spPr>
          <a:xfrm>
            <a:off x="196850" y="171450"/>
            <a:ext cx="8715375" cy="1144588"/>
          </a:xfrm>
        </p:spPr>
        <p:txBody>
          <a:bodyPr/>
          <a:lstStyle/>
          <a:p>
            <a:r>
              <a:rPr lang="en-CA" altLang="fr-FR"/>
              <a:t>Développement piloté par les fonctionnalités…</a:t>
            </a:r>
          </a:p>
        </p:txBody>
      </p:sp>
      <p:sp>
        <p:nvSpPr>
          <p:cNvPr id="5" name="Content Placeholder 4">
            <a:extLst>
              <a:ext uri="{FF2B5EF4-FFF2-40B4-BE49-F238E27FC236}">
                <a16:creationId xmlns:a16="http://schemas.microsoft.com/office/drawing/2014/main" id="{9C8BA6D0-3A3E-0746-390D-278B1E8DC3A4}"/>
              </a:ext>
            </a:extLst>
          </p:cNvPr>
          <p:cNvSpPr>
            <a:spLocks noGrp="1"/>
          </p:cNvSpPr>
          <p:nvPr>
            <p:ph idx="1"/>
          </p:nvPr>
        </p:nvSpPr>
        <p:spPr>
          <a:xfrm>
            <a:off x="628650" y="1898650"/>
            <a:ext cx="7886700" cy="4278313"/>
          </a:xfrm>
        </p:spPr>
        <p:txBody>
          <a:bodyPr>
            <a:normAutofit/>
          </a:bodyPr>
          <a:lstStyle/>
          <a:p>
            <a:pPr>
              <a:defRPr/>
            </a:pPr>
            <a:r>
              <a:rPr lang="en-CA" dirty="0" err="1"/>
              <a:t>Historique</a:t>
            </a:r>
            <a:r>
              <a:rPr lang="en-CA" dirty="0"/>
              <a:t> [1], [2]</a:t>
            </a:r>
          </a:p>
          <a:p>
            <a:pPr marL="471487" lvl="1" indent="0">
              <a:buFont typeface="Wingdings" panose="05000000000000000000" pitchFamily="2" charset="2"/>
              <a:buNone/>
              <a:defRPr/>
            </a:pPr>
            <a:r>
              <a:rPr lang="fr-FR" dirty="0"/>
              <a:t>En 1997, Jeff De Luca travaillait au sein d’une équipe de 50 personnes sur un projet de développement logiciel de 15 mois à Singapour. Afin d’aider son équipe à s’adapter et à répondre aux besoins des clients, il a conçu un modèle en cinq étapes consistant à développer des fonctionnalités par cycles courts : le </a:t>
            </a:r>
            <a:r>
              <a:rPr lang="fr-FR" u="sng" dirty="0" err="1"/>
              <a:t>feature</a:t>
            </a:r>
            <a:r>
              <a:rPr lang="fr-FR" u="sng" dirty="0"/>
              <a:t> </a:t>
            </a:r>
            <a:r>
              <a:rPr lang="fr-FR" u="sng" dirty="0" err="1"/>
              <a:t>driven</a:t>
            </a:r>
            <a:r>
              <a:rPr lang="fr-FR" u="sng" dirty="0"/>
              <a:t> </a:t>
            </a:r>
            <a:r>
              <a:rPr lang="fr-FR" u="sng" dirty="0" err="1"/>
              <a:t>development</a:t>
            </a:r>
            <a:r>
              <a:rPr lang="fr-FR" u="sng" dirty="0"/>
              <a:t> ou FDD</a:t>
            </a:r>
            <a:r>
              <a:rPr lang="fr-FR" dirty="0"/>
              <a:t>. </a:t>
            </a:r>
          </a:p>
          <a:p>
            <a:pPr marL="471487" lvl="1" indent="0">
              <a:buFont typeface="Wingdings" panose="05000000000000000000" pitchFamily="2" charset="2"/>
              <a:buNone/>
              <a:defRPr/>
            </a:pPr>
            <a:r>
              <a:rPr lang="fr-FR" dirty="0"/>
              <a:t>Il avait en effet réalisé que les autres méthodes de développement s’adaptent difficilement à un </a:t>
            </a:r>
            <a:r>
              <a:rPr lang="fr-FR" u="sng" dirty="0"/>
              <a:t>grand projet </a:t>
            </a:r>
            <a:r>
              <a:rPr lang="fr-FR" dirty="0"/>
              <a:t>en un temps donné.</a:t>
            </a:r>
            <a:endParaRPr lang="en-CA" dirty="0"/>
          </a:p>
          <a:p>
            <a:pPr marL="0" indent="0">
              <a:buFont typeface="Wingdings" panose="05000000000000000000" pitchFamily="2" charset="2"/>
              <a:buNone/>
              <a:defRPr/>
            </a:pPr>
            <a:endParaRPr lang="en-CA" dirty="0"/>
          </a:p>
        </p:txBody>
      </p:sp>
      <p:sp>
        <p:nvSpPr>
          <p:cNvPr id="14340" name="Espace réservé du pied de page 1">
            <a:extLst>
              <a:ext uri="{FF2B5EF4-FFF2-40B4-BE49-F238E27FC236}">
                <a16:creationId xmlns:a16="http://schemas.microsoft.com/office/drawing/2014/main" id="{18A0E530-EAA4-0CFF-6793-62AB1DE419A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fr-CA" altLang="fr-FR"/>
              <a:t>INF1040: introduction au génie informatique</a:t>
            </a:r>
          </a:p>
          <a:p>
            <a:r>
              <a:rPr lang="fr-CA" altLang="fr-FR"/>
              <a:t>Département de génie informatique et génie logiciel</a:t>
            </a:r>
          </a:p>
        </p:txBody>
      </p:sp>
      <p:sp>
        <p:nvSpPr>
          <p:cNvPr id="14341" name="Espace réservé du numéro de diapositive 2">
            <a:extLst>
              <a:ext uri="{FF2B5EF4-FFF2-40B4-BE49-F238E27FC236}">
                <a16:creationId xmlns:a16="http://schemas.microsoft.com/office/drawing/2014/main" id="{46CE902E-49F5-4AE7-0D77-D3488A1FE7AB}"/>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12D19DF-DFF8-4CC1-BDE2-AA4282C05713}" type="slidenum">
              <a:rPr lang="en-US" altLang="en-US" smtClean="0"/>
              <a:pPr/>
              <a:t>9</a:t>
            </a:fld>
            <a:endParaRPr lang="en-US" altLang="en-US"/>
          </a:p>
        </p:txBody>
      </p:sp>
    </p:spTree>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5343</TotalTime>
  <Words>2747</Words>
  <Application>Microsoft Office PowerPoint</Application>
  <PresentationFormat>On-screen Show (4:3)</PresentationFormat>
  <Paragraphs>305</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Verdana</vt:lpstr>
      <vt:lpstr>Arial</vt:lpstr>
      <vt:lpstr>Wingdings</vt:lpstr>
      <vt:lpstr>Times New Roman</vt:lpstr>
      <vt:lpstr>Profil</vt:lpstr>
      <vt:lpstr>Feature-Driven Development (FDD)</vt:lpstr>
      <vt:lpstr>Survol de la présentation</vt:lpstr>
      <vt:lpstr>Survol de la présentation</vt:lpstr>
      <vt:lpstr>Introduction</vt:lpstr>
      <vt:lpstr>Introduction</vt:lpstr>
      <vt:lpstr>Introduction</vt:lpstr>
      <vt:lpstr>Survol de la présentation</vt:lpstr>
      <vt:lpstr>Développement piloté par les fonctionnalités…</vt:lpstr>
      <vt:lpstr>Développement piloté par les fonctionnalités…</vt:lpstr>
      <vt:lpstr>Développement piloté par les fonctionnalités…</vt:lpstr>
      <vt:lpstr>Développement piloté par les fonctionnalités…</vt:lpstr>
      <vt:lpstr>Survol de la présentation</vt:lpstr>
      <vt:lpstr>Les rôles avec FDD</vt:lpstr>
      <vt:lpstr>Les rôles avec FDD</vt:lpstr>
      <vt:lpstr>Les rôles avec FDD</vt:lpstr>
      <vt:lpstr>Survol de la présentation</vt:lpstr>
      <vt:lpstr>Cycle de vie de la méthode FDD</vt:lpstr>
      <vt:lpstr>Cycle de vie de la méthode FDD</vt:lpstr>
      <vt:lpstr>Cycle de vie de la méthode FDD</vt:lpstr>
      <vt:lpstr>Cycle de vie de la méthode FDD</vt:lpstr>
      <vt:lpstr>Cycle de vie de la méthode FDD</vt:lpstr>
      <vt:lpstr>Cycle de vie de la méthode FDD</vt:lpstr>
      <vt:lpstr>Survol de la présentation</vt:lpstr>
      <vt:lpstr>FDD dans la pratique</vt:lpstr>
      <vt:lpstr>FDD dans la pratique</vt:lpstr>
      <vt:lpstr>FDD dans la pratique</vt:lpstr>
      <vt:lpstr>FDD dans la pratique</vt:lpstr>
      <vt:lpstr>FDD dans la pratique</vt:lpstr>
      <vt:lpstr>FDD dans la pratique</vt:lpstr>
      <vt:lpstr>FDD dans la pratique</vt:lpstr>
      <vt:lpstr>Quelques 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Analyse de problèmes</dc:title>
  <dc:creator>Dr. Franjieh El Khoury</dc:creator>
  <cp:lastModifiedBy>Olson Italis</cp:lastModifiedBy>
  <cp:revision>359</cp:revision>
  <dcterms:created xsi:type="dcterms:W3CDTF">2005-08-11T19:31:11Z</dcterms:created>
  <dcterms:modified xsi:type="dcterms:W3CDTF">2024-11-15T05:23:36Z</dcterms:modified>
</cp:coreProperties>
</file>