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118.jpg" ContentType="image/jp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57"/>
  </p:notesMasterIdLst>
  <p:sldIdLst>
    <p:sldId id="260" r:id="rId2"/>
    <p:sldId id="274" r:id="rId3"/>
    <p:sldId id="501" r:id="rId4"/>
    <p:sldId id="410" r:id="rId5"/>
    <p:sldId id="411" r:id="rId6"/>
    <p:sldId id="412" r:id="rId7"/>
    <p:sldId id="413" r:id="rId8"/>
    <p:sldId id="415" r:id="rId9"/>
    <p:sldId id="334" r:id="rId10"/>
    <p:sldId id="502" r:id="rId11"/>
    <p:sldId id="369" r:id="rId12"/>
    <p:sldId id="370" r:id="rId13"/>
    <p:sldId id="503" r:id="rId14"/>
    <p:sldId id="371" r:id="rId15"/>
    <p:sldId id="421" r:id="rId16"/>
    <p:sldId id="373" r:id="rId17"/>
    <p:sldId id="374" r:id="rId18"/>
    <p:sldId id="376" r:id="rId19"/>
    <p:sldId id="377" r:id="rId20"/>
    <p:sldId id="423" r:id="rId21"/>
    <p:sldId id="425" r:id="rId22"/>
    <p:sldId id="426" r:id="rId23"/>
    <p:sldId id="427" r:id="rId24"/>
    <p:sldId id="428" r:id="rId25"/>
    <p:sldId id="372" r:id="rId26"/>
    <p:sldId id="429" r:id="rId27"/>
    <p:sldId id="442" r:id="rId28"/>
    <p:sldId id="443" r:id="rId29"/>
    <p:sldId id="504" r:id="rId30"/>
    <p:sldId id="439" r:id="rId31"/>
    <p:sldId id="440" r:id="rId32"/>
    <p:sldId id="441" r:id="rId33"/>
    <p:sldId id="444" r:id="rId34"/>
    <p:sldId id="445" r:id="rId35"/>
    <p:sldId id="448" r:id="rId36"/>
    <p:sldId id="452" r:id="rId37"/>
    <p:sldId id="453" r:id="rId38"/>
    <p:sldId id="454" r:id="rId39"/>
    <p:sldId id="455" r:id="rId40"/>
    <p:sldId id="456" r:id="rId41"/>
    <p:sldId id="457" r:id="rId42"/>
    <p:sldId id="458" r:id="rId43"/>
    <p:sldId id="459" r:id="rId44"/>
    <p:sldId id="460" r:id="rId45"/>
    <p:sldId id="494" r:id="rId46"/>
    <p:sldId id="505" r:id="rId47"/>
    <p:sldId id="461" r:id="rId48"/>
    <p:sldId id="465" r:id="rId49"/>
    <p:sldId id="467" r:id="rId50"/>
    <p:sldId id="468" r:id="rId51"/>
    <p:sldId id="469" r:id="rId52"/>
    <p:sldId id="470" r:id="rId53"/>
    <p:sldId id="498" r:id="rId54"/>
    <p:sldId id="499" r:id="rId55"/>
    <p:sldId id="506" r:id="rId5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274"/>
            <p14:sldId id="501"/>
            <p14:sldId id="410"/>
            <p14:sldId id="411"/>
            <p14:sldId id="412"/>
            <p14:sldId id="413"/>
            <p14:sldId id="415"/>
            <p14:sldId id="334"/>
            <p14:sldId id="502"/>
            <p14:sldId id="369"/>
            <p14:sldId id="370"/>
            <p14:sldId id="503"/>
            <p14:sldId id="371"/>
            <p14:sldId id="421"/>
            <p14:sldId id="373"/>
            <p14:sldId id="374"/>
            <p14:sldId id="376"/>
            <p14:sldId id="377"/>
            <p14:sldId id="423"/>
            <p14:sldId id="425"/>
            <p14:sldId id="426"/>
            <p14:sldId id="427"/>
            <p14:sldId id="428"/>
            <p14:sldId id="372"/>
            <p14:sldId id="429"/>
            <p14:sldId id="442"/>
            <p14:sldId id="443"/>
            <p14:sldId id="504"/>
            <p14:sldId id="439"/>
            <p14:sldId id="440"/>
            <p14:sldId id="441"/>
            <p14:sldId id="444"/>
            <p14:sldId id="445"/>
            <p14:sldId id="448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94"/>
            <p14:sldId id="505"/>
            <p14:sldId id="461"/>
            <p14:sldId id="465"/>
            <p14:sldId id="467"/>
            <p14:sldId id="468"/>
            <p14:sldId id="469"/>
            <p14:sldId id="470"/>
            <p14:sldId id="498"/>
            <p14:sldId id="499"/>
            <p14:sldId id="5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0B6B1D"/>
    <a:srgbClr val="FFE1E1"/>
    <a:srgbClr val="D9E3D9"/>
    <a:srgbClr val="336B40"/>
    <a:srgbClr val="F5E3E8"/>
    <a:srgbClr val="FFF7F9"/>
    <a:srgbClr val="FFE0E6"/>
    <a:srgbClr val="9999FF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13" autoAdjust="0"/>
    <p:restoredTop sz="70153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1552" y="208"/>
      </p:cViewPr>
      <p:guideLst>
        <p:guide orient="horz" pos="2160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00" d="100"/>
        <a:sy n="100" d="100"/>
      </p:scale>
      <p:origin x="0" y="-18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3057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Maintenant on laisse les fonction qui sont périodique et on généralise a un ensemble de fonctions qui sont définis sur une intervalle I et carré sommable. Ca veut dire quoi ca? Ce veut dire que si on prend le carré et en suite on calcule l’</a:t>
                </a:r>
                <a:r>
                  <a:rPr lang="fr-CA" noProof="0" dirty="0" err="1"/>
                  <a:t>intégale</a:t>
                </a:r>
                <a:r>
                  <a:rPr lang="fr-CA" noProof="0" dirty="0"/>
                  <a:t>, le résultat sera fini.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On définit le produit scalaire entre une fonction f et une fonction g comme l’</a:t>
                </a:r>
                <a:r>
                  <a:rPr lang="fr-CA" noProof="0" dirty="0" err="1"/>
                  <a:t>integrale</a:t>
                </a:r>
                <a:r>
                  <a:rPr lang="fr-CA" noProof="0" dirty="0"/>
                  <a:t> du produit f et la conjugué de g.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-La décomposition sur une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, c’est le procès d’identifier une combinaison linéaire de fonctions </a:t>
                </a:r>
                <a:r>
                  <a:rPr lang="fr-CA" noProof="0" dirty="0" err="1"/>
                  <a:t>u_k</a:t>
                </a:r>
                <a:r>
                  <a:rPr lang="fr-CA" noProof="0" dirty="0"/>
                  <a:t> qui décrivent une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. On a déjà vu ça quand on a décrit des fonctions comme un somme de sinusoïde parce que les sinusoïdes décrivent une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On a vu dans la diapositive précédente, la base est les exponentielle complexes.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Si on veut calculer les coefficients de  les vecteurs </a:t>
                </a:r>
                <a:r>
                  <a:rPr lang="fr-CA" noProof="0" dirty="0" err="1"/>
                  <a:t>u_k</a:t>
                </a:r>
                <a:r>
                  <a:rPr lang="fr-CA" noProof="0" dirty="0"/>
                  <a:t> de cette base, on doit calculer le produit scalaire de f et </a:t>
                </a:r>
                <a:r>
                  <a:rPr lang="fr-CA" noProof="0" dirty="0" err="1"/>
                  <a:t>u_k</a:t>
                </a:r>
                <a:r>
                  <a:rPr lang="fr-CA" noProof="0" dirty="0"/>
                  <a:t>. Autrement dit, on calcule la projection du vecteur f sur les vecteurs qui définirent la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.</a:t>
                </a:r>
              </a:p>
              <a:p>
                <a:endParaRPr lang="fr-CA" noProof="0" dirty="0"/>
              </a:p>
              <a:p>
                <a:endParaRPr lang="fr-CA" noProof="0" dirty="0"/>
              </a:p>
              <a:p>
                <a:endParaRPr lang="fr-CA" noProof="0" dirty="0"/>
              </a:p>
              <a:p>
                <a:pPr/>
                <a:r>
                  <a:rPr lang="en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ℤ</a:t>
                </a:r>
                <a:r>
                  <a:rPr lang="fr-CA" noProof="0" dirty="0"/>
                  <a:t> </a:t>
                </a:r>
                <a:r>
                  <a:rPr lang="fr-CA" noProof="0" dirty="0">
                    <a:sym typeface="Wingdings" pitchFamily="2" charset="2"/>
                  </a:rPr>
                  <a:t> all </a:t>
                </a:r>
                <a:r>
                  <a:rPr lang="fr-CA" noProof="0" dirty="0" err="1">
                    <a:sym typeface="Wingdings" pitchFamily="2" charset="2"/>
                  </a:rPr>
                  <a:t>integers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CA"/>
              <a:t>Un choix de base … base fréquentielle</a:t>
            </a:r>
          </a:p>
          <a:p>
            <a:pPr marL="171450" indent="-171450">
              <a:buFontTx/>
              <a:buChar char="-"/>
            </a:pPr>
            <a:endParaRPr lang="fr-CA"/>
          </a:p>
          <a:p>
            <a:r>
              <a:rPr lang="fr-CA" u="sng"/>
              <a:t>Interprétation géométrique</a:t>
            </a:r>
            <a:r>
              <a:rPr lang="fr-CA"/>
              <a:t>: les exponentielles complexes formes un ensemble de vecteurs orthonormale</a:t>
            </a:r>
          </a:p>
          <a:p>
            <a:endParaRPr lang="fr-CA"/>
          </a:p>
          <a:p>
            <a:r>
              <a:rPr lang="fr-CA" i="0" u="sng"/>
              <a:t>Interprétation physique</a:t>
            </a:r>
            <a:r>
              <a:rPr lang="fr-CA"/>
              <a:t>: les exponentielles complexes représentent les fréquences présentes dans un signal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98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807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4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54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1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b="0" noProof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TF(delta) </a:t>
                </a:r>
                <a:r>
                  <a:rPr lang="fr-CA" noProof="0" dirty="0">
                    <a:sym typeface="Wingdings" pitchFamily="2" charset="2"/>
                  </a:rPr>
                  <a:t> toutes les fréquences sont </a:t>
                </a:r>
                <a:r>
                  <a:rPr lang="fr-CA" noProof="0" dirty="0"/>
                  <a:t>nécessaires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TF(constante) </a:t>
                </a:r>
                <a:r>
                  <a:rPr lang="fr-CA" noProof="0" dirty="0">
                    <a:sym typeface="Wingdings" pitchFamily="2" charset="2"/>
                  </a:rPr>
                  <a:t> fréquence </a:t>
                </a:r>
                <a:r>
                  <a:rPr lang="fr-CA" noProof="0" dirty="0" err="1">
                    <a:sym typeface="Wingdings" pitchFamily="2" charset="2"/>
                  </a:rPr>
                  <a:t>zero</a:t>
                </a:r>
                <a:r>
                  <a:rPr lang="fr-CA" noProof="0" dirty="0">
                    <a:sym typeface="Wingdings" pitchFamily="2" charset="2"/>
                  </a:rPr>
                  <a:t> (DC offset)</a:t>
                </a:r>
              </a:p>
              <a:p>
                <a:endParaRPr lang="fr-CA" b="0" i="1" noProof="0" dirty="0">
                  <a:latin typeface="Cambria Math" panose="02040503050406030204" pitchFamily="18" charset="0"/>
                  <a:sym typeface="Wingdings" pitchFamily="2" charset="2"/>
                </a:endParaRPr>
              </a:p>
              <a:p>
                <a:pPr/>
                <a:r>
                  <a:rPr lang="en-CA" b="0" i="0" noProof="0">
                    <a:latin typeface="Cambria Math" panose="02040503050406030204" pitchFamily="18" charset="0"/>
                  </a:rPr>
                  <a:t>𝑇𝐹(𝛿(𝑡−𝑡_0 )=∫𝛿(𝑡−𝑡_0 )exp{−2𝜋𝑖𝜈𝑡}𝑑𝑡=exp{−2𝜋𝑖𝜈𝑡_0}</a:t>
                </a:r>
                <a:endParaRPr lang="en-CA" b="0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TF d’une fréquence pure </a:t>
                </a:r>
                <a:r>
                  <a:rPr lang="fr-CA" noProof="0" dirty="0">
                    <a:sym typeface="Wingdings" pitchFamily="2" charset="2"/>
                  </a:rPr>
                  <a:t> delta centré a v0</a:t>
                </a:r>
              </a:p>
              <a:p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>
                    <a:sym typeface="Wingdings" pitchFamily="2" charset="2"/>
                  </a:rPr>
                  <a:t></a:t>
                </a:r>
                <a:r>
                  <a:rPr lang="fr-CA" noProof="0" dirty="0"/>
                  <a:t> Nous avons introduit la fonction delta pour avoir un outil qui nous permet de définir la TF d’une fonction périodique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… TF peut être décrit comme une somme des coefficients de la série de Fourier multiplié par delta a plusieurs fréquences. </a:t>
                </a:r>
              </a:p>
              <a:p>
                <a:endParaRPr lang="fr-CA" b="0" noProof="0" dirty="0"/>
              </a:p>
              <a:p>
                <a:r>
                  <a:rPr lang="fr-CA" b="0" noProof="0" dirty="0"/>
                  <a:t>Pourquoi on fait ça? 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="0" noProof="0" dirty="0">
                    <a:sym typeface="Wingdings" pitchFamily="2" charset="2"/>
                  </a:rPr>
                  <a:t>Les coefficients </a:t>
                </a:r>
                <a:r>
                  <a:rPr lang="fr-CA" b="0" noProof="0" dirty="0" err="1">
                    <a:sym typeface="Wingdings" pitchFamily="2" charset="2"/>
                  </a:rPr>
                  <a:t>Fk</a:t>
                </a:r>
                <a:r>
                  <a:rPr lang="fr-CA" b="0" noProof="0" dirty="0">
                    <a:sym typeface="Wingdings" pitchFamily="2" charset="2"/>
                  </a:rPr>
                  <a:t> sont juste des coefficients, ce n’est pas un fonction ou la variable est « v ». 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="0" noProof="0" dirty="0">
                    <a:sym typeface="Wingdings" pitchFamily="2" charset="2"/>
                  </a:rPr>
                  <a:t>En multipliant </a:t>
                </a:r>
                <a:r>
                  <a:rPr lang="fr-CA" b="0" noProof="0" dirty="0" err="1">
                    <a:sym typeface="Wingdings" pitchFamily="2" charset="2"/>
                  </a:rPr>
                  <a:t>Fk</a:t>
                </a:r>
                <a:r>
                  <a:rPr lang="fr-CA" b="0" noProof="0" dirty="0">
                    <a:sym typeface="Wingdings" pitchFamily="2" charset="2"/>
                  </a:rPr>
                  <a:t> par des deltas placé a des fréquences k/</a:t>
                </a:r>
                <a:r>
                  <a:rPr lang="fr-CA" b="0" noProof="0" dirty="0" err="1">
                    <a:sym typeface="Wingdings" pitchFamily="2" charset="2"/>
                  </a:rPr>
                  <a:t>T</a:t>
                </a:r>
                <a:r>
                  <a:rPr lang="fr-CA" b="0" noProof="0" dirty="0">
                    <a:sym typeface="Wingdings" pitchFamily="2" charset="2"/>
                  </a:rPr>
                  <a:t> on construit un fonction qui dépend d’une variable « v » continue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1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14046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3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03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07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0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03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60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05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27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87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419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1260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0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63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4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9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b="0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b="0" noProof="0" dirty="0"/>
                  <a:t> … répète avec les équations: </a:t>
                </a:r>
              </a:p>
              <a:p>
                <a:endParaRPr lang="fr-CA" b="0" noProof="0" dirty="0"/>
              </a:p>
              <a:p>
                <a:r>
                  <a:rPr lang="fr-CA" b="0" noProof="0" dirty="0" err="1"/>
                  <a:t>f_n</a:t>
                </a:r>
                <a:r>
                  <a:rPr lang="fr-CA" b="0" noProof="0" dirty="0"/>
                  <a:t> : valeur du signal a l’endroit échantillonnée </a:t>
                </a:r>
              </a:p>
              <a:p>
                <a:endParaRPr lang="fr-CA" b="0" noProof="0" dirty="0"/>
              </a:p>
              <a:p>
                <a:pPr/>
                <a:r>
                  <a:rPr lang="en-CA" b="0" i="0" noProof="0">
                    <a:latin typeface="Cambria Math" panose="02040503050406030204" pitchFamily="18" charset="0"/>
                  </a:rPr>
                  <a:t>𝐹_𝑒 (𝜈)=∫𝑓_𝑒 (𝑡) 𝑒^{−2𝑖𝜋𝜈𝑡}  𝑑𝑡=∫∑𝑓_𝑛 𝛿(𝑡−𝑛𝑇_𝑒 ) 𝑒^{−2𝑖𝜋𝜈𝑡}  𝑑𝑡=∑𝑓_𝑛 𝑒^{−2𝑖𝜋𝜈𝑛𝑇_𝑒 } </a:t>
                </a:r>
                <a:endParaRPr lang="fr-CA" b="0" noProof="0" dirty="0"/>
              </a:p>
              <a:p>
                <a:pPr/>
                <a:endParaRPr lang="fr-CA" b="0" noProof="0" dirty="0"/>
              </a:p>
              <a:p>
                <a:endParaRPr lang="fr-CA" b="0" noProof="0" dirty="0"/>
              </a:p>
              <a:p>
                <a:r>
                  <a:rPr lang="fr-CA" b="0" noProof="0" dirty="0">
                    <a:sym typeface="Wingdings" pitchFamily="2" charset="2"/>
                  </a:rPr>
                  <a:t>… </a:t>
                </a:r>
                <a:r>
                  <a:rPr lang="fr-CA" b="0" noProof="0" dirty="0"/>
                  <a:t>Si on veut récupérer le signal </a:t>
                </a:r>
                <a:r>
                  <a:rPr lang="fr-CA" b="0" noProof="0" dirty="0" err="1"/>
                  <a:t>fn</a:t>
                </a:r>
                <a:r>
                  <a:rPr lang="fr-CA" b="0" noProof="0" dirty="0"/>
                  <a:t> … considérer </a:t>
                </a:r>
                <a:r>
                  <a:rPr lang="fr-CA" b="0" noProof="0" dirty="0" err="1"/>
                  <a:t>fn</a:t>
                </a:r>
                <a:r>
                  <a:rPr lang="fr-CA" b="0" noProof="0" dirty="0"/>
                  <a:t> comme les coefficients d’une série de Fourier (intégrale sur une intervalle 1/Te) </a:t>
                </a:r>
                <a:r>
                  <a:rPr lang="fr-CA" b="0" noProof="0" dirty="0">
                    <a:sym typeface="Wingdings" pitchFamily="2" charset="2"/>
                  </a:rPr>
                  <a:t> </a:t>
                </a:r>
                <a:r>
                  <a:rPr lang="fr-CA" b="0" i="1" noProof="0" dirty="0">
                    <a:sym typeface="Wingdings" pitchFamily="2" charset="2"/>
                  </a:rPr>
                  <a:t>rappel slide 9</a:t>
                </a:r>
                <a:endParaRPr lang="fr-CA" b="0" i="1" noProof="0" dirty="0"/>
              </a:p>
              <a:p>
                <a:endParaRPr lang="fr-CA" b="0" noProof="0" dirty="0"/>
              </a:p>
              <a:p>
                <a:r>
                  <a:rPr lang="fr-CA" b="0" noProof="0" dirty="0"/>
                  <a:t>… Finalement, on peut représenter la TF d’un signal échantillonnée comme une périodisation de la TF du signal continue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80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4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83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06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88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483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44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605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015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10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936942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26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87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81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227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i="0" u="sng" noProof="0" dirty="0" err="1"/>
              <a:t>Demo_sin</a:t>
            </a:r>
            <a:r>
              <a:rPr lang="fr-CA" b="1" i="0" u="sng" noProof="0" dirty="0"/>
              <a:t>:</a:t>
            </a:r>
          </a:p>
          <a:p>
            <a:r>
              <a:rPr lang="fr-CA" b="0" i="0" u="none" noProof="0" dirty="0">
                <a:sym typeface="Wingdings" pitchFamily="2" charset="2"/>
              </a:rPr>
              <a:t>--&gt; TFD présume que nous avons échantillonnée une période : la fenêtre d’acquisition est répété, la TFD nous donne les fréquences requise pour ce signal brusque</a:t>
            </a:r>
            <a:endParaRPr lang="fr-CA" b="0" i="0" u="none" noProof="0" dirty="0"/>
          </a:p>
          <a:p>
            <a:endParaRPr lang="en-CA" b="1" i="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i="0" u="sng" noProof="0" dirty="0" err="1"/>
              <a:t>Demo_bourrage</a:t>
            </a:r>
            <a:r>
              <a:rPr lang="fr-CA" b="1" i="0" u="sng" noProof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b="0" i="0" u="none" noProof="0" dirty="0">
                <a:sym typeface="Wingdings" pitchFamily="2" charset="2"/>
              </a:rPr>
              <a:t>Si le signal était périodique, le spectre donné par la TFD est exacte, </a:t>
            </a:r>
            <a:r>
              <a:rPr lang="fr-CA" b="0" i="0" u="none" noProof="0" dirty="0" err="1">
                <a:sym typeface="Wingdings" pitchFamily="2" charset="2"/>
              </a:rPr>
              <a:t>pcq</a:t>
            </a:r>
            <a:r>
              <a:rPr lang="fr-CA" b="0" i="0" u="none" noProof="0" dirty="0">
                <a:sym typeface="Wingdings" pitchFamily="2" charset="2"/>
              </a:rPr>
              <a:t> nous avons uniquement des fréquences discrètes</a:t>
            </a:r>
            <a:endParaRPr lang="fr-CA" b="0" i="0" u="none" noProof="0" dirty="0"/>
          </a:p>
          <a:p>
            <a:pPr marL="0" indent="0">
              <a:buFont typeface="Arial" panose="020B0604020202020204" pitchFamily="34" charset="0"/>
              <a:buNone/>
            </a:pPr>
            <a:endParaRPr lang="fr-CA" b="1" i="0" u="sng" noProof="0" dirty="0"/>
          </a:p>
          <a:p>
            <a:pPr marL="171450" indent="-171450">
              <a:buFont typeface="Wingdings" pitchFamily="2" charset="2"/>
              <a:buChar char="à"/>
            </a:pPr>
            <a:r>
              <a:rPr lang="fr-CA" b="0" i="0" u="none" noProof="0" dirty="0">
                <a:sym typeface="Wingdings" pitchFamily="2" charset="2"/>
              </a:rPr>
              <a:t>Sinon, la TFD est une version du spectre continue qui est échantillonnée</a:t>
            </a:r>
          </a:p>
          <a:p>
            <a:pPr marL="171450" indent="-171450">
              <a:buFont typeface="Wingdings" pitchFamily="2" charset="2"/>
              <a:buChar char="à"/>
            </a:pPr>
            <a:endParaRPr lang="fr-CA" b="0" i="0" u="none" noProof="0" dirty="0">
              <a:sym typeface="Wingdings" pitchFamily="2" charset="2"/>
            </a:endParaRPr>
          </a:p>
          <a:p>
            <a:pPr marL="171450" indent="-171450">
              <a:buFont typeface="Wingdings" pitchFamily="2" charset="2"/>
              <a:buChar char="à"/>
            </a:pPr>
            <a:r>
              <a:rPr lang="fr-CA" b="0" i="0" u="none" noProof="0" dirty="0">
                <a:sym typeface="Wingdings" pitchFamily="2" charset="2"/>
              </a:rPr>
              <a:t>Si nous voulons obtenir un spectre dans lequel plus de fréquences sont échantillonnées (pour s’approcher au spectre continue)</a:t>
            </a:r>
          </a:p>
          <a:p>
            <a:pPr marL="628650" lvl="1" indent="-171450">
              <a:buFont typeface="Wingdings" pitchFamily="2" charset="2"/>
              <a:buChar char="à"/>
            </a:pPr>
            <a:r>
              <a:rPr lang="fr-CA" b="0" i="0" u="none" noProof="0" dirty="0">
                <a:sym typeface="Wingdings" pitchFamily="2" charset="2"/>
              </a:rPr>
              <a:t>On veut diminuer l’espace entre les échantillons</a:t>
            </a:r>
          </a:p>
          <a:p>
            <a:pPr marL="628650" lvl="1" indent="-171450">
              <a:buFont typeface="Wingdings" pitchFamily="2" charset="2"/>
              <a:buChar char="à"/>
            </a:pPr>
            <a:r>
              <a:rPr lang="fr-CA" b="0" i="0" u="none" noProof="0" dirty="0">
                <a:sym typeface="Wingdings" pitchFamily="2" charset="2"/>
              </a:rPr>
              <a:t>On peut faire ça en augmentant le nombre d’échantillons (v = k/</a:t>
            </a:r>
            <a:r>
              <a:rPr lang="fr-CA" b="0" i="0" u="none" noProof="0" dirty="0" err="1">
                <a:sym typeface="Wingdings" pitchFamily="2" charset="2"/>
              </a:rPr>
              <a:t>NTe</a:t>
            </a:r>
            <a:r>
              <a:rPr lang="fr-CA" b="0" i="0" u="none" noProof="0" dirty="0">
                <a:sym typeface="Wingdings" pitchFamily="2" charset="2"/>
              </a:rPr>
              <a:t>) : bourrage</a:t>
            </a:r>
          </a:p>
          <a:p>
            <a:pPr marL="171450" indent="-171450">
              <a:buFont typeface="Wingdings" pitchFamily="2" charset="2"/>
              <a:buChar char="à"/>
            </a:pPr>
            <a:endParaRPr lang="fr-CA" b="0" i="0" u="none" noProof="0" dirty="0">
              <a:sym typeface="Wingdings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 Le bourrage ne augmente pas l’information contenue dans le signal, mais nous permet d’effectuer une interpolation dans le domaine fréquentiel. </a:t>
            </a:r>
            <a:endParaRPr lang="fr-CA" b="0" i="0" noProof="0" dirty="0"/>
          </a:p>
          <a:p>
            <a:pPr marL="0" indent="0">
              <a:buFont typeface="Arial" panose="020B0604020202020204" pitchFamily="34" charset="0"/>
              <a:buNone/>
            </a:pPr>
            <a:endParaRPr lang="en-CA" b="1" i="0" dirty="0"/>
          </a:p>
          <a:p>
            <a:br>
              <a:rPr lang="en-CA" dirty="0"/>
            </a:br>
            <a:endParaRPr lang="en-CA" b="0" i="0" dirty="0"/>
          </a:p>
          <a:p>
            <a:pPr marL="0" indent="0">
              <a:buFont typeface="Arial" panose="020B0604020202020204" pitchFamily="34" charset="0"/>
              <a:buNone/>
            </a:pPr>
            <a:endParaRPr lang="en-CA" b="0" i="0" dirty="0"/>
          </a:p>
          <a:p>
            <a:pPr marL="0" indent="0">
              <a:buFont typeface="Arial" panose="020B0604020202020204" pitchFamily="34" charset="0"/>
              <a:buNone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56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00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944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626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034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4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2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2024-01-24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2024-01-24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‹#›</a:t>
            </a:fld>
            <a:r>
              <a:rPr lang="en-US" sz="1300" b="1" dirty="0">
                <a:latin typeface="+mn-lt"/>
              </a:rPr>
              <a:t> / 79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 err="1">
                <a:latin typeface="+mn-lt"/>
              </a:rPr>
              <a:t>Représentation</a:t>
            </a:r>
            <a:r>
              <a:rPr lang="en-US" sz="1300" b="1" baseline="0" dirty="0">
                <a:latin typeface="+mn-lt"/>
              </a:rPr>
              <a:t> </a:t>
            </a:r>
            <a:r>
              <a:rPr lang="en-US" sz="1300" b="1" baseline="0" dirty="0" err="1">
                <a:latin typeface="+mn-lt"/>
              </a:rPr>
              <a:t>fréquentielle</a:t>
            </a:r>
            <a:r>
              <a:rPr lang="en-US" sz="1300" b="1" baseline="0" dirty="0">
                <a:latin typeface="+mn-lt"/>
              </a:rPr>
              <a:t> des images 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2650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0.png"/><Relationship Id="rId11" Type="http://schemas.openxmlformats.org/officeDocument/2006/relationships/image" Target="../media/image38.png"/><Relationship Id="rId5" Type="http://schemas.openxmlformats.org/officeDocument/2006/relationships/image" Target="../media/image230.png"/><Relationship Id="rId10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5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oleObject" Target="../embeddings/oleObject31.bin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30.bin"/><Relationship Id="rId17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4.bin"/><Relationship Id="rId1" Type="http://schemas.openxmlformats.org/officeDocument/2006/relationships/tags" Target="../tags/tag6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5.wmf"/><Relationship Id="rId5" Type="http://schemas.openxmlformats.org/officeDocument/2006/relationships/image" Target="../media/image15.wmf"/><Relationship Id="rId15" Type="http://schemas.openxmlformats.org/officeDocument/2006/relationships/oleObject" Target="../embeddings/oleObject33.bin"/><Relationship Id="rId10" Type="http://schemas.openxmlformats.org/officeDocument/2006/relationships/oleObject" Target="../embeddings/oleObject29.bin"/><Relationship Id="rId19" Type="http://schemas.openxmlformats.org/officeDocument/2006/relationships/oleObject" Target="../embeddings/oleObject37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56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4.bin"/><Relationship Id="rId1" Type="http://schemas.openxmlformats.org/officeDocument/2006/relationships/tags" Target="../tags/tag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55.wmf"/><Relationship Id="rId5" Type="http://schemas.openxmlformats.org/officeDocument/2006/relationships/image" Target="../media/image15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4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01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7.svg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68.emf"/><Relationship Id="rId4" Type="http://schemas.openxmlformats.org/officeDocument/2006/relationships/image" Target="../media/image65.e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0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6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78.jpg"/><Relationship Id="rId5" Type="http://schemas.openxmlformats.org/officeDocument/2006/relationships/image" Target="../media/image110.png"/><Relationship Id="rId10" Type="http://schemas.openxmlformats.org/officeDocument/2006/relationships/image" Target="../media/image77.svg"/><Relationship Id="rId4" Type="http://schemas.openxmlformats.org/officeDocument/2006/relationships/image" Target="../media/image108.png"/><Relationship Id="rId9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6.emf"/><Relationship Id="rId5" Type="http://schemas.openxmlformats.org/officeDocument/2006/relationships/image" Target="../media/image13.wmf"/><Relationship Id="rId15" Type="http://schemas.openxmlformats.org/officeDocument/2006/relationships/image" Target="../media/image19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wmf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119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wmf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5.wmf"/><Relationship Id="rId1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5"/>
          <p:cNvSpPr/>
          <p:nvPr/>
        </p:nvSpPr>
        <p:spPr>
          <a:xfrm>
            <a:off x="4458138" y="2908299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6"/>
          <p:cNvSpPr/>
          <p:nvPr/>
        </p:nvSpPr>
        <p:spPr>
          <a:xfrm>
            <a:off x="4620635" y="2908299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/>
          <p:cNvSpPr/>
          <p:nvPr/>
        </p:nvSpPr>
        <p:spPr>
          <a:xfrm>
            <a:off x="4783801" y="290829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8"/>
          <p:cNvSpPr/>
          <p:nvPr/>
        </p:nvSpPr>
        <p:spPr>
          <a:xfrm>
            <a:off x="4945254" y="290353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ADD4863-F2E1-4E6D-AD92-790CF797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98834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26 </a:t>
            </a:r>
            <a:r>
              <a:rPr lang="fi-FI" sz="2200" b="1" spc="-45" dirty="0" err="1">
                <a:latin typeface="+mj-lt"/>
                <a:cs typeface="Tahoma"/>
              </a:rPr>
              <a:t>janvier</a:t>
            </a:r>
            <a:r>
              <a:rPr lang="fi-FI" sz="2200" b="1" spc="15">
                <a:latin typeface="+mj-lt"/>
                <a:cs typeface="Tahoma"/>
              </a:rPr>
              <a:t> </a:t>
            </a:r>
            <a:r>
              <a:rPr lang="fi-FI" sz="2200" b="1" spc="-65">
                <a:latin typeface="+mj-lt"/>
                <a:cs typeface="Tahoma"/>
              </a:rPr>
              <a:t>2023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D262AEF-7E72-49C1-A569-FD5F785EA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1906377"/>
            <a:ext cx="8017565" cy="1309209"/>
          </a:xfrm>
        </p:spPr>
        <p:txBody>
          <a:bodyPr>
            <a:noAutofit/>
          </a:bodyPr>
          <a:lstStyle/>
          <a:p>
            <a:r>
              <a:rPr lang="fr-FR" sz="3400" b="1" spc="-10" dirty="0"/>
              <a:t>Représentation des images dans le domaine fréquentiel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D51415F7-CEF3-4D1F-BD81-B5E9FAEC50C0}"/>
              </a:ext>
            </a:extLst>
          </p:cNvPr>
          <p:cNvSpPr/>
          <p:nvPr/>
        </p:nvSpPr>
        <p:spPr>
          <a:xfrm>
            <a:off x="363998" y="1869933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"/>
    </mc:Choice>
    <mc:Fallback xmlns="">
      <p:transition spd="slow" advTm="1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222540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27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Séries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: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interprétation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674522"/>
                <a:ext cx="8633792" cy="41388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Cadre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20000"/>
                </a:pP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𝜀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ensemble des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fonctions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définies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</a:t>
                </a:r>
                <a:r>
                  <a:rPr lang="en-CA" sz="2200" i="1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 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de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carré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sommable</a:t>
                </a:r>
                <a:endParaRPr lang="en-CA" sz="2200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Produit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«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scalaire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» sur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𝜀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Décomposition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une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base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orthonormale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2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u</m:t>
                        </m:r>
                        <m:r>
                          <a:rPr lang="en-CA" sz="2200" b="0" i="1" baseline="-2500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𝑘</m:t>
                        </m:r>
                        <m:d>
                          <m:d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b="1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t</m:t>
                            </m:r>
                          </m:e>
                        </m:d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CA" sz="2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k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∈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674522"/>
                <a:ext cx="8633792" cy="4138842"/>
              </a:xfrm>
              <a:prstGeom prst="rect">
                <a:avLst/>
              </a:prstGeom>
              <a:blipFill>
                <a:blip r:embed="rId3"/>
                <a:stretch>
                  <a:fillRect l="-1175" t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5ACE74-4DC2-4CF4-85A7-9DB317849D3D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0EF49B-56CC-4C16-B198-C6394671A755}"/>
              </a:ext>
            </a:extLst>
          </p:cNvPr>
          <p:cNvSpPr txBox="1"/>
          <p:nvPr/>
        </p:nvSpPr>
        <p:spPr>
          <a:xfrm>
            <a:off x="335051" y="263530"/>
            <a:ext cx="759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Développement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série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Fourier (1)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Cadre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géométrique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31236-DE7A-1610-E9A0-31CFAC288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59" y="3122984"/>
            <a:ext cx="3493100" cy="70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503EE-6D06-6FFF-C9A1-F5A3A0839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217" y="4640616"/>
            <a:ext cx="2565304" cy="10647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75D1DD-BDC8-469B-8068-32898BD60CA1}"/>
              </a:ext>
            </a:extLst>
          </p:cNvPr>
          <p:cNvGrpSpPr/>
          <p:nvPr/>
        </p:nvGrpSpPr>
        <p:grpSpPr>
          <a:xfrm>
            <a:off x="6158460" y="1351356"/>
            <a:ext cx="2985540" cy="764827"/>
            <a:chOff x="6158460" y="1351356"/>
            <a:chExt cx="2985540" cy="764827"/>
          </a:xfrm>
        </p:grpSpPr>
        <p:cxnSp>
          <p:nvCxnSpPr>
            <p:cNvPr id="3" name="Curved Connector 2">
              <a:extLst>
                <a:ext uri="{FF2B5EF4-FFF2-40B4-BE49-F238E27FC236}">
                  <a16:creationId xmlns:a16="http://schemas.microsoft.com/office/drawing/2014/main" id="{77087D53-FD72-C012-A15A-92CD2DD7CE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22877" y="1590063"/>
              <a:ext cx="561703" cy="490537"/>
            </a:xfrm>
            <a:prstGeom prst="curvedConnector3">
              <a:avLst>
                <a:gd name="adj1" fmla="val -116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E60627-E89D-97A0-9A20-27709F28E3E2}"/>
                </a:ext>
              </a:extLst>
            </p:cNvPr>
            <p:cNvSpPr txBox="1"/>
            <p:nvPr/>
          </p:nvSpPr>
          <p:spPr>
            <a:xfrm>
              <a:off x="6716819" y="1351356"/>
              <a:ext cx="2427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i="1" dirty="0">
                  <a:solidFill>
                    <a:srgbClr val="FF0000"/>
                  </a:solidFill>
                  <a:latin typeface="+mj-lt"/>
                </a:rPr>
                <a:t>Ex: fonction périodique sur une période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0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Développement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série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(2)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Interprétations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Séries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: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interprétation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829302"/>
                <a:ext cx="8506901" cy="50554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Décomposition de </a:t>
                </a:r>
                <a:r>
                  <a:rPr lang="fr-FR" sz="2600" b="1" i="1" u="sng" spc="-50" dirty="0">
                    <a:latin typeface="+mj-lt"/>
                    <a:cs typeface="Tahoma"/>
                  </a:rPr>
                  <a:t>f</a:t>
                </a:r>
                <a:r>
                  <a:rPr lang="fr-FR" sz="2600" b="1" u="sng" spc="-50" dirty="0">
                    <a:latin typeface="+mj-lt"/>
                    <a:cs typeface="Tahoma"/>
                  </a:rPr>
                  <a:t> sur une « base fréquentielle »</a:t>
                </a: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spcAft>
                    <a:spcPts val="1200"/>
                  </a:spcAft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Base fréquentielle orthonormée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45" baseline="-25000" dirty="0">
                            <a:latin typeface="+mj-lt"/>
                            <a:cs typeface="Arial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=</m:t>
                        </m:r>
                        <m:r>
                          <a:rPr lang="en-CA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 </m:t>
                        </m:r>
                        <m:sSup>
                          <m:sSupPr>
                            <m:ctrlP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</m:ctrlPr>
                          </m:sSupPr>
                          <m:e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𝑒</m:t>
                            </m:r>
                          </m:e>
                          <m:sup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2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𝑖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𝜋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𝑘𝑡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/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𝑇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en-CA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ℤ</m:t>
                        </m:r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 </m:t>
                        </m:r>
                      </m:e>
                    </m:d>
                    <m:r>
                      <a:rPr lang="en-CA" sz="2200" i="1" spc="-45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endParaRPr lang="fr-FR" sz="2200" b="1" u="sng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sz="220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  <m:r>
                          <m:rPr>
                            <m:brk m:alnAt="9"/>
                          </m:rPr>
                          <a:rPr lang="en-CA" sz="2200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∈</m:t>
                        </m:r>
                        <m:r>
                          <m:rPr>
                            <m:brk m:alnAt="9"/>
                          </m:rP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ℤ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sz="2200" i="1" spc="-50" dirty="0">
                            <a:latin typeface="+mj-lt"/>
                            <a:cs typeface="Tahoma"/>
                          </a:rPr>
                          <m:t>F</m:t>
                        </m:r>
                        <m:r>
                          <a:rPr lang="en-CA" sz="2200" i="1" spc="-50" baseline="-25000" dirty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u</m:t>
                        </m:r>
                        <m:r>
                          <a:rPr lang="en-CA" sz="2200" i="1" spc="-50" baseline="-25000" dirty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  <m:d>
                          <m:dPr>
                            <m:ctrlPr>
                              <a:rPr lang="fr-FR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;     </a:t>
                </a:r>
                <a:r>
                  <a:rPr lang="fr-FR" sz="2200" i="1" spc="-50" dirty="0" err="1">
                    <a:cs typeface="Tahoma"/>
                  </a:rPr>
                  <a:t>F</a:t>
                </a:r>
                <a:r>
                  <a:rPr lang="fr-FR" sz="2200" i="1" spc="-50" baseline="-25000" dirty="0" err="1">
                    <a:cs typeface="Tahoma"/>
                  </a:rPr>
                  <a:t>k</a:t>
                </a:r>
                <a:r>
                  <a:rPr lang="fr-FR" sz="2200" i="1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CA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fr-FR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&lt;</m:t>
                    </m:r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𝑓</m:t>
                    </m:r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|</m:t>
                    </m:r>
                    <m:r>
                      <m:rPr>
                        <m:nor/>
                      </m:rPr>
                      <a:rPr lang="fr-FR" sz="2200" i="1" spc="-45" dirty="0">
                        <a:cs typeface="Arial"/>
                      </a:rPr>
                      <m:t>u</m:t>
                    </m:r>
                    <m:r>
                      <m:rPr>
                        <m:nor/>
                      </m:rPr>
                      <a:rPr lang="fr-FR" sz="2200" i="1" spc="-45" baseline="-25000" dirty="0">
                        <a:cs typeface="Arial"/>
                      </a:rPr>
                      <m:t>k</m:t>
                    </m:r>
                    <m:r>
                      <a:rPr lang="fr-FR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&gt;</m:t>
                    </m:r>
                  </m:oMath>
                </a14:m>
                <a:r>
                  <a:rPr lang="fr-FR" sz="2200" i="1" spc="-50" dirty="0">
                    <a:cs typeface="Tahoma"/>
                  </a:rPr>
                  <a:t> </a:t>
                </a:r>
                <a:endParaRPr lang="fr-FR" sz="22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829302"/>
                <a:ext cx="8506901" cy="5055430"/>
              </a:xfrm>
              <a:prstGeom prst="rect">
                <a:avLst/>
              </a:prstGeom>
              <a:blipFill>
                <a:blip r:embed="rId3"/>
                <a:stretch>
                  <a:fillRect l="-1192" t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093BD34-5075-E66C-6089-197B33166295}"/>
              </a:ext>
            </a:extLst>
          </p:cNvPr>
          <p:cNvGrpSpPr/>
          <p:nvPr/>
        </p:nvGrpSpPr>
        <p:grpSpPr>
          <a:xfrm>
            <a:off x="286299" y="3951157"/>
            <a:ext cx="3149078" cy="2751524"/>
            <a:chOff x="1001917" y="1599841"/>
            <a:chExt cx="3149078" cy="2751524"/>
          </a:xfrm>
        </p:grpSpPr>
        <p:cxnSp>
          <p:nvCxnSpPr>
            <p:cNvPr id="3" name="Curved Connector 2">
              <a:extLst>
                <a:ext uri="{FF2B5EF4-FFF2-40B4-BE49-F238E27FC236}">
                  <a16:creationId xmlns:a16="http://schemas.microsoft.com/office/drawing/2014/main" id="{83E5EFC6-B574-7A98-6DE6-CC880D94C8F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512866" y="1944906"/>
              <a:ext cx="972835" cy="282706"/>
            </a:xfrm>
            <a:prstGeom prst="curvedConnector3">
              <a:avLst>
                <a:gd name="adj1" fmla="val 5268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2820CD5-967E-4045-E5BD-E0C2F0DB55DA}"/>
                    </a:ext>
                  </a:extLst>
                </p:cNvPr>
                <p:cNvSpPr txBox="1"/>
                <p:nvPr/>
              </p:nvSpPr>
              <p:spPr>
                <a:xfrm>
                  <a:off x="1001917" y="2658594"/>
                  <a:ext cx="3149078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82400">
                    <a:spcBef>
                      <a:spcPts val="1200"/>
                    </a:spcBef>
                    <a:buSzPct val="135000"/>
                  </a:pP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composante fréquentielle </a:t>
                  </a:r>
                  <a:r>
                    <a:rPr lang="fr-FR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de 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</a:t>
                  </a:r>
                  <a:r>
                    <a:rPr lang="fr-FR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à la fréquence </a:t>
                  </a:r>
                  <a14:m>
                    <m:oMath xmlns:m="http://schemas.openxmlformats.org/officeDocument/2006/math">
                      <m:r>
                        <a:rPr lang="en-CA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𝑣</m:t>
                      </m:r>
                    </m:oMath>
                  </a14:m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i="1" spc="-45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=</m:t>
                      </m:r>
                    </m:oMath>
                  </a14:m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k / </a:t>
                  </a:r>
                  <a:r>
                    <a:rPr lang="fr-FR" i="1" spc="-50" dirty="0" err="1">
                      <a:solidFill>
                        <a:srgbClr val="FF0000"/>
                      </a:solidFill>
                      <a:latin typeface="+mj-lt"/>
                      <a:cs typeface="Tahoma"/>
                    </a:rPr>
                    <a:t>T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, généralement complexe</a:t>
                  </a:r>
                </a:p>
                <a:p>
                  <a:pPr marL="482400" indent="-230400">
                    <a:spcBef>
                      <a:spcPts val="1200"/>
                    </a:spcBef>
                    <a:buSzPct val="135000"/>
                  </a:pPr>
                  <a:endParaRPr lang="fr-FR" i="1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  <a:p>
                  <a:endParaRPr lang="fr-CA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2820CD5-967E-4045-E5BD-E0C2F0DB5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917" y="2658594"/>
                  <a:ext cx="3149078" cy="1692771"/>
                </a:xfrm>
                <a:prstGeom prst="rect">
                  <a:avLst/>
                </a:prstGeom>
                <a:blipFill>
                  <a:blip r:embed="rId4"/>
                  <a:stretch>
                    <a:fillRect t="-1493" r="-20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AC601-3CD0-22DD-98DE-6840ED67AABB}"/>
              </a:ext>
            </a:extLst>
          </p:cNvPr>
          <p:cNvGrpSpPr/>
          <p:nvPr/>
        </p:nvGrpSpPr>
        <p:grpSpPr>
          <a:xfrm>
            <a:off x="2708430" y="3955224"/>
            <a:ext cx="5146630" cy="1291934"/>
            <a:chOff x="2708430" y="2818754"/>
            <a:chExt cx="5146630" cy="12919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55AAD06-4D3C-93CF-851C-5223988F5B1E}"/>
                    </a:ext>
                  </a:extLst>
                </p:cNvPr>
                <p:cNvSpPr txBox="1"/>
                <p:nvPr/>
              </p:nvSpPr>
              <p:spPr>
                <a:xfrm>
                  <a:off x="3953590" y="3464357"/>
                  <a:ext cx="390147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82400">
                    <a:spcBef>
                      <a:spcPts val="1200"/>
                    </a:spcBef>
                    <a:buSzPct val="135000"/>
                  </a:pPr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Fonction périodique 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avec</a:t>
                  </a:r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</a:t>
                  </a:r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réquence  </a:t>
                  </a:r>
                  <a14:m>
                    <m:oMath xmlns:m="http://schemas.openxmlformats.org/officeDocument/2006/math">
                      <m:r>
                        <a:rPr lang="en-CA" sz="1800" b="0" i="1" spc="-5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𝑣</m:t>
                      </m:r>
                    </m:oMath>
                  </a14:m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800" b="0" i="1" spc="-45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=</m:t>
                      </m:r>
                    </m:oMath>
                  </a14:m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k / </a:t>
                  </a:r>
                  <a:r>
                    <a:rPr lang="fr-FR" sz="1800" i="1" spc="-50" dirty="0" err="1">
                      <a:solidFill>
                        <a:srgbClr val="FF0000"/>
                      </a:solidFill>
                      <a:latin typeface="+mj-lt"/>
                      <a:cs typeface="Tahoma"/>
                    </a:rPr>
                    <a:t>T</a:t>
                  </a:r>
                  <a:endParaRPr lang="fr-FR" sz="1800" i="1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55AAD06-4D3C-93CF-851C-5223988F5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3590" y="3464357"/>
                  <a:ext cx="3901470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3846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376FC553-B1FD-355D-C33A-FE1CBC3B234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708430" y="2818754"/>
              <a:ext cx="1683560" cy="812721"/>
            </a:xfrm>
            <a:prstGeom prst="curvedConnector3">
              <a:avLst>
                <a:gd name="adj1" fmla="val 100434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054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 err="1">
                <a:latin typeface="+mj-lt"/>
                <a:cs typeface="Tahoma"/>
              </a:rPr>
              <a:t>Revision</a:t>
            </a:r>
            <a:endParaRPr lang="fr-FR" sz="28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253401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0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9" y="236179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4C204E-2C2A-4CDF-852C-F814AA83FB02}"/>
              </a:ext>
            </a:extLst>
          </p:cNvPr>
          <p:cNvGrpSpPr/>
          <p:nvPr/>
        </p:nvGrpSpPr>
        <p:grpSpPr>
          <a:xfrm>
            <a:off x="361526" y="893879"/>
            <a:ext cx="8506901" cy="2025796"/>
            <a:chOff x="361526" y="893879"/>
            <a:chExt cx="8506901" cy="2025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5">
                  <a:extLst>
                    <a:ext uri="{FF2B5EF4-FFF2-40B4-BE49-F238E27FC236}">
                      <a16:creationId xmlns:a16="http://schemas.microsoft.com/office/drawing/2014/main" id="{88F6B8BD-A426-4CC6-8ED2-4F820223A1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61526" y="893879"/>
                  <a:ext cx="8506901" cy="2025796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buSzPct val="135000"/>
                    <a:buNone/>
                  </a:pPr>
                  <a:r>
                    <a:rPr lang="fr-FR" sz="2600" b="1" u="sng" spc="-50" dirty="0">
                      <a:latin typeface="+mj-lt"/>
                      <a:cs typeface="Tahoma"/>
                    </a:rPr>
                    <a:t>Cadre géométrique</a:t>
                  </a:r>
                </a:p>
                <a:p>
                  <a:pPr marL="482400" indent="-230400">
                    <a:spcBef>
                      <a:spcPts val="1200"/>
                    </a:spcBef>
                    <a:buSzPct val="135000"/>
                  </a:pPr>
                  <a14:m>
                    <m:oMath xmlns:m="http://schemas.openxmlformats.org/officeDocument/2006/math">
                      <m:r>
                        <a:rPr lang="en-CA" sz="2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𝜀</m:t>
                      </m:r>
                    </m:oMath>
                  </a14:m>
                  <a:r>
                    <a:rPr lang="en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: ensemble des </a:t>
                  </a:r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fonctions </a:t>
                  </a:r>
                  <a:r>
                    <a:rPr lang="en-CA" sz="22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définies</a:t>
                  </a:r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sur </a:t>
                  </a:r>
                  <a14:m>
                    <m:oMath xmlns:m="http://schemas.openxmlformats.org/officeDocument/2006/math">
                      <m:r>
                        <a:rPr lang="fr-FR" sz="2200" i="1" spc="-45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ℝ</m:t>
                      </m:r>
                    </m:oMath>
                  </a14:m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</a:t>
                  </a:r>
                  <a:r>
                    <a:rPr lang="en-CA" sz="22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carré</a:t>
                  </a:r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sommable</a:t>
                  </a: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indent="-230400">
                    <a:spcBef>
                      <a:spcPts val="1200"/>
                    </a:spcBef>
                    <a:buSzPct val="135000"/>
                  </a:pPr>
                  <a:r>
                    <a:rPr lang="fr-FR" sz="2200" spc="-45" dirty="0">
                      <a:latin typeface="+mj-lt"/>
                      <a:cs typeface="Arial"/>
                    </a:rPr>
                    <a:t>Produit « scalaire » sur </a:t>
                  </a:r>
                  <a14:m>
                    <m:oMath xmlns:m="http://schemas.openxmlformats.org/officeDocument/2006/math">
                      <m:r>
                        <a:rPr lang="en-CA" sz="2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𝜀</m:t>
                      </m:r>
                    </m:oMath>
                  </a14:m>
                  <a:r>
                    <a:rPr lang="fr-FR" sz="2200" spc="-45" dirty="0">
                      <a:latin typeface="+mj-lt"/>
                      <a:cs typeface="Arial"/>
                    </a:rPr>
                    <a:t> : </a:t>
                  </a:r>
                </a:p>
                <a:p>
                  <a:pPr marL="0" indent="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1" name="Content Placeholder 5">
                  <a:extLst>
                    <a:ext uri="{FF2B5EF4-FFF2-40B4-BE49-F238E27FC236}">
                      <a16:creationId xmlns:a16="http://schemas.microsoft.com/office/drawing/2014/main" id="{88F6B8BD-A426-4CC6-8ED2-4F820223A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26" y="893879"/>
                  <a:ext cx="8506901" cy="2025796"/>
                </a:xfrm>
                <a:prstGeom prst="rect">
                  <a:avLst/>
                </a:prstGeom>
                <a:blipFill>
                  <a:blip r:embed="rId3"/>
                  <a:stretch>
                    <a:fillRect l="-1192" t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28D503-E12C-468B-86D6-4AAA1FF2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8166" y="2231195"/>
              <a:ext cx="3502012" cy="68848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379F00-60CA-4DC7-8F38-8C25165875FB}"/>
              </a:ext>
            </a:extLst>
          </p:cNvPr>
          <p:cNvGrpSpPr/>
          <p:nvPr/>
        </p:nvGrpSpPr>
        <p:grpSpPr>
          <a:xfrm>
            <a:off x="361526" y="3001144"/>
            <a:ext cx="8506901" cy="3482991"/>
            <a:chOff x="361526" y="3001144"/>
            <a:chExt cx="8506901" cy="3482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5">
                  <a:extLst>
                    <a:ext uri="{FF2B5EF4-FFF2-40B4-BE49-F238E27FC236}">
                      <a16:creationId xmlns:a16="http://schemas.microsoft.com/office/drawing/2014/main" id="{4BC5EF29-B625-46CD-881F-0F3344FCEE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61526" y="3001144"/>
                  <a:ext cx="8506901" cy="348299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buSzPct val="135000"/>
                    <a:buNone/>
                  </a:pPr>
                  <a:r>
                    <a:rPr lang="fr-FR" sz="2600" b="1" u="sng" spc="-50" dirty="0">
                      <a:latin typeface="+mj-lt"/>
                      <a:cs typeface="Tahoma"/>
                    </a:rPr>
                    <a:t>« Base fréquentielle »</a:t>
                  </a:r>
                  <a:endParaRPr lang="fr-FR" sz="2200" spc="-45" dirty="0">
                    <a:latin typeface="+mj-lt"/>
                    <a:cs typeface="Arial"/>
                  </a:endParaRPr>
                </a:p>
                <a:p>
                  <a:pPr marL="594900" indent="-342900"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2200" i="1" spc="-45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𝑖</m:t>
                              </m:r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𝜋</m:t>
                              </m:r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𝑣𝑡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fr-FR" sz="2200" spc="-45" dirty="0">
                              <a:latin typeface="+mj-lt"/>
                              <a:cs typeface="Arial"/>
                            </a:rPr>
                            <m:t>;</m:t>
                          </m:r>
                          <m:r>
                            <a:rPr lang="en-CA" sz="2200" b="0" i="1" spc="-45" dirty="0" smtClean="0">
                              <a:latin typeface="Cambria Math" panose="02040503050406030204" pitchFamily="18" charset="0"/>
                              <a:cs typeface="Arial"/>
                            </a:rPr>
                            <m:t>  </m:t>
                          </m:r>
                          <m:r>
                            <a:rPr lang="en-CA" sz="2400" i="1" spc="-50"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  <m:r>
                            <a:rPr lang="fr-FR" sz="2200" spc="-45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∈</m:t>
                          </m:r>
                          <m:r>
                            <a:rPr lang="fr-FR" sz="2200" i="1" spc="-45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ℝ</m:t>
                          </m:r>
                        </m:e>
                      </m:d>
                    </m:oMath>
                  </a14:m>
                  <a:r>
                    <a:rPr lang="fr-FR" sz="2200" i="1" spc="-50" dirty="0">
                      <a:latin typeface="+mj-lt"/>
                      <a:cs typeface="Tahoma"/>
                    </a:rPr>
                    <a:t> </a:t>
                  </a:r>
                  <a:r>
                    <a:rPr lang="fr-FR" sz="2200" spc="-50" dirty="0">
                      <a:latin typeface="+mj-lt"/>
                      <a:cs typeface="Tahoma"/>
                    </a:rPr>
                    <a:t>: </a:t>
                  </a:r>
                  <a:r>
                    <a:rPr lang="fr-FR" sz="2200" spc="-45" dirty="0">
                      <a:latin typeface="+mj-lt"/>
                      <a:cs typeface="Arial"/>
                    </a:rPr>
                    <a:t>base fréquentielle orthonormale</a:t>
                  </a:r>
                  <a:endParaRPr lang="fr-FR" sz="2200" b="1" u="sng" spc="-50" dirty="0">
                    <a:latin typeface="+mj-lt"/>
                    <a:cs typeface="Tahoma"/>
                  </a:endParaRPr>
                </a:p>
                <a:p>
                  <a:pPr marL="594900" indent="-342900"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r>
                    <a:rPr lang="fr-FR" sz="2200" spc="-50" dirty="0">
                      <a:latin typeface="+mj-lt"/>
                      <a:cs typeface="Tahoma"/>
                    </a:rPr>
                    <a:t>Décomposition : </a:t>
                  </a:r>
                </a:p>
                <a:p>
                  <a:pPr marL="252000" indent="0">
                    <a:spcBef>
                      <a:spcPts val="1800"/>
                    </a:spcBef>
                    <a:buClr>
                      <a:srgbClr val="FF0000"/>
                    </a:buClr>
                    <a:buSzPct val="135000"/>
                    <a:buNone/>
                  </a:pPr>
                  <a:r>
                    <a:rPr lang="fr-FR" sz="2200" spc="-50" dirty="0">
                      <a:latin typeface="+mj-lt"/>
                      <a:cs typeface="Tahoma"/>
                    </a:rPr>
                    <a:t>					</a:t>
                  </a:r>
                  <a:r>
                    <a:rPr lang="fr-FR" sz="2200" b="1" spc="-50" dirty="0">
                      <a:latin typeface="+mj-lt"/>
                      <a:cs typeface="Tahoma"/>
                    </a:rPr>
                    <a:t>  transformée de Fourier inverse</a:t>
                  </a:r>
                  <a:r>
                    <a:rPr lang="fr-FR" sz="2200" spc="-50" dirty="0">
                      <a:latin typeface="+mj-lt"/>
                      <a:cs typeface="Tahoma"/>
                    </a:rPr>
                    <a:t>				</a:t>
                  </a:r>
                </a:p>
                <a:p>
                  <a:pPr marL="594900" indent="-342900">
                    <a:spcBef>
                      <a:spcPts val="1200"/>
                    </a:spcBef>
                    <a:buClr>
                      <a:schemeClr val="tx1"/>
                    </a:buClr>
                    <a:buSzPct val="135000"/>
                  </a:pPr>
                  <a:r>
                    <a:rPr lang="fr-FR" sz="2200" spc="-50" dirty="0">
                      <a:latin typeface="+mj-lt"/>
                      <a:cs typeface="Tahoma"/>
                    </a:rPr>
                    <a:t>Calcul des « coefficients » : </a:t>
                  </a:r>
                </a:p>
                <a:p>
                  <a:pPr marL="252000" indent="0">
                    <a:spcBef>
                      <a:spcPts val="1200"/>
                    </a:spcBef>
                    <a:buSzPct val="135000"/>
                    <a:buNone/>
                  </a:pPr>
                  <a:r>
                    <a:rPr lang="fr-FR" sz="2200" spc="-50" dirty="0">
                      <a:latin typeface="+mj-lt"/>
                      <a:cs typeface="Tahoma"/>
                    </a:rPr>
                    <a:t>						</a:t>
                  </a:r>
                  <a:r>
                    <a:rPr lang="fr-FR" sz="2200" b="1" spc="-50" dirty="0">
                      <a:latin typeface="+mj-lt"/>
                      <a:cs typeface="Tahoma"/>
                    </a:rPr>
                    <a:t>transformée de Fourier </a:t>
                  </a:r>
                </a:p>
              </p:txBody>
            </p:sp>
          </mc:Choice>
          <mc:Fallback xmlns="">
            <p:sp>
              <p:nvSpPr>
                <p:cNvPr id="19" name="Content Placeholder 5">
                  <a:extLst>
                    <a:ext uri="{FF2B5EF4-FFF2-40B4-BE49-F238E27FC236}">
                      <a16:creationId xmlns:a16="http://schemas.microsoft.com/office/drawing/2014/main" id="{4BC5EF29-B625-46CD-881F-0F3344FCEE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26" y="3001144"/>
                  <a:ext cx="8506901" cy="3482991"/>
                </a:xfrm>
                <a:prstGeom prst="rect">
                  <a:avLst/>
                </a:prstGeom>
                <a:blipFill>
                  <a:blip r:embed="rId5"/>
                  <a:stretch>
                    <a:fillRect l="-1192" t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8E8126-F02C-45EF-9581-C24F8024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7001" y="4311612"/>
              <a:ext cx="2803360" cy="69817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746946-053F-42BD-9756-E88FE55CC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913" y="5519526"/>
              <a:ext cx="4572000" cy="652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419AC7-6ABC-DDBE-66D5-E254C1DCB71F}"/>
              </a:ext>
            </a:extLst>
          </p:cNvPr>
          <p:cNvGrpSpPr/>
          <p:nvPr/>
        </p:nvGrpSpPr>
        <p:grpSpPr>
          <a:xfrm>
            <a:off x="6410526" y="603104"/>
            <a:ext cx="2985540" cy="764827"/>
            <a:chOff x="6158460" y="1351356"/>
            <a:chExt cx="2985540" cy="764827"/>
          </a:xfrm>
        </p:grpSpPr>
        <p:cxnSp>
          <p:nvCxnSpPr>
            <p:cNvPr id="4" name="Curved Connector 3">
              <a:extLst>
                <a:ext uri="{FF2B5EF4-FFF2-40B4-BE49-F238E27FC236}">
                  <a16:creationId xmlns:a16="http://schemas.microsoft.com/office/drawing/2014/main" id="{121FF76D-B253-416A-662E-6FEFDBB13B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22877" y="1590063"/>
              <a:ext cx="561703" cy="490537"/>
            </a:xfrm>
            <a:prstGeom prst="curvedConnector3">
              <a:avLst>
                <a:gd name="adj1" fmla="val -116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069B19-A773-3B47-CF22-94BF82E69183}"/>
                </a:ext>
              </a:extLst>
            </p:cNvPr>
            <p:cNvSpPr txBox="1"/>
            <p:nvPr/>
          </p:nvSpPr>
          <p:spPr>
            <a:xfrm>
              <a:off x="6716819" y="1351356"/>
              <a:ext cx="2427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i="1" dirty="0">
                  <a:solidFill>
                    <a:srgbClr val="FF0000"/>
                  </a:solidFill>
                  <a:latin typeface="+mj-lt"/>
                </a:rPr>
                <a:t>Ex: fonctions non-</a:t>
              </a:r>
              <a:r>
                <a:rPr lang="fr-CA" i="1" dirty="0" err="1">
                  <a:solidFill>
                    <a:srgbClr val="FF0000"/>
                  </a:solidFill>
                  <a:latin typeface="+mj-lt"/>
                </a:rPr>
                <a:t>periodiques</a:t>
              </a:r>
              <a:endParaRPr lang="fr-CA" i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568715-888E-7874-E4F4-A6D42716DE0E}"/>
              </a:ext>
            </a:extLst>
          </p:cNvPr>
          <p:cNvGrpSpPr/>
          <p:nvPr/>
        </p:nvGrpSpPr>
        <p:grpSpPr>
          <a:xfrm>
            <a:off x="928598" y="5499856"/>
            <a:ext cx="2815158" cy="1020079"/>
            <a:chOff x="2425019" y="4311612"/>
            <a:chExt cx="2815158" cy="10200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1E509E-AB57-EF15-B598-01667DA2642E}"/>
                </a:ext>
              </a:extLst>
            </p:cNvPr>
            <p:cNvSpPr/>
            <p:nvPr/>
          </p:nvSpPr>
          <p:spPr>
            <a:xfrm>
              <a:off x="2425019" y="4311612"/>
              <a:ext cx="854894" cy="69817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518BDB71-9859-9138-12D2-BFF752A7F59F}"/>
                </a:ext>
              </a:extLst>
            </p:cNvPr>
            <p:cNvCxnSpPr>
              <a:cxnSpLocks/>
              <a:stCxn id="24" idx="1"/>
              <a:endCxn id="10" idx="4"/>
            </p:cNvCxnSpPr>
            <p:nvPr/>
          </p:nvCxnSpPr>
          <p:spPr>
            <a:xfrm rot="10800000">
              <a:off x="2852466" y="5009789"/>
              <a:ext cx="597734" cy="137237"/>
            </a:xfrm>
            <a:prstGeom prst="curvedConnector2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8AD320-0E2F-4CA6-D6DD-795105005804}"/>
                </a:ext>
              </a:extLst>
            </p:cNvPr>
            <p:cNvSpPr txBox="1"/>
            <p:nvPr/>
          </p:nvSpPr>
          <p:spPr>
            <a:xfrm>
              <a:off x="3450200" y="4962359"/>
              <a:ext cx="1789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solidFill>
                    <a:srgbClr val="FF0000"/>
                  </a:solidFill>
                  <a:latin typeface="+mj-lt"/>
                </a:rPr>
                <a:t>fonction continue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0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597135" y="1122450"/>
            <a:ext cx="7578724" cy="1438727"/>
            <a:chOff x="599376" y="1879147"/>
            <a:chExt cx="7578724" cy="1438727"/>
          </a:xfrm>
        </p:grpSpPr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4291012" y="2920999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/>
                <a:t>t</a:t>
              </a:r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1627188" y="2289968"/>
              <a:ext cx="1371600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4" name="Text Box 55"/>
            <p:cNvSpPr txBox="1">
              <a:spLocks noChangeArrowheads="1"/>
            </p:cNvSpPr>
            <p:nvPr/>
          </p:nvSpPr>
          <p:spPr bwMode="auto">
            <a:xfrm>
              <a:off x="1672278" y="1909274"/>
              <a:ext cx="19018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i="0" dirty="0"/>
                <a:t>période</a:t>
              </a:r>
              <a:r>
                <a:rPr lang="fr-CA" dirty="0"/>
                <a:t> T</a:t>
              </a:r>
            </a:p>
          </p:txBody>
        </p:sp>
        <p:graphicFrame>
          <p:nvGraphicFramePr>
            <p:cNvPr id="55" name="Object 59"/>
            <p:cNvGraphicFramePr>
              <a:graphicFrameLocks noChangeAspect="1"/>
            </p:cNvGraphicFramePr>
            <p:nvPr/>
          </p:nvGraphicFramePr>
          <p:xfrm>
            <a:off x="599376" y="1934368"/>
            <a:ext cx="520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376" y="1934368"/>
                          <a:ext cx="520700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3"/>
            <p:cNvGraphicFramePr>
              <a:graphicFrameLocks noChangeAspect="1"/>
            </p:cNvGraphicFramePr>
            <p:nvPr/>
          </p:nvGraphicFramePr>
          <p:xfrm>
            <a:off x="6452254" y="2125122"/>
            <a:ext cx="1103312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60240" imgH="393480" progId="Equation.3">
                    <p:embed/>
                  </p:oleObj>
                </mc:Choice>
                <mc:Fallback>
                  <p:oleObj name="Equation" r:id="rId6" imgW="6602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2254" y="2125122"/>
                          <a:ext cx="1103312" cy="655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Line 119"/>
            <p:cNvSpPr>
              <a:spLocks noChangeShapeType="1"/>
            </p:cNvSpPr>
            <p:nvPr/>
          </p:nvSpPr>
          <p:spPr bwMode="auto">
            <a:xfrm rot="16200000">
              <a:off x="5820911" y="2519771"/>
              <a:ext cx="770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4" name="Line 120"/>
            <p:cNvSpPr>
              <a:spLocks noChangeShapeType="1"/>
            </p:cNvSpPr>
            <p:nvPr/>
          </p:nvSpPr>
          <p:spPr bwMode="auto">
            <a:xfrm rot="16200000">
              <a:off x="6625805" y="2784167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5" name="Line 121"/>
            <p:cNvSpPr>
              <a:spLocks noChangeShapeType="1"/>
            </p:cNvSpPr>
            <p:nvPr/>
          </p:nvSpPr>
          <p:spPr bwMode="auto">
            <a:xfrm rot="16200000">
              <a:off x="7216828" y="2827861"/>
              <a:ext cx="135683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6" name="Line 122"/>
            <p:cNvSpPr>
              <a:spLocks noChangeShapeType="1"/>
            </p:cNvSpPr>
            <p:nvPr/>
          </p:nvSpPr>
          <p:spPr bwMode="auto">
            <a:xfrm>
              <a:off x="5972691" y="2894553"/>
              <a:ext cx="2205409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7" name="Line 123"/>
            <p:cNvSpPr>
              <a:spLocks noChangeShapeType="1"/>
            </p:cNvSpPr>
            <p:nvPr/>
          </p:nvSpPr>
          <p:spPr bwMode="auto">
            <a:xfrm rot="16200000">
              <a:off x="5519651" y="2441512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8" name="Line 125"/>
            <p:cNvSpPr>
              <a:spLocks noChangeShapeType="1"/>
            </p:cNvSpPr>
            <p:nvPr/>
          </p:nvSpPr>
          <p:spPr bwMode="auto">
            <a:xfrm rot="16200000">
              <a:off x="5731224" y="265308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9" name="Line 126"/>
            <p:cNvSpPr>
              <a:spLocks noChangeShapeType="1"/>
            </p:cNvSpPr>
            <p:nvPr/>
          </p:nvSpPr>
          <p:spPr bwMode="auto">
            <a:xfrm rot="16200000">
              <a:off x="6225658" y="2667019"/>
              <a:ext cx="46224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0" name="Line 127"/>
            <p:cNvSpPr>
              <a:spLocks noChangeShapeType="1"/>
            </p:cNvSpPr>
            <p:nvPr/>
          </p:nvSpPr>
          <p:spPr bwMode="auto">
            <a:xfrm rot="16200000">
              <a:off x="6910968" y="2797966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1" name="Text Box 128"/>
            <p:cNvSpPr txBox="1">
              <a:spLocks noChangeArrowheads="1"/>
            </p:cNvSpPr>
            <p:nvPr/>
          </p:nvSpPr>
          <p:spPr bwMode="auto">
            <a:xfrm>
              <a:off x="5451810" y="1879147"/>
              <a:ext cx="754301" cy="4616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 dirty="0" err="1">
                  <a:solidFill>
                    <a:srgbClr val="C00000"/>
                  </a:solidFill>
                </a:rPr>
                <a:t>c</a:t>
              </a:r>
              <a:r>
                <a:rPr lang="fr-CA" sz="2400" baseline="-25000" dirty="0" err="1">
                  <a:solidFill>
                    <a:srgbClr val="C00000"/>
                  </a:solidFill>
                </a:rPr>
                <a:t>n</a:t>
              </a:r>
              <a:endParaRPr lang="fr-CA" sz="240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92" name="Line 122"/>
            <p:cNvSpPr>
              <a:spLocks noChangeShapeType="1"/>
            </p:cNvSpPr>
            <p:nvPr/>
          </p:nvSpPr>
          <p:spPr bwMode="auto">
            <a:xfrm>
              <a:off x="1197491" y="2894552"/>
              <a:ext cx="3260209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3" name="Line 123"/>
            <p:cNvSpPr>
              <a:spLocks noChangeShapeType="1"/>
            </p:cNvSpPr>
            <p:nvPr/>
          </p:nvSpPr>
          <p:spPr bwMode="auto">
            <a:xfrm rot="16200000">
              <a:off x="744451" y="2441511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4" name="Text Box 6"/>
            <p:cNvSpPr txBox="1">
              <a:spLocks noChangeArrowheads="1"/>
            </p:cNvSpPr>
            <p:nvPr/>
          </p:nvSpPr>
          <p:spPr bwMode="auto">
            <a:xfrm>
              <a:off x="7833612" y="2920999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/>
                <a:t>f</a:t>
              </a: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1193800" y="2374900"/>
              <a:ext cx="3238500" cy="520700"/>
            </a:xfrm>
            <a:custGeom>
              <a:avLst/>
              <a:gdLst>
                <a:gd name="connsiteX0" fmla="*/ 0 w 3238500"/>
                <a:gd name="connsiteY0" fmla="*/ 508000 h 520700"/>
                <a:gd name="connsiteX1" fmla="*/ 469900 w 3238500"/>
                <a:gd name="connsiteY1" fmla="*/ 520700 h 520700"/>
                <a:gd name="connsiteX2" fmla="*/ 457200 w 3238500"/>
                <a:gd name="connsiteY2" fmla="*/ 0 h 520700"/>
                <a:gd name="connsiteX3" fmla="*/ 774700 w 3238500"/>
                <a:gd name="connsiteY3" fmla="*/ 12700 h 520700"/>
                <a:gd name="connsiteX4" fmla="*/ 787400 w 3238500"/>
                <a:gd name="connsiteY4" fmla="*/ 508000 h 520700"/>
                <a:gd name="connsiteX5" fmla="*/ 1816100 w 3238500"/>
                <a:gd name="connsiteY5" fmla="*/ 508000 h 520700"/>
                <a:gd name="connsiteX6" fmla="*/ 1803400 w 3238500"/>
                <a:gd name="connsiteY6" fmla="*/ 12700 h 520700"/>
                <a:gd name="connsiteX7" fmla="*/ 2057400 w 3238500"/>
                <a:gd name="connsiteY7" fmla="*/ 12700 h 520700"/>
                <a:gd name="connsiteX8" fmla="*/ 2070100 w 3238500"/>
                <a:gd name="connsiteY8" fmla="*/ 508000 h 520700"/>
                <a:gd name="connsiteX9" fmla="*/ 3060700 w 3238500"/>
                <a:gd name="connsiteY9" fmla="*/ 520700 h 520700"/>
                <a:gd name="connsiteX10" fmla="*/ 3060700 w 3238500"/>
                <a:gd name="connsiteY10" fmla="*/ 25400 h 520700"/>
                <a:gd name="connsiteX11" fmla="*/ 3238500 w 3238500"/>
                <a:gd name="connsiteY11" fmla="*/ 1270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500" h="520700">
                  <a:moveTo>
                    <a:pt x="0" y="508000"/>
                  </a:moveTo>
                  <a:lnTo>
                    <a:pt x="469900" y="520700"/>
                  </a:lnTo>
                  <a:lnTo>
                    <a:pt x="457200" y="0"/>
                  </a:lnTo>
                  <a:lnTo>
                    <a:pt x="774700" y="12700"/>
                  </a:lnTo>
                  <a:lnTo>
                    <a:pt x="787400" y="508000"/>
                  </a:lnTo>
                  <a:lnTo>
                    <a:pt x="1816100" y="508000"/>
                  </a:lnTo>
                  <a:lnTo>
                    <a:pt x="1803400" y="12700"/>
                  </a:lnTo>
                  <a:lnTo>
                    <a:pt x="2057400" y="12700"/>
                  </a:lnTo>
                  <a:lnTo>
                    <a:pt x="2070100" y="508000"/>
                  </a:lnTo>
                  <a:lnTo>
                    <a:pt x="3060700" y="520700"/>
                  </a:lnTo>
                  <a:lnTo>
                    <a:pt x="3060700" y="25400"/>
                  </a:lnTo>
                  <a:lnTo>
                    <a:pt x="3238500" y="1270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0" name="Footer Placeholder 59"/>
          <p:cNvSpPr>
            <a:spLocks noGrp="1"/>
          </p:cNvSpPr>
          <p:nvPr>
            <p:ph type="ftr" sz="quarter" idx="4294967295"/>
          </p:nvPr>
        </p:nvSpPr>
        <p:spPr>
          <a:xfrm rot="16200000">
            <a:off x="-1240020" y="4818602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5252" y="5409251"/>
            <a:ext cx="8294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500" i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transformée de Fourier correspond à une série de Fourier ayant une période tendant vers l’infini et s’applique ainsi à des signaux non-périodiques. Plutôt que d’avoir des composantes à des fréquences discrètes, le nombre de composantes tend vers l’infini et la transformée a un spectre de fréquences continues.</a:t>
            </a:r>
            <a:endParaRPr lang="fr-FR" sz="1500" i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1173" y="924741"/>
            <a:ext cx="223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fr-CA" i="0" dirty="0">
                <a:solidFill>
                  <a:srgbClr val="002060"/>
                </a:solidFill>
              </a:rPr>
              <a:t>Série de Fourier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4776" y="2444726"/>
            <a:ext cx="7824509" cy="1438727"/>
            <a:chOff x="624776" y="2444726"/>
            <a:chExt cx="7824509" cy="1438727"/>
          </a:xfrm>
        </p:grpSpPr>
        <p:grpSp>
          <p:nvGrpSpPr>
            <p:cNvPr id="4" name="Group 3"/>
            <p:cNvGrpSpPr/>
            <p:nvPr/>
          </p:nvGrpSpPr>
          <p:grpSpPr>
            <a:xfrm>
              <a:off x="624776" y="2444726"/>
              <a:ext cx="7578724" cy="1438727"/>
              <a:chOff x="624776" y="2444726"/>
              <a:chExt cx="7578724" cy="1438727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624776" y="2444726"/>
                <a:ext cx="7578724" cy="1438727"/>
                <a:chOff x="612076" y="3441247"/>
                <a:chExt cx="7578724" cy="1438727"/>
              </a:xfrm>
            </p:grpSpPr>
            <p:sp>
              <p:nvSpPr>
                <p:cNvPr id="9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03712" y="44830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t</a:t>
                  </a:r>
                </a:p>
              </p:txBody>
            </p:sp>
            <p:graphicFrame>
              <p:nvGraphicFramePr>
                <p:cNvPr id="101" name="Object 59"/>
                <p:cNvGraphicFramePr>
                  <a:graphicFrameLocks noChangeAspect="1"/>
                </p:cNvGraphicFramePr>
                <p:nvPr/>
              </p:nvGraphicFramePr>
              <p:xfrm>
                <a:off x="612076" y="3496468"/>
                <a:ext cx="520700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Équation" r:id="rId8" imgW="520560" imgH="355320" progId="Equation.3">
                        <p:embed/>
                      </p:oleObj>
                    </mc:Choice>
                    <mc:Fallback>
                      <p:oleObj name="Équation" r:id="rId8" imgW="520560" imgH="35532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076" y="3496468"/>
                              <a:ext cx="520700" cy="355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3" name="Line 119"/>
                <p:cNvSpPr>
                  <a:spLocks noChangeShapeType="1"/>
                </p:cNvSpPr>
                <p:nvPr/>
              </p:nvSpPr>
              <p:spPr bwMode="auto">
                <a:xfrm rot="16200000">
                  <a:off x="5833611" y="4082909"/>
                  <a:ext cx="770399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4" name="Line 120"/>
                <p:cNvSpPr>
                  <a:spLocks noChangeShapeType="1"/>
                </p:cNvSpPr>
                <p:nvPr/>
              </p:nvSpPr>
              <p:spPr bwMode="auto">
                <a:xfrm rot="16200000">
                  <a:off x="6638505" y="4346267"/>
                  <a:ext cx="223071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5" name="Line 121"/>
                <p:cNvSpPr>
                  <a:spLocks noChangeShapeType="1"/>
                </p:cNvSpPr>
                <p:nvPr/>
              </p:nvSpPr>
              <p:spPr bwMode="auto">
                <a:xfrm rot="16200000">
                  <a:off x="7229528" y="4389961"/>
                  <a:ext cx="135683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7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5532351" y="4003612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8" name="Line 125"/>
                <p:cNvSpPr>
                  <a:spLocks noChangeShapeType="1"/>
                </p:cNvSpPr>
                <p:nvPr/>
              </p:nvSpPr>
              <p:spPr bwMode="auto">
                <a:xfrm rot="16200000">
                  <a:off x="5743924" y="4215184"/>
                  <a:ext cx="482936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9" name="Line 126"/>
                <p:cNvSpPr>
                  <a:spLocks noChangeShapeType="1"/>
                </p:cNvSpPr>
                <p:nvPr/>
              </p:nvSpPr>
              <p:spPr bwMode="auto">
                <a:xfrm rot="16200000">
                  <a:off x="6238358" y="4238123"/>
                  <a:ext cx="46224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0" name="Line 127"/>
                <p:cNvSpPr>
                  <a:spLocks noChangeShapeType="1"/>
                </p:cNvSpPr>
                <p:nvPr/>
              </p:nvSpPr>
              <p:spPr bwMode="auto">
                <a:xfrm rot="16200000">
                  <a:off x="6923668" y="4360066"/>
                  <a:ext cx="223071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1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5464510" y="3441247"/>
                  <a:ext cx="754301" cy="46166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sz="2400" dirty="0" err="1">
                      <a:solidFill>
                        <a:srgbClr val="C00000"/>
                      </a:solidFill>
                    </a:rPr>
                    <a:t>c</a:t>
                  </a:r>
                  <a:r>
                    <a:rPr lang="fr-CA" sz="2400" baseline="-25000" dirty="0" err="1">
                      <a:solidFill>
                        <a:srgbClr val="C00000"/>
                      </a:solidFill>
                    </a:rPr>
                    <a:t>n</a:t>
                  </a:r>
                  <a:endParaRPr lang="fr-CA" sz="2400" baseline="-25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2" name="Line 122"/>
                <p:cNvSpPr>
                  <a:spLocks noChangeShapeType="1"/>
                </p:cNvSpPr>
                <p:nvPr/>
              </p:nvSpPr>
              <p:spPr bwMode="auto">
                <a:xfrm>
                  <a:off x="1210191" y="4456652"/>
                  <a:ext cx="32602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3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757151" y="4003611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846312" y="44830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f</a:t>
                  </a:r>
                </a:p>
              </p:txBody>
            </p:sp>
            <p:sp>
              <p:nvSpPr>
                <p:cNvPr id="115" name="Freeform 114"/>
                <p:cNvSpPr/>
                <p:nvPr/>
              </p:nvSpPr>
              <p:spPr bwMode="auto">
                <a:xfrm>
                  <a:off x="1377951" y="3943350"/>
                  <a:ext cx="2781300" cy="520700"/>
                </a:xfrm>
                <a:custGeom>
                  <a:avLst/>
                  <a:gdLst>
                    <a:gd name="connsiteX0" fmla="*/ 0 w 3238500"/>
                    <a:gd name="connsiteY0" fmla="*/ 508000 h 520700"/>
                    <a:gd name="connsiteX1" fmla="*/ 469900 w 3238500"/>
                    <a:gd name="connsiteY1" fmla="*/ 520700 h 520700"/>
                    <a:gd name="connsiteX2" fmla="*/ 457200 w 3238500"/>
                    <a:gd name="connsiteY2" fmla="*/ 0 h 520700"/>
                    <a:gd name="connsiteX3" fmla="*/ 774700 w 3238500"/>
                    <a:gd name="connsiteY3" fmla="*/ 12700 h 520700"/>
                    <a:gd name="connsiteX4" fmla="*/ 787400 w 3238500"/>
                    <a:gd name="connsiteY4" fmla="*/ 508000 h 520700"/>
                    <a:gd name="connsiteX5" fmla="*/ 1816100 w 3238500"/>
                    <a:gd name="connsiteY5" fmla="*/ 508000 h 520700"/>
                    <a:gd name="connsiteX6" fmla="*/ 1803400 w 3238500"/>
                    <a:gd name="connsiteY6" fmla="*/ 12700 h 520700"/>
                    <a:gd name="connsiteX7" fmla="*/ 2057400 w 3238500"/>
                    <a:gd name="connsiteY7" fmla="*/ 12700 h 520700"/>
                    <a:gd name="connsiteX8" fmla="*/ 2070100 w 3238500"/>
                    <a:gd name="connsiteY8" fmla="*/ 508000 h 520700"/>
                    <a:gd name="connsiteX9" fmla="*/ 3060700 w 3238500"/>
                    <a:gd name="connsiteY9" fmla="*/ 520700 h 520700"/>
                    <a:gd name="connsiteX10" fmla="*/ 3060700 w 3238500"/>
                    <a:gd name="connsiteY10" fmla="*/ 25400 h 520700"/>
                    <a:gd name="connsiteX11" fmla="*/ 3238500 w 3238500"/>
                    <a:gd name="connsiteY11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11" fmla="*/ 3060700 w 3060700"/>
                    <a:gd name="connsiteY11" fmla="*/ 254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0" fmla="*/ 0 w 2070100"/>
                    <a:gd name="connsiteY0" fmla="*/ 508000 h 520700"/>
                    <a:gd name="connsiteX1" fmla="*/ 281332 w 2070100"/>
                    <a:gd name="connsiteY1" fmla="*/ 495300 h 520700"/>
                    <a:gd name="connsiteX2" fmla="*/ 469900 w 2070100"/>
                    <a:gd name="connsiteY2" fmla="*/ 520700 h 520700"/>
                    <a:gd name="connsiteX3" fmla="*/ 457200 w 2070100"/>
                    <a:gd name="connsiteY3" fmla="*/ 0 h 520700"/>
                    <a:gd name="connsiteX4" fmla="*/ 774700 w 2070100"/>
                    <a:gd name="connsiteY4" fmla="*/ 12700 h 520700"/>
                    <a:gd name="connsiteX5" fmla="*/ 787400 w 2070100"/>
                    <a:gd name="connsiteY5" fmla="*/ 508000 h 520700"/>
                    <a:gd name="connsiteX6" fmla="*/ 1816100 w 2070100"/>
                    <a:gd name="connsiteY6" fmla="*/ 508000 h 520700"/>
                    <a:gd name="connsiteX7" fmla="*/ 1803400 w 2070100"/>
                    <a:gd name="connsiteY7" fmla="*/ 12700 h 520700"/>
                    <a:gd name="connsiteX8" fmla="*/ 2057400 w 2070100"/>
                    <a:gd name="connsiteY8" fmla="*/ 12700 h 520700"/>
                    <a:gd name="connsiteX9" fmla="*/ 2070100 w 2070100"/>
                    <a:gd name="connsiteY9" fmla="*/ 508000 h 520700"/>
                    <a:gd name="connsiteX0" fmla="*/ 0 w 1788768"/>
                    <a:gd name="connsiteY0" fmla="*/ 495300 h 520700"/>
                    <a:gd name="connsiteX1" fmla="*/ 188568 w 1788768"/>
                    <a:gd name="connsiteY1" fmla="*/ 520700 h 520700"/>
                    <a:gd name="connsiteX2" fmla="*/ 175868 w 1788768"/>
                    <a:gd name="connsiteY2" fmla="*/ 0 h 520700"/>
                    <a:gd name="connsiteX3" fmla="*/ 493368 w 1788768"/>
                    <a:gd name="connsiteY3" fmla="*/ 12700 h 520700"/>
                    <a:gd name="connsiteX4" fmla="*/ 506068 w 1788768"/>
                    <a:gd name="connsiteY4" fmla="*/ 508000 h 520700"/>
                    <a:gd name="connsiteX5" fmla="*/ 1534768 w 1788768"/>
                    <a:gd name="connsiteY5" fmla="*/ 508000 h 520700"/>
                    <a:gd name="connsiteX6" fmla="*/ 1522068 w 1788768"/>
                    <a:gd name="connsiteY6" fmla="*/ 12700 h 520700"/>
                    <a:gd name="connsiteX7" fmla="*/ 1776068 w 1788768"/>
                    <a:gd name="connsiteY7" fmla="*/ 12700 h 520700"/>
                    <a:gd name="connsiteX8" fmla="*/ 1788768 w 1788768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776068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684895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687989 w 1711434"/>
                    <a:gd name="connsiteY8" fmla="*/ 19050 h 520700"/>
                    <a:gd name="connsiteX9" fmla="*/ 1711434 w 1711434"/>
                    <a:gd name="connsiteY9" fmla="*/ 508000 h 52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1434" h="520700">
                      <a:moveTo>
                        <a:pt x="0" y="495300"/>
                      </a:moveTo>
                      <a:lnTo>
                        <a:pt x="188568" y="520700"/>
                      </a:lnTo>
                      <a:lnTo>
                        <a:pt x="175868" y="0"/>
                      </a:lnTo>
                      <a:lnTo>
                        <a:pt x="376146" y="12700"/>
                      </a:lnTo>
                      <a:lnTo>
                        <a:pt x="388847" y="508000"/>
                      </a:lnTo>
                      <a:lnTo>
                        <a:pt x="1534768" y="508000"/>
                      </a:lnTo>
                      <a:lnTo>
                        <a:pt x="1522068" y="12700"/>
                      </a:lnTo>
                      <a:lnTo>
                        <a:pt x="1684895" y="12700"/>
                      </a:lnTo>
                      <a:lnTo>
                        <a:pt x="1687989" y="19050"/>
                      </a:lnTo>
                      <a:lnTo>
                        <a:pt x="1711434" y="508000"/>
                      </a:lnTo>
                    </a:path>
                  </a:pathLst>
                </a:cu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117" name="Line 120"/>
                <p:cNvSpPr>
                  <a:spLocks noChangeShapeType="1"/>
                </p:cNvSpPr>
                <p:nvPr/>
              </p:nvSpPr>
              <p:spPr bwMode="auto">
                <a:xfrm rot="16200000">
                  <a:off x="6434930" y="4287472"/>
                  <a:ext cx="360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8" name="Line 121"/>
                <p:cNvSpPr>
                  <a:spLocks noChangeShapeType="1"/>
                </p:cNvSpPr>
                <p:nvPr/>
              </p:nvSpPr>
              <p:spPr bwMode="auto">
                <a:xfrm rot="16200000">
                  <a:off x="7094416" y="4376089"/>
                  <a:ext cx="135683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9" name="Line 127"/>
                <p:cNvSpPr>
                  <a:spLocks noChangeShapeType="1"/>
                </p:cNvSpPr>
                <p:nvPr/>
              </p:nvSpPr>
              <p:spPr bwMode="auto">
                <a:xfrm rot="16200000">
                  <a:off x="6810091" y="4367729"/>
                  <a:ext cx="180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20" name="Line 126"/>
                <p:cNvSpPr>
                  <a:spLocks noChangeShapeType="1"/>
                </p:cNvSpPr>
                <p:nvPr/>
              </p:nvSpPr>
              <p:spPr bwMode="auto">
                <a:xfrm rot="16200000">
                  <a:off x="6032455" y="4151803"/>
                  <a:ext cx="612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21" name="Line 126"/>
                <p:cNvSpPr>
                  <a:spLocks noChangeShapeType="1"/>
                </p:cNvSpPr>
                <p:nvPr/>
              </p:nvSpPr>
              <p:spPr bwMode="auto">
                <a:xfrm rot="16200000">
                  <a:off x="5793423" y="4151787"/>
                  <a:ext cx="612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6" name="Line 122"/>
                <p:cNvSpPr>
                  <a:spLocks noChangeShapeType="1"/>
                </p:cNvSpPr>
                <p:nvPr/>
              </p:nvSpPr>
              <p:spPr bwMode="auto">
                <a:xfrm>
                  <a:off x="5985391" y="4456653"/>
                  <a:ext cx="22054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42" name="Line 121"/>
                <p:cNvSpPr>
                  <a:spLocks noChangeShapeType="1"/>
                </p:cNvSpPr>
                <p:nvPr/>
              </p:nvSpPr>
              <p:spPr bwMode="auto">
                <a:xfrm rot="16200000">
                  <a:off x="7367194" y="4403802"/>
                  <a:ext cx="108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44" name="Line 54"/>
                <p:cNvSpPr>
                  <a:spLocks noChangeShapeType="1"/>
                </p:cNvSpPr>
                <p:nvPr/>
              </p:nvSpPr>
              <p:spPr bwMode="auto">
                <a:xfrm>
                  <a:off x="1646238" y="3882348"/>
                  <a:ext cx="2232000" cy="0"/>
                </a:xfrm>
                <a:prstGeom prst="line">
                  <a:avLst/>
                </a:prstGeom>
                <a:noFill/>
                <a:ln w="19050">
                  <a:solidFill>
                    <a:schemeClr val="tx2"/>
                  </a:solidFill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</p:grpSp>
          <p:sp>
            <p:nvSpPr>
              <p:cNvPr id="64" name="Text Box 55"/>
              <p:cNvSpPr txBox="1">
                <a:spLocks noChangeArrowheads="1"/>
              </p:cNvSpPr>
              <p:nvPr/>
            </p:nvSpPr>
            <p:spPr bwMode="auto">
              <a:xfrm>
                <a:off x="2066902" y="2506110"/>
                <a:ext cx="17549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/>
                  <a:t>T augmente</a:t>
                </a:r>
              </a:p>
            </p:txBody>
          </p:sp>
        </p:grpSp>
        <p:sp>
          <p:nvSpPr>
            <p:cNvPr id="66" name="Text Box 55"/>
            <p:cNvSpPr txBox="1">
              <a:spLocks noChangeArrowheads="1"/>
            </p:cNvSpPr>
            <p:nvPr/>
          </p:nvSpPr>
          <p:spPr bwMode="auto">
            <a:xfrm>
              <a:off x="6694305" y="2867546"/>
              <a:ext cx="17549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  <a:sym typeface="Symbol"/>
                </a:rPr>
                <a:t> f diminue</a:t>
              </a:r>
              <a:endParaRPr lang="fr-CA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776" y="3777797"/>
            <a:ext cx="8104887" cy="1692727"/>
            <a:chOff x="624776" y="3777797"/>
            <a:chExt cx="8104887" cy="169272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6" y="3777797"/>
              <a:ext cx="8104887" cy="1692727"/>
              <a:chOff x="624776" y="4063547"/>
              <a:chExt cx="8104887" cy="1692727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624776" y="4063547"/>
                <a:ext cx="8104887" cy="1692727"/>
                <a:chOff x="624776" y="4863647"/>
                <a:chExt cx="8104887" cy="1692727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2205974" y="5160212"/>
                  <a:ext cx="259462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>
                    <a:spcBef>
                      <a:spcPts val="600"/>
                    </a:spcBef>
                  </a:pPr>
                  <a:r>
                    <a:rPr lang="fr-CA" dirty="0">
                      <a:solidFill>
                        <a:srgbClr val="002060"/>
                      </a:solidFill>
                      <a:latin typeface="+mn-lt"/>
                    </a:rPr>
                    <a:t>T  tend vers l’infini 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454851" y="4863647"/>
                  <a:ext cx="327481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spcBef>
                      <a:spcPts val="600"/>
                    </a:spcBef>
                  </a:pPr>
                  <a:r>
                    <a:rPr lang="fr-CA" sz="1800" i="0" dirty="0">
                      <a:solidFill>
                        <a:srgbClr val="002060"/>
                      </a:solidFill>
                    </a:rPr>
                    <a:t>fréquences continues</a:t>
                  </a:r>
                </a:p>
              </p:txBody>
            </p:sp>
            <p:sp>
              <p:nvSpPr>
                <p:cNvPr id="12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16412" y="61594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t</a:t>
                  </a:r>
                </a:p>
              </p:txBody>
            </p:sp>
            <p:graphicFrame>
              <p:nvGraphicFramePr>
                <p:cNvPr id="123" name="Object 59"/>
                <p:cNvGraphicFramePr>
                  <a:graphicFrameLocks noChangeAspect="1"/>
                </p:cNvGraphicFramePr>
                <p:nvPr/>
              </p:nvGraphicFramePr>
              <p:xfrm>
                <a:off x="624776" y="5172868"/>
                <a:ext cx="520700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Équation" r:id="rId9" imgW="520560" imgH="355320" progId="Equation.3">
                        <p:embed/>
                      </p:oleObj>
                    </mc:Choice>
                    <mc:Fallback>
                      <p:oleObj name="Équation" r:id="rId9" imgW="520560" imgH="35532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776" y="5172868"/>
                              <a:ext cx="520700" cy="355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7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5545051" y="5680012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31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5477210" y="5117647"/>
                  <a:ext cx="754301" cy="46166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sz="2400" b="1" i="0" dirty="0">
                      <a:solidFill>
                        <a:srgbClr val="C00000"/>
                      </a:solidFill>
                      <a:latin typeface="Edwardian Script ITC" pitchFamily="66" charset="0"/>
                    </a:rPr>
                    <a:t>F</a:t>
                  </a:r>
                  <a:endParaRPr lang="fr-CA" sz="2400" b="1" i="0" baseline="-25000" dirty="0">
                    <a:solidFill>
                      <a:srgbClr val="C00000"/>
                    </a:solidFill>
                    <a:latin typeface="Edwardian Script ITC" pitchFamily="66" charset="0"/>
                  </a:endParaRPr>
                </a:p>
              </p:txBody>
            </p:sp>
            <p:sp>
              <p:nvSpPr>
                <p:cNvPr id="132" name="Line 122"/>
                <p:cNvSpPr>
                  <a:spLocks noChangeShapeType="1"/>
                </p:cNvSpPr>
                <p:nvPr/>
              </p:nvSpPr>
              <p:spPr bwMode="auto">
                <a:xfrm>
                  <a:off x="1222891" y="6133052"/>
                  <a:ext cx="32602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33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769851" y="5680011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3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859012" y="61594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f</a:t>
                  </a:r>
                </a:p>
              </p:txBody>
            </p:sp>
            <p:sp>
              <p:nvSpPr>
                <p:cNvPr id="135" name="Freeform 134"/>
                <p:cNvSpPr/>
                <p:nvPr/>
              </p:nvSpPr>
              <p:spPr bwMode="auto">
                <a:xfrm>
                  <a:off x="1390651" y="5619750"/>
                  <a:ext cx="3093572" cy="520700"/>
                </a:xfrm>
                <a:custGeom>
                  <a:avLst/>
                  <a:gdLst>
                    <a:gd name="connsiteX0" fmla="*/ 0 w 3238500"/>
                    <a:gd name="connsiteY0" fmla="*/ 508000 h 520700"/>
                    <a:gd name="connsiteX1" fmla="*/ 469900 w 3238500"/>
                    <a:gd name="connsiteY1" fmla="*/ 520700 h 520700"/>
                    <a:gd name="connsiteX2" fmla="*/ 457200 w 3238500"/>
                    <a:gd name="connsiteY2" fmla="*/ 0 h 520700"/>
                    <a:gd name="connsiteX3" fmla="*/ 774700 w 3238500"/>
                    <a:gd name="connsiteY3" fmla="*/ 12700 h 520700"/>
                    <a:gd name="connsiteX4" fmla="*/ 787400 w 3238500"/>
                    <a:gd name="connsiteY4" fmla="*/ 508000 h 520700"/>
                    <a:gd name="connsiteX5" fmla="*/ 1816100 w 3238500"/>
                    <a:gd name="connsiteY5" fmla="*/ 508000 h 520700"/>
                    <a:gd name="connsiteX6" fmla="*/ 1803400 w 3238500"/>
                    <a:gd name="connsiteY6" fmla="*/ 12700 h 520700"/>
                    <a:gd name="connsiteX7" fmla="*/ 2057400 w 3238500"/>
                    <a:gd name="connsiteY7" fmla="*/ 12700 h 520700"/>
                    <a:gd name="connsiteX8" fmla="*/ 2070100 w 3238500"/>
                    <a:gd name="connsiteY8" fmla="*/ 508000 h 520700"/>
                    <a:gd name="connsiteX9" fmla="*/ 3060700 w 3238500"/>
                    <a:gd name="connsiteY9" fmla="*/ 520700 h 520700"/>
                    <a:gd name="connsiteX10" fmla="*/ 3060700 w 3238500"/>
                    <a:gd name="connsiteY10" fmla="*/ 25400 h 520700"/>
                    <a:gd name="connsiteX11" fmla="*/ 3238500 w 3238500"/>
                    <a:gd name="connsiteY11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11" fmla="*/ 3060700 w 3060700"/>
                    <a:gd name="connsiteY11" fmla="*/ 254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0" fmla="*/ 0 w 2070100"/>
                    <a:gd name="connsiteY0" fmla="*/ 508000 h 520700"/>
                    <a:gd name="connsiteX1" fmla="*/ 281332 w 2070100"/>
                    <a:gd name="connsiteY1" fmla="*/ 495300 h 520700"/>
                    <a:gd name="connsiteX2" fmla="*/ 469900 w 2070100"/>
                    <a:gd name="connsiteY2" fmla="*/ 520700 h 520700"/>
                    <a:gd name="connsiteX3" fmla="*/ 457200 w 2070100"/>
                    <a:gd name="connsiteY3" fmla="*/ 0 h 520700"/>
                    <a:gd name="connsiteX4" fmla="*/ 774700 w 2070100"/>
                    <a:gd name="connsiteY4" fmla="*/ 12700 h 520700"/>
                    <a:gd name="connsiteX5" fmla="*/ 787400 w 2070100"/>
                    <a:gd name="connsiteY5" fmla="*/ 508000 h 520700"/>
                    <a:gd name="connsiteX6" fmla="*/ 1816100 w 2070100"/>
                    <a:gd name="connsiteY6" fmla="*/ 508000 h 520700"/>
                    <a:gd name="connsiteX7" fmla="*/ 1803400 w 2070100"/>
                    <a:gd name="connsiteY7" fmla="*/ 12700 h 520700"/>
                    <a:gd name="connsiteX8" fmla="*/ 2057400 w 2070100"/>
                    <a:gd name="connsiteY8" fmla="*/ 12700 h 520700"/>
                    <a:gd name="connsiteX9" fmla="*/ 2070100 w 2070100"/>
                    <a:gd name="connsiteY9" fmla="*/ 508000 h 520700"/>
                    <a:gd name="connsiteX0" fmla="*/ 0 w 1788768"/>
                    <a:gd name="connsiteY0" fmla="*/ 495300 h 520700"/>
                    <a:gd name="connsiteX1" fmla="*/ 188568 w 1788768"/>
                    <a:gd name="connsiteY1" fmla="*/ 520700 h 520700"/>
                    <a:gd name="connsiteX2" fmla="*/ 175868 w 1788768"/>
                    <a:gd name="connsiteY2" fmla="*/ 0 h 520700"/>
                    <a:gd name="connsiteX3" fmla="*/ 493368 w 1788768"/>
                    <a:gd name="connsiteY3" fmla="*/ 12700 h 520700"/>
                    <a:gd name="connsiteX4" fmla="*/ 506068 w 1788768"/>
                    <a:gd name="connsiteY4" fmla="*/ 508000 h 520700"/>
                    <a:gd name="connsiteX5" fmla="*/ 1534768 w 1788768"/>
                    <a:gd name="connsiteY5" fmla="*/ 508000 h 520700"/>
                    <a:gd name="connsiteX6" fmla="*/ 1522068 w 1788768"/>
                    <a:gd name="connsiteY6" fmla="*/ 12700 h 520700"/>
                    <a:gd name="connsiteX7" fmla="*/ 1776068 w 1788768"/>
                    <a:gd name="connsiteY7" fmla="*/ 12700 h 520700"/>
                    <a:gd name="connsiteX8" fmla="*/ 1788768 w 1788768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776068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684895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687989 w 1711434"/>
                    <a:gd name="connsiteY8" fmla="*/ 19050 h 520700"/>
                    <a:gd name="connsiteX9" fmla="*/ 1711434 w 1711434"/>
                    <a:gd name="connsiteY9" fmla="*/ 508000 h 520700"/>
                    <a:gd name="connsiteX0" fmla="*/ 0 w 1687989"/>
                    <a:gd name="connsiteY0" fmla="*/ 495300 h 520700"/>
                    <a:gd name="connsiteX1" fmla="*/ 188568 w 1687989"/>
                    <a:gd name="connsiteY1" fmla="*/ 520700 h 520700"/>
                    <a:gd name="connsiteX2" fmla="*/ 175868 w 1687989"/>
                    <a:gd name="connsiteY2" fmla="*/ 0 h 520700"/>
                    <a:gd name="connsiteX3" fmla="*/ 376146 w 1687989"/>
                    <a:gd name="connsiteY3" fmla="*/ 12700 h 520700"/>
                    <a:gd name="connsiteX4" fmla="*/ 388847 w 1687989"/>
                    <a:gd name="connsiteY4" fmla="*/ 508000 h 520700"/>
                    <a:gd name="connsiteX5" fmla="*/ 1534768 w 1687989"/>
                    <a:gd name="connsiteY5" fmla="*/ 508000 h 520700"/>
                    <a:gd name="connsiteX6" fmla="*/ 1522068 w 1687989"/>
                    <a:gd name="connsiteY6" fmla="*/ 12700 h 520700"/>
                    <a:gd name="connsiteX7" fmla="*/ 1684895 w 1687989"/>
                    <a:gd name="connsiteY7" fmla="*/ 12700 h 520700"/>
                    <a:gd name="connsiteX8" fmla="*/ 1687989 w 1687989"/>
                    <a:gd name="connsiteY8" fmla="*/ 19050 h 520700"/>
                    <a:gd name="connsiteX0" fmla="*/ 0 w 1684895"/>
                    <a:gd name="connsiteY0" fmla="*/ 495300 h 520700"/>
                    <a:gd name="connsiteX1" fmla="*/ 188568 w 1684895"/>
                    <a:gd name="connsiteY1" fmla="*/ 520700 h 520700"/>
                    <a:gd name="connsiteX2" fmla="*/ 175868 w 1684895"/>
                    <a:gd name="connsiteY2" fmla="*/ 0 h 520700"/>
                    <a:gd name="connsiteX3" fmla="*/ 376146 w 1684895"/>
                    <a:gd name="connsiteY3" fmla="*/ 12700 h 520700"/>
                    <a:gd name="connsiteX4" fmla="*/ 388847 w 1684895"/>
                    <a:gd name="connsiteY4" fmla="*/ 508000 h 520700"/>
                    <a:gd name="connsiteX5" fmla="*/ 1534768 w 1684895"/>
                    <a:gd name="connsiteY5" fmla="*/ 508000 h 520700"/>
                    <a:gd name="connsiteX6" fmla="*/ 1522068 w 1684895"/>
                    <a:gd name="connsiteY6" fmla="*/ 12700 h 520700"/>
                    <a:gd name="connsiteX7" fmla="*/ 1684895 w 1684895"/>
                    <a:gd name="connsiteY7" fmla="*/ 12700 h 520700"/>
                    <a:gd name="connsiteX0" fmla="*/ 0 w 1534768"/>
                    <a:gd name="connsiteY0" fmla="*/ 495300 h 520700"/>
                    <a:gd name="connsiteX1" fmla="*/ 188568 w 1534768"/>
                    <a:gd name="connsiteY1" fmla="*/ 520700 h 520700"/>
                    <a:gd name="connsiteX2" fmla="*/ 175868 w 1534768"/>
                    <a:gd name="connsiteY2" fmla="*/ 0 h 520700"/>
                    <a:gd name="connsiteX3" fmla="*/ 376146 w 1534768"/>
                    <a:gd name="connsiteY3" fmla="*/ 12700 h 520700"/>
                    <a:gd name="connsiteX4" fmla="*/ 388847 w 1534768"/>
                    <a:gd name="connsiteY4" fmla="*/ 508000 h 520700"/>
                    <a:gd name="connsiteX5" fmla="*/ 1534768 w 1534768"/>
                    <a:gd name="connsiteY5" fmla="*/ 508000 h 520700"/>
                    <a:gd name="connsiteX6" fmla="*/ 1522068 w 1534768"/>
                    <a:gd name="connsiteY6" fmla="*/ 12700 h 520700"/>
                    <a:gd name="connsiteX0" fmla="*/ 0 w 1534768"/>
                    <a:gd name="connsiteY0" fmla="*/ 495300 h 520700"/>
                    <a:gd name="connsiteX1" fmla="*/ 188568 w 1534768"/>
                    <a:gd name="connsiteY1" fmla="*/ 520700 h 520700"/>
                    <a:gd name="connsiteX2" fmla="*/ 175868 w 1534768"/>
                    <a:gd name="connsiteY2" fmla="*/ 0 h 520700"/>
                    <a:gd name="connsiteX3" fmla="*/ 376146 w 1534768"/>
                    <a:gd name="connsiteY3" fmla="*/ 12700 h 520700"/>
                    <a:gd name="connsiteX4" fmla="*/ 388847 w 1534768"/>
                    <a:gd name="connsiteY4" fmla="*/ 508000 h 520700"/>
                    <a:gd name="connsiteX5" fmla="*/ 1534768 w 1534768"/>
                    <a:gd name="connsiteY5" fmla="*/ 508000 h 520700"/>
                    <a:gd name="connsiteX0" fmla="*/ 0 w 1903586"/>
                    <a:gd name="connsiteY0" fmla="*/ 495300 h 520700"/>
                    <a:gd name="connsiteX1" fmla="*/ 188568 w 1903586"/>
                    <a:gd name="connsiteY1" fmla="*/ 520700 h 520700"/>
                    <a:gd name="connsiteX2" fmla="*/ 175868 w 1903586"/>
                    <a:gd name="connsiteY2" fmla="*/ 0 h 520700"/>
                    <a:gd name="connsiteX3" fmla="*/ 376146 w 1903586"/>
                    <a:gd name="connsiteY3" fmla="*/ 12700 h 520700"/>
                    <a:gd name="connsiteX4" fmla="*/ 388847 w 1903586"/>
                    <a:gd name="connsiteY4" fmla="*/ 508000 h 520700"/>
                    <a:gd name="connsiteX5" fmla="*/ 1903586 w 1903586"/>
                    <a:gd name="connsiteY5" fmla="*/ 508000 h 52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03586" h="520700">
                      <a:moveTo>
                        <a:pt x="0" y="495300"/>
                      </a:moveTo>
                      <a:lnTo>
                        <a:pt x="188568" y="520700"/>
                      </a:lnTo>
                      <a:lnTo>
                        <a:pt x="175868" y="0"/>
                      </a:lnTo>
                      <a:lnTo>
                        <a:pt x="376146" y="12700"/>
                      </a:lnTo>
                      <a:lnTo>
                        <a:pt x="388847" y="508000"/>
                      </a:lnTo>
                      <a:lnTo>
                        <a:pt x="1903586" y="508000"/>
                      </a:lnTo>
                    </a:path>
                  </a:pathLst>
                </a:cu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141" name="Line 122"/>
                <p:cNvSpPr>
                  <a:spLocks noChangeShapeType="1"/>
                </p:cNvSpPr>
                <p:nvPr/>
              </p:nvSpPr>
              <p:spPr bwMode="auto">
                <a:xfrm>
                  <a:off x="5998091" y="6133053"/>
                  <a:ext cx="22054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43" name="Freeform 142"/>
                <p:cNvSpPr/>
                <p:nvPr/>
              </p:nvSpPr>
              <p:spPr bwMode="auto">
                <a:xfrm>
                  <a:off x="5998091" y="5409152"/>
                  <a:ext cx="2105025" cy="723900"/>
                </a:xfrm>
                <a:custGeom>
                  <a:avLst/>
                  <a:gdLst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552575 w 2105025"/>
                    <a:gd name="connsiteY11" fmla="*/ 628650 h 723900"/>
                    <a:gd name="connsiteX12" fmla="*/ 1828800 w 2105025"/>
                    <a:gd name="connsiteY12" fmla="*/ 666750 h 723900"/>
                    <a:gd name="connsiteX13" fmla="*/ 2057400 w 2105025"/>
                    <a:gd name="connsiteY13" fmla="*/ 695325 h 723900"/>
                    <a:gd name="connsiteX14" fmla="*/ 2105025 w 2105025"/>
                    <a:gd name="connsiteY14" fmla="*/ 723900 h 723900"/>
                    <a:gd name="connsiteX15" fmla="*/ 0 w 2105025"/>
                    <a:gd name="connsiteY15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55257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55257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68592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68592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5025" h="723900">
                      <a:moveTo>
                        <a:pt x="0" y="723900"/>
                      </a:moveTo>
                      <a:lnTo>
                        <a:pt x="0" y="219075"/>
                      </a:lnTo>
                      <a:lnTo>
                        <a:pt x="123825" y="76200"/>
                      </a:lnTo>
                      <a:lnTo>
                        <a:pt x="228600" y="0"/>
                      </a:lnTo>
                      <a:lnTo>
                        <a:pt x="314325" y="28575"/>
                      </a:lnTo>
                      <a:lnTo>
                        <a:pt x="390525" y="114300"/>
                      </a:lnTo>
                      <a:lnTo>
                        <a:pt x="514350" y="276225"/>
                      </a:lnTo>
                      <a:lnTo>
                        <a:pt x="638175" y="361950"/>
                      </a:lnTo>
                      <a:lnTo>
                        <a:pt x="838200" y="495300"/>
                      </a:lnTo>
                      <a:lnTo>
                        <a:pt x="1038225" y="533400"/>
                      </a:lnTo>
                      <a:lnTo>
                        <a:pt x="1285875" y="581025"/>
                      </a:lnTo>
                      <a:cubicBezTo>
                        <a:pt x="1286761" y="579258"/>
                        <a:pt x="1203879" y="577490"/>
                        <a:pt x="1288534" y="575723"/>
                      </a:cubicBezTo>
                      <a:lnTo>
                        <a:pt x="1685925" y="628650"/>
                      </a:lnTo>
                      <a:lnTo>
                        <a:pt x="1828800" y="666750"/>
                      </a:lnTo>
                      <a:lnTo>
                        <a:pt x="2057400" y="695325"/>
                      </a:lnTo>
                      <a:lnTo>
                        <a:pt x="2105025" y="723900"/>
                      </a:lnTo>
                      <a:lnTo>
                        <a:pt x="0" y="72390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62" name="Line 54"/>
              <p:cNvSpPr>
                <a:spLocks noChangeShapeType="1"/>
              </p:cNvSpPr>
              <p:nvPr/>
            </p:nvSpPr>
            <p:spPr bwMode="auto">
              <a:xfrm>
                <a:off x="1639888" y="4728368"/>
                <a:ext cx="3021012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dash"/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68" name="Text Box 55"/>
            <p:cNvSpPr txBox="1">
              <a:spLocks noChangeArrowheads="1"/>
            </p:cNvSpPr>
            <p:nvPr/>
          </p:nvSpPr>
          <p:spPr bwMode="auto">
            <a:xfrm>
              <a:off x="6745234" y="4242563"/>
              <a:ext cx="17549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  <a:sym typeface="Symbol"/>
                </a:rPr>
                <a:t> f  </a:t>
              </a:r>
              <a:r>
                <a:rPr lang="fr-CA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i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5B6CA138-FB07-D94B-98ED-777D393F60D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F474D2-7732-854E-A58F-D3933A9F1539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12482-2E6B-D343-9115-6F7BDD8DDF1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3F5D81-FCFD-B950-2D69-9393A9D35D2F}"/>
              </a:ext>
            </a:extLst>
          </p:cNvPr>
          <p:cNvCxnSpPr>
            <a:cxnSpLocks/>
          </p:cNvCxnSpPr>
          <p:nvPr/>
        </p:nvCxnSpPr>
        <p:spPr>
          <a:xfrm>
            <a:off x="429582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B18855-1B23-F1BC-BC2C-6189C6C80EB3}"/>
              </a:ext>
            </a:extLst>
          </p:cNvPr>
          <p:cNvSpPr txBox="1"/>
          <p:nvPr/>
        </p:nvSpPr>
        <p:spPr>
          <a:xfrm>
            <a:off x="299032" y="327619"/>
            <a:ext cx="875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spc="-35" dirty="0">
                <a:latin typeface="+mj-lt"/>
                <a:ea typeface="Century Gothic" charset="0"/>
                <a:cs typeface="Century Gothic" charset="0"/>
              </a:rPr>
              <a:t>Lien entre série de Fourier de </a:t>
            </a:r>
            <a:r>
              <a:rPr lang="fr-CA" sz="2400" b="1" i="1" spc="-35" dirty="0">
                <a:latin typeface="+mj-lt"/>
                <a:ea typeface="Century Gothic" charset="0"/>
                <a:cs typeface="Century Gothic" charset="0"/>
              </a:rPr>
              <a:t>f </a:t>
            </a:r>
            <a:r>
              <a:rPr lang="fr-CA" sz="2400" b="1" spc="-35" dirty="0">
                <a:latin typeface="+mj-lt"/>
                <a:ea typeface="Century Gothic" charset="0"/>
                <a:cs typeface="Century Gothic" charset="0"/>
              </a:rPr>
              <a:t>périodique et TF de </a:t>
            </a:r>
            <a:r>
              <a:rPr lang="fr-CA" sz="2400" b="1" i="1" spc="-35" dirty="0">
                <a:latin typeface="+mj-lt"/>
                <a:ea typeface="Century Gothic" charset="0"/>
                <a:cs typeface="Century Gothic" charset="0"/>
              </a:rPr>
              <a:t>f</a:t>
            </a:r>
            <a:r>
              <a:rPr lang="fr-CA" sz="2400" b="1" spc="-35" dirty="0">
                <a:latin typeface="+mj-lt"/>
                <a:ea typeface="Century Gothic" charset="0"/>
                <a:cs typeface="Century Gothic" charset="0"/>
              </a:rPr>
              <a:t> non-périodique </a:t>
            </a:r>
            <a:endParaRPr lang="fr-CA" sz="2400" b="1" i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7" y="236179"/>
            <a:ext cx="899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périodiques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6" y="971936"/>
            <a:ext cx="8651845" cy="16315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Position du problème</a:t>
            </a: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fr-CA" sz="22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 </a:t>
            </a:r>
            <a:r>
              <a:rPr lang="fr-CA" sz="2200" b="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 </a:t>
            </a:r>
            <a:r>
              <a:rPr lang="fr-CA" sz="22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est périodique:</a:t>
            </a:r>
            <a:r>
              <a:rPr lang="fr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ne converge pas.</a:t>
            </a: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fr-FR" sz="2200" spc="-45" dirty="0">
                <a:solidFill>
                  <a:srgbClr val="FF0000"/>
                </a:solidFill>
                <a:latin typeface="+mj-lt"/>
                <a:cs typeface="Arial"/>
              </a:rPr>
              <a:t>Pas de transformée de Fourier pour les fonctions périodiques ?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C0E54555-B6AA-4661-9F0F-EE4B0A0019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2573996"/>
                <a:ext cx="8506901" cy="12314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Solutions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Approche rigoureuse : changement de cadre mathématique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Approche pratique : impulsion de Dirac </a:t>
                </a:r>
                <a14:m>
                  <m:oMath xmlns:m="http://schemas.openxmlformats.org/officeDocument/2006/math">
                    <m:r>
                      <a:rPr lang="fr-FR" sz="220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𝛿</m:t>
                    </m:r>
                    <m:d>
                      <m:dPr>
                        <m:ctrlPr>
                          <a:rPr lang="en-CA" sz="22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C0E54555-B6AA-4661-9F0F-EE4B0A001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2573996"/>
                <a:ext cx="8506901" cy="1231471"/>
              </a:xfrm>
              <a:prstGeom prst="rect">
                <a:avLst/>
              </a:prstGeom>
              <a:blipFill>
                <a:blip r:embed="rId5"/>
                <a:stretch>
                  <a:fillRect l="-1289" t="-3960" b="-153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32DFC11-85C3-EE45-A161-3AEDBC7309F7}"/>
              </a:ext>
            </a:extLst>
          </p:cNvPr>
          <p:cNvGrpSpPr/>
          <p:nvPr/>
        </p:nvGrpSpPr>
        <p:grpSpPr>
          <a:xfrm>
            <a:off x="361526" y="3920461"/>
            <a:ext cx="8506901" cy="2328588"/>
            <a:chOff x="361526" y="3920461"/>
            <a:chExt cx="8506901" cy="23285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223E45-6D57-2F41-AD7A-0E2B15149100}"/>
                </a:ext>
              </a:extLst>
            </p:cNvPr>
            <p:cNvGrpSpPr/>
            <p:nvPr/>
          </p:nvGrpSpPr>
          <p:grpSpPr>
            <a:xfrm>
              <a:off x="361526" y="3920461"/>
              <a:ext cx="8506901" cy="2328588"/>
              <a:chOff x="361526" y="3920461"/>
              <a:chExt cx="8506901" cy="23285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Content Placeholder 5">
                    <a:extLst>
                      <a:ext uri="{FF2B5EF4-FFF2-40B4-BE49-F238E27FC236}">
                        <a16:creationId xmlns:a16="http://schemas.microsoft.com/office/drawing/2014/main" id="{515EAB79-7E3C-40B7-BD80-1E9EA579DCB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61526" y="3920461"/>
                    <a:ext cx="8506901" cy="2213594"/>
                  </a:xfrm>
                  <a:prstGeom prst="rect">
                    <a:avLst/>
                  </a:prstGeom>
                </p:spPr>
                <p:txBody>
                  <a:bodyPr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lnSpc>
                        <a:spcPct val="100000"/>
                      </a:lnSpc>
                      <a:spcBef>
                        <a:spcPts val="600"/>
                      </a:spcBef>
                      <a:buSzPct val="135000"/>
                      <a:buNone/>
                    </a:pPr>
                    <a:r>
                      <a:rPr lang="fr-FR" sz="2600" b="1" u="sng" spc="-50" dirty="0">
                        <a:latin typeface="+mj-lt"/>
                        <a:cs typeface="Tahoma"/>
                      </a:rPr>
                      <a:t>Impulsion de Dirac</a:t>
                    </a:r>
                  </a:p>
                  <a:p>
                    <a:pPr marL="482400">
                      <a:spcBef>
                        <a:spcPts val="600"/>
                      </a:spcBef>
                      <a:buSzPct val="135000"/>
                    </a:pPr>
                    <a14:m>
                      <m:oMath xmlns:m="http://schemas.openxmlformats.org/officeDocument/2006/math">
                        <m:r>
                          <a:rPr lang="fr-FR" sz="22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𝛿</m:t>
                        </m:r>
                        <m:d>
                          <m:d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𝑡</m:t>
                            </m:r>
                          </m:e>
                        </m:d>
                      </m:oMath>
                    </a14:m>
                    <a:r>
                      <a:rPr lang="fr-FR" sz="2200" spc="-50" dirty="0">
                        <a:latin typeface="+mj-lt"/>
                        <a:cs typeface="Tahoma"/>
                      </a:rPr>
                      <a:t> définie pour tout </a:t>
                    </a:r>
                    <a:r>
                      <a:rPr lang="fr-FR" sz="2200" b="1" i="1" spc="-50" dirty="0">
                        <a:latin typeface="+mj-lt"/>
                        <a:cs typeface="Tahoma"/>
                      </a:rPr>
                      <a:t>t</a:t>
                    </a:r>
                    <a:r>
                      <a:rPr lang="fr-FR" sz="2200" i="1" spc="-50" dirty="0">
                        <a:latin typeface="+mj-lt"/>
                        <a:cs typeface="Tahoma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2200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ℝ</m:t>
                        </m:r>
                      </m:oMath>
                    </a14:m>
                    <a:endParaRPr lang="fr-FR" sz="2200" spc="-50" dirty="0">
                      <a:latin typeface="+mj-lt"/>
                      <a:cs typeface="Tahoma"/>
                    </a:endParaRPr>
                  </a:p>
                  <a:p>
                    <a:pPr marL="482400">
                      <a:spcBef>
                        <a:spcPts val="2400"/>
                      </a:spcBef>
                      <a:buSzPct val="135000"/>
                    </a:pPr>
                    <a:r>
                      <a:rPr lang="fr-FR" sz="2200" spc="-50" dirty="0">
                        <a:latin typeface="+mj-lt"/>
                        <a:cs typeface="Tahoma"/>
                      </a:rPr>
                      <a:t>  </a:t>
                    </a:r>
                  </a:p>
                  <a:p>
                    <a:pPr marL="482400">
                      <a:spcBef>
                        <a:spcPts val="2400"/>
                      </a:spcBef>
                      <a:buSzPct val="135000"/>
                    </a:pPr>
                    <a:r>
                      <a:rPr lang="fr-FR" sz="2200" spc="-50" dirty="0">
                        <a:latin typeface="+mj-lt"/>
                        <a:cs typeface="Tahoma"/>
                      </a:rPr>
                      <a:t> </a:t>
                    </a:r>
                  </a:p>
                  <a:p>
                    <a:pPr marL="0" indent="0">
                      <a:lnSpc>
                        <a:spcPct val="100000"/>
                      </a:lnSpc>
                      <a:spcBef>
                        <a:spcPts val="1800"/>
                      </a:spcBef>
                      <a:buSzPct val="135000"/>
                      <a:buNone/>
                    </a:pPr>
                    <a:endParaRPr lang="fr-FR" sz="2600" b="1" u="sng" spc="-50" dirty="0">
                      <a:latin typeface="+mj-lt"/>
                      <a:cs typeface="Tahoma"/>
                    </a:endParaRPr>
                  </a:p>
                </p:txBody>
              </p:sp>
            </mc:Choice>
            <mc:Fallback xmlns="">
              <p:sp>
                <p:nvSpPr>
                  <p:cNvPr id="25" name="Content Placeholder 5">
                    <a:extLst>
                      <a:ext uri="{FF2B5EF4-FFF2-40B4-BE49-F238E27FC236}">
                        <a16:creationId xmlns:a16="http://schemas.microsoft.com/office/drawing/2014/main" id="{515EAB79-7E3C-40B7-BD80-1E9EA579D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526" y="3920461"/>
                    <a:ext cx="8506901" cy="221359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92" t="-2286" b="-2286"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" name="Picture 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15AEA27-51BF-2149-8304-93A984CE9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393" y="4818049"/>
                <a:ext cx="2552700" cy="762000"/>
              </a:xfrm>
              <a:prstGeom prst="rect">
                <a:avLst/>
              </a:prstGeom>
            </p:spPr>
          </p:pic>
          <p:pic>
            <p:nvPicPr>
              <p:cNvPr id="10" name="Picture 9" descr="Text&#10;&#10;Description automatically generated">
                <a:extLst>
                  <a:ext uri="{FF2B5EF4-FFF2-40B4-BE49-F238E27FC236}">
                    <a16:creationId xmlns:a16="http://schemas.microsoft.com/office/drawing/2014/main" id="{B1A900E4-EE8D-A849-B511-0718A492E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2393" y="5550549"/>
                <a:ext cx="1701800" cy="6985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74E57A-AE02-104D-BA0D-25B07A55E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94799" y="5465754"/>
                <a:ext cx="2904822" cy="63458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2136FCA-D040-5E40-87B4-99029944D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4799" y="4972885"/>
                <a:ext cx="3488876" cy="391682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B98612-5575-3D49-B7D4-AC29A4C3787E}"/>
                </a:ext>
              </a:extLst>
            </p:cNvPr>
            <p:cNvSpPr txBox="1"/>
            <p:nvPr/>
          </p:nvSpPr>
          <p:spPr>
            <a:xfrm>
              <a:off x="4806054" y="4748436"/>
              <a:ext cx="612668" cy="1318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CA" sz="2800" dirty="0"/>
                <a:t> 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CA" sz="2800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CE421-8B7C-C9C6-7CD8-75CA0CB87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1911" y="1457667"/>
            <a:ext cx="3668337" cy="5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48536"/>
            <a:ext cx="889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périodiques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6" y="971936"/>
            <a:ext cx="8506901" cy="19273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FR" sz="2200" spc="-50" dirty="0">
              <a:latin typeface="+mj-lt"/>
              <a:cs typeface="Tahoma"/>
            </a:endParaRPr>
          </a:p>
          <a:p>
            <a:pPr marL="482400" indent="-230400">
              <a:spcBef>
                <a:spcPts val="1200"/>
              </a:spcBef>
              <a:buSzPct val="135000"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: </a:t>
            </a: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: </a:t>
            </a:r>
            <a:endParaRPr lang="fr-FR" sz="2200" b="1" spc="-45" dirty="0">
              <a:solidFill>
                <a:srgbClr val="FF0000"/>
              </a:solidFill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515EAB79-7E3C-40B7-BD80-1E9EA579D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3143597"/>
                <a:ext cx="8506901" cy="304818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Fonctions périodiques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  T </a:t>
                </a:r>
                <a:r>
                  <a:rPr lang="fr-FR" sz="2200" spc="-50" dirty="0">
                    <a:latin typeface="+mj-lt"/>
                    <a:cs typeface="Tahoma"/>
                  </a:rPr>
                  <a:t>– périodique </a:t>
                </a:r>
                <a14:m>
                  <m:oMath xmlns:m="http://schemas.openxmlformats.org/officeDocument/2006/math">
                    <m:r>
                      <a:rPr lang="fr-FR" sz="2000" i="1" spc="-7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 f</a:t>
                </a:r>
                <a:r>
                  <a:rPr lang="fr-FR" sz="2200" spc="-50" dirty="0">
                    <a:latin typeface="+mj-lt"/>
                    <a:cs typeface="Tahoma"/>
                  </a:rPr>
                  <a:t> décomposable en série de Fourier</a:t>
                </a:r>
                <a:endParaRPr lang="fr-FR" sz="2200" i="1" spc="-50" dirty="0">
                  <a:latin typeface="+mj-lt"/>
                  <a:cs typeface="Tahoma"/>
                </a:endParaRPr>
              </a:p>
              <a:p>
                <a:pPr marL="253800" indent="0">
                  <a:spcBef>
                    <a:spcPts val="3600"/>
                  </a:spcBef>
                  <a:buSzPct val="135000"/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482400">
                  <a:spcBef>
                    <a:spcPts val="3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 Propriété de linéarité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2400"/>
                  </a:spcBef>
                  <a:buSzPct val="135000"/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							</a:t>
                </a:r>
                <a:endParaRPr lang="fr-FR" sz="22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515EAB79-7E3C-40B7-BD80-1E9EA579D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3143597"/>
                <a:ext cx="8506901" cy="3048187"/>
              </a:xfrm>
              <a:prstGeom prst="rect">
                <a:avLst/>
              </a:prstGeom>
              <a:blipFill>
                <a:blip r:embed="rId3"/>
                <a:stretch>
                  <a:fillRect l="-1192" t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CACB87-A145-0B26-57F7-E195AF7F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249" y="1844997"/>
            <a:ext cx="4156033" cy="438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E1FDB-FA6D-37AE-6C7D-A86FC765F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249" y="2333545"/>
            <a:ext cx="4348976" cy="438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CEA6BB-091B-B0D8-8830-F10D2E2CB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5" y="4134625"/>
            <a:ext cx="6745044" cy="857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4466D3-9FCD-790F-26E5-A5BA2C164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5" y="5612123"/>
            <a:ext cx="3234724" cy="4694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4473-AE64-347B-F128-D37290FB56BF}"/>
              </a:ext>
            </a:extLst>
          </p:cNvPr>
          <p:cNvGrpSpPr/>
          <p:nvPr/>
        </p:nvGrpSpPr>
        <p:grpSpPr>
          <a:xfrm>
            <a:off x="6377940" y="1583329"/>
            <a:ext cx="2540247" cy="1202404"/>
            <a:chOff x="6503670" y="1114699"/>
            <a:chExt cx="2540247" cy="12024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E164B3-B5B2-A7D1-6640-1FE207DE5F47}"/>
                </a:ext>
              </a:extLst>
            </p:cNvPr>
            <p:cNvSpPr/>
            <p:nvPr/>
          </p:nvSpPr>
          <p:spPr>
            <a:xfrm>
              <a:off x="6503670" y="1114699"/>
              <a:ext cx="2540247" cy="12024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58E1E4-68B2-EB4E-9930-CEA8C9CC5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6707" y="1769094"/>
              <a:ext cx="2450060" cy="3496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2E8853-0C47-8F44-9749-422651700026}"/>
                </a:ext>
              </a:extLst>
            </p:cNvPr>
            <p:cNvSpPr txBox="1"/>
            <p:nvPr/>
          </p:nvSpPr>
          <p:spPr>
            <a:xfrm>
              <a:off x="7577898" y="1456733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TF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E4F2E3-61C4-B678-4D09-6BC6CEFA4B3D}"/>
                </a:ext>
              </a:extLst>
            </p:cNvPr>
            <p:cNvSpPr txBox="1"/>
            <p:nvPr/>
          </p:nvSpPr>
          <p:spPr>
            <a:xfrm>
              <a:off x="6536707" y="1151446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Rappel: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B43AAD5-DF1D-5B92-365C-B03EF7DE341C}"/>
              </a:ext>
            </a:extLst>
          </p:cNvPr>
          <p:cNvSpPr txBox="1"/>
          <p:nvPr/>
        </p:nvSpPr>
        <p:spPr>
          <a:xfrm>
            <a:off x="363643" y="1005866"/>
            <a:ext cx="62039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Impulsion de Dirac et transformée de Fourier</a:t>
            </a:r>
          </a:p>
        </p:txBody>
      </p:sp>
    </p:spTree>
    <p:extLst>
      <p:ext uri="{BB962C8B-B14F-4D97-AF65-F5344CB8AC3E}">
        <p14:creationId xmlns:p14="http://schemas.microsoft.com/office/powerpoint/2010/main" val="21703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194957" y="236179"/>
            <a:ext cx="902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Transformée de Fourier de fonctions à temps continu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D8CC0-37BE-412E-9EA7-C220ABC50965}"/>
              </a:ext>
            </a:extLst>
          </p:cNvPr>
          <p:cNvGrpSpPr/>
          <p:nvPr/>
        </p:nvGrpSpPr>
        <p:grpSpPr>
          <a:xfrm>
            <a:off x="361526" y="1250717"/>
            <a:ext cx="8506901" cy="1927380"/>
            <a:chOff x="361526" y="1250717"/>
            <a:chExt cx="8506901" cy="1927380"/>
          </a:xfrm>
        </p:grpSpPr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88F6B8BD-A426-4CC6-8ED2-4F820223A15B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1250717"/>
              <a:ext cx="8506901" cy="192738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r>
                <a:rPr lang="fr-FR" sz="2600" b="1" i="1" u="sng" spc="-50" dirty="0">
                  <a:latin typeface="+mj-lt"/>
                  <a:cs typeface="Tahoma"/>
                </a:rPr>
                <a:t>f</a:t>
              </a:r>
              <a:r>
                <a:rPr lang="fr-FR" sz="2600" b="1" u="sng" spc="-50" dirty="0">
                  <a:latin typeface="+mj-lt"/>
                  <a:cs typeface="Tahoma"/>
                </a:rPr>
                <a:t> de carré sommable (non-périodique) </a:t>
              </a:r>
              <a:endParaRPr lang="fr-FR" sz="2200" spc="-50" dirty="0">
                <a:latin typeface="+mj-lt"/>
                <a:cs typeface="Tahoma"/>
              </a:endParaRPr>
            </a:p>
            <a:p>
              <a:pPr marL="482400" indent="-230400">
                <a:spcBef>
                  <a:spcPts val="2400"/>
                </a:spcBef>
                <a:buSzPct val="135000"/>
              </a:pP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marL="482400" indent="-230400">
                <a:spcBef>
                  <a:spcPts val="2400"/>
                </a:spcBef>
                <a:buSzPct val="135000"/>
              </a:pP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fr-FR" sz="2200" b="1" spc="-45" dirty="0">
                <a:solidFill>
                  <a:srgbClr val="FF0000"/>
                </a:solidFill>
                <a:latin typeface="+mj-lt"/>
                <a:cs typeface="Arial"/>
              </a:endParaRPr>
            </a:p>
            <a:p>
              <a:pPr marL="0" indent="0">
                <a:lnSpc>
                  <a:spcPct val="100000"/>
                </a:lnSpc>
                <a:spcBef>
                  <a:spcPts val="180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051F8A-47B6-40C7-A44B-6F60CA5BB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625" y="1755424"/>
              <a:ext cx="3122342" cy="6564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400062-0F1D-4990-B84F-8B76E082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849" y="2411916"/>
              <a:ext cx="3130117" cy="64194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75347-33CF-4959-AF16-57DBFDAD2BE6}"/>
              </a:ext>
            </a:extLst>
          </p:cNvPr>
          <p:cNvGrpSpPr/>
          <p:nvPr/>
        </p:nvGrpSpPr>
        <p:grpSpPr>
          <a:xfrm>
            <a:off x="361526" y="3344322"/>
            <a:ext cx="8506901" cy="3048187"/>
            <a:chOff x="361526" y="3344322"/>
            <a:chExt cx="8506901" cy="3048187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515EAB79-7E3C-40B7-BD80-1E9EA579DCB8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3344322"/>
              <a:ext cx="8506901" cy="304818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2400"/>
                </a:spcBef>
                <a:buSzPct val="135000"/>
                <a:buNone/>
              </a:pPr>
              <a:r>
                <a:rPr lang="fr-FR" sz="2600" b="1" i="1" u="sng" spc="-50" dirty="0">
                  <a:latin typeface="+mj-lt"/>
                  <a:cs typeface="Tahoma"/>
                </a:rPr>
                <a:t>f</a:t>
              </a:r>
              <a:r>
                <a:rPr lang="fr-FR" sz="2600" b="1" u="sng" spc="-50" dirty="0">
                  <a:latin typeface="+mj-lt"/>
                  <a:cs typeface="Tahoma"/>
                </a:rPr>
                <a:t> périodique de période </a:t>
              </a:r>
              <a:r>
                <a:rPr lang="fr-FR" sz="2600" b="1" i="1" u="sng" spc="-50" dirty="0">
                  <a:latin typeface="+mj-lt"/>
                  <a:cs typeface="Tahoma"/>
                </a:rPr>
                <a:t>T</a:t>
              </a:r>
              <a:endParaRPr lang="fr-FR" sz="2600" b="1" u="sng" spc="-50" dirty="0">
                <a:latin typeface="+mj-lt"/>
                <a:cs typeface="Tahoma"/>
              </a:endParaRPr>
            </a:p>
            <a:p>
              <a:pPr marL="482400">
                <a:spcBef>
                  <a:spcPts val="2400"/>
                </a:spcBef>
                <a:buSzPct val="135000"/>
              </a:pPr>
              <a:r>
                <a:rPr lang="fr-FR" sz="2200" spc="-50" dirty="0">
                  <a:latin typeface="+mj-lt"/>
                  <a:cs typeface="Tahoma"/>
                </a:rPr>
                <a:t> </a:t>
              </a:r>
            </a:p>
            <a:p>
              <a:pPr marL="253800" indent="0">
                <a:spcBef>
                  <a:spcPts val="600"/>
                </a:spcBef>
                <a:buSzPct val="135000"/>
                <a:buNone/>
              </a:pPr>
              <a:endParaRPr lang="fr-FR" sz="2200" spc="-50" dirty="0">
                <a:latin typeface="+mj-lt"/>
                <a:cs typeface="Tahoma"/>
              </a:endParaRPr>
            </a:p>
            <a:p>
              <a:pPr marL="253800" indent="0">
                <a:spcBef>
                  <a:spcPts val="600"/>
                </a:spcBef>
                <a:buSzPct val="135000"/>
                <a:buNone/>
              </a:pPr>
              <a:endParaRPr lang="fr-FR" sz="2200" spc="-50" dirty="0">
                <a:latin typeface="+mj-lt"/>
                <a:cs typeface="Tahoma"/>
              </a:endParaRP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spc="-50" dirty="0">
                  <a:latin typeface="+mj-lt"/>
                  <a:cs typeface="Tahoma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1200"/>
                </a:spcBef>
                <a:buSzPct val="135000"/>
                <a:buNone/>
              </a:pPr>
              <a:r>
                <a:rPr lang="fr-FR" sz="2200" spc="-50" dirty="0">
                  <a:latin typeface="+mj-lt"/>
                  <a:cs typeface="Tahoma"/>
                </a:rPr>
                <a:t>							</a:t>
              </a:r>
              <a:endParaRPr lang="fr-FR" sz="2200" spc="-50" dirty="0">
                <a:solidFill>
                  <a:srgbClr val="FF0000"/>
                </a:solidFill>
                <a:latin typeface="+mj-lt"/>
                <a:cs typeface="Tahoma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91AABC-3F11-4AC2-8BDB-2FAA69102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625" y="3883313"/>
              <a:ext cx="6679918" cy="7558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BFB104-C7F2-4C43-A107-251D4AB0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251" y="4997411"/>
              <a:ext cx="4931748" cy="80446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393E6-0B6C-0341-80F1-D512414C6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996" y="5607283"/>
            <a:ext cx="2275296" cy="4970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680776-FE2C-AEC0-8E10-E50FF622D253}"/>
              </a:ext>
            </a:extLst>
          </p:cNvPr>
          <p:cNvGrpSpPr/>
          <p:nvPr/>
        </p:nvGrpSpPr>
        <p:grpSpPr>
          <a:xfrm>
            <a:off x="2220686" y="3883313"/>
            <a:ext cx="1946365" cy="1276516"/>
            <a:chOff x="2220686" y="3883313"/>
            <a:chExt cx="1946365" cy="127651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C6F5B0A-C777-49F6-C6C7-E6AFBA87B913}"/>
                </a:ext>
              </a:extLst>
            </p:cNvPr>
            <p:cNvSpPr/>
            <p:nvPr/>
          </p:nvSpPr>
          <p:spPr>
            <a:xfrm>
              <a:off x="2220686" y="3883313"/>
              <a:ext cx="1946365" cy="75585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61B7BBF-5C26-C23E-1271-06549495E3ED}"/>
                </a:ext>
              </a:extLst>
            </p:cNvPr>
            <p:cNvCxnSpPr/>
            <p:nvPr/>
          </p:nvCxnSpPr>
          <p:spPr>
            <a:xfrm flipH="1">
              <a:off x="2757725" y="4639167"/>
              <a:ext cx="429612" cy="5206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64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FFDD-3F9B-46CD-8CB5-C20EF467B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98" y="935221"/>
            <a:ext cx="7685302" cy="552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8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9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61414" y="92379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8214953" y="2654255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760507" y="2571311"/>
            <a:ext cx="262692" cy="33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/>
              <a:t>t</a:t>
            </a:r>
          </a:p>
        </p:txBody>
      </p:sp>
      <p:graphicFrame>
        <p:nvGraphicFramePr>
          <p:cNvPr id="2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227053"/>
              </p:ext>
            </p:extLst>
          </p:nvPr>
        </p:nvGraphicFramePr>
        <p:xfrm>
          <a:off x="1583697" y="1527733"/>
          <a:ext cx="397064" cy="30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520560" imgH="355320" progId="Equation.3">
                  <p:embed/>
                </p:oleObj>
              </mc:Choice>
              <mc:Fallback>
                <p:oleObj name="Équation" r:id="rId4" imgW="5205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697" y="1527733"/>
                        <a:ext cx="397064" cy="30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1203799" y="2584910"/>
            <a:ext cx="2789136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rot="16200000">
            <a:off x="1505743" y="2306136"/>
            <a:ext cx="1210287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33" name="Freeform 32"/>
          <p:cNvSpPr/>
          <p:nvPr/>
        </p:nvSpPr>
        <p:spPr bwMode="auto">
          <a:xfrm>
            <a:off x="1074378" y="1928767"/>
            <a:ext cx="2327275" cy="673100"/>
          </a:xfrm>
          <a:custGeom>
            <a:avLst/>
            <a:gdLst>
              <a:gd name="connsiteX0" fmla="*/ 0 w 2667000"/>
              <a:gd name="connsiteY0" fmla="*/ 660400 h 673100"/>
              <a:gd name="connsiteX1" fmla="*/ 965200 w 2667000"/>
              <a:gd name="connsiteY1" fmla="*/ 660400 h 673100"/>
              <a:gd name="connsiteX2" fmla="*/ 952500 w 2667000"/>
              <a:gd name="connsiteY2" fmla="*/ 0 h 673100"/>
              <a:gd name="connsiteX3" fmla="*/ 1816100 w 2667000"/>
              <a:gd name="connsiteY3" fmla="*/ 0 h 673100"/>
              <a:gd name="connsiteX4" fmla="*/ 1828800 w 2667000"/>
              <a:gd name="connsiteY4" fmla="*/ 673100 h 673100"/>
              <a:gd name="connsiteX5" fmla="*/ 2667000 w 2667000"/>
              <a:gd name="connsiteY5" fmla="*/ 673100 h 673100"/>
              <a:gd name="connsiteX0" fmla="*/ 0 w 2327275"/>
              <a:gd name="connsiteY0" fmla="*/ 660400 h 673100"/>
              <a:gd name="connsiteX1" fmla="*/ 625475 w 2327275"/>
              <a:gd name="connsiteY1" fmla="*/ 660400 h 673100"/>
              <a:gd name="connsiteX2" fmla="*/ 612775 w 2327275"/>
              <a:gd name="connsiteY2" fmla="*/ 0 h 673100"/>
              <a:gd name="connsiteX3" fmla="*/ 1476375 w 2327275"/>
              <a:gd name="connsiteY3" fmla="*/ 0 h 673100"/>
              <a:gd name="connsiteX4" fmla="*/ 1489075 w 2327275"/>
              <a:gd name="connsiteY4" fmla="*/ 673100 h 673100"/>
              <a:gd name="connsiteX5" fmla="*/ 2327275 w 2327275"/>
              <a:gd name="connsiteY5" fmla="*/ 6731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275" h="673100">
                <a:moveTo>
                  <a:pt x="0" y="660400"/>
                </a:moveTo>
                <a:lnTo>
                  <a:pt x="625475" y="660400"/>
                </a:lnTo>
                <a:lnTo>
                  <a:pt x="612775" y="0"/>
                </a:lnTo>
                <a:lnTo>
                  <a:pt x="1476375" y="0"/>
                </a:lnTo>
                <a:lnTo>
                  <a:pt x="1489075" y="673100"/>
                </a:lnTo>
                <a:lnTo>
                  <a:pt x="2327275" y="673100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417778" y="2549155"/>
            <a:ext cx="3076575" cy="16466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rot="16200000">
            <a:off x="6198869" y="1920271"/>
            <a:ext cx="1255669" cy="2098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25" name="Freeform 24"/>
          <p:cNvSpPr/>
          <p:nvPr/>
        </p:nvSpPr>
        <p:spPr bwMode="auto">
          <a:xfrm>
            <a:off x="6827751" y="1584870"/>
            <a:ext cx="1676128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85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310129"/>
              </p:ext>
            </p:extLst>
          </p:nvPr>
        </p:nvGraphicFramePr>
        <p:xfrm>
          <a:off x="2261828" y="2654255"/>
          <a:ext cx="571361" cy="34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080" imgH="215640" progId="Equation.3">
                  <p:embed/>
                </p:oleObj>
              </mc:Choice>
              <mc:Fallback>
                <p:oleObj name="Equation" r:id="rId6" imgW="406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1828" y="2654255"/>
                        <a:ext cx="571361" cy="3428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292750"/>
              </p:ext>
            </p:extLst>
          </p:nvPr>
        </p:nvGraphicFramePr>
        <p:xfrm>
          <a:off x="1379178" y="2627267"/>
          <a:ext cx="55403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480" imgH="215640" progId="Equation.3">
                  <p:embed/>
                </p:oleObj>
              </mc:Choice>
              <mc:Fallback>
                <p:oleObj name="Equation" r:id="rId8" imgW="393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178" y="2627267"/>
                        <a:ext cx="554038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071449"/>
              </p:ext>
            </p:extLst>
          </p:nvPr>
        </p:nvGraphicFramePr>
        <p:xfrm>
          <a:off x="2115778" y="1595392"/>
          <a:ext cx="392113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9360" imgH="164880" progId="Equation.3">
                  <p:embed/>
                </p:oleObj>
              </mc:Choice>
              <mc:Fallback>
                <p:oleObj name="Equation" r:id="rId10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778" y="1595392"/>
                        <a:ext cx="392113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reeform 33"/>
          <p:cNvSpPr/>
          <p:nvPr/>
        </p:nvSpPr>
        <p:spPr bwMode="auto">
          <a:xfrm flipH="1">
            <a:off x="5202936" y="1593348"/>
            <a:ext cx="1633293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7236782" y="1881142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dirty="0">
                <a:sym typeface="Symbol" pitchFamily="18" charset="2"/>
              </a:rPr>
              <a:t>1</a:t>
            </a:r>
            <a:r>
              <a:rPr lang="fr-CA" sz="1800" i="0" dirty="0">
                <a:sym typeface="Symbol"/>
              </a:rPr>
              <a:t>/d</a:t>
            </a:r>
            <a:endParaRPr lang="fr-CA" sz="1800" i="0" dirty="0"/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6332171" y="2812404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sz="1800" i="0" dirty="0">
                <a:sym typeface="Symbol" pitchFamily="18" charset="2"/>
              </a:rPr>
              <a:t>-</a:t>
            </a:r>
            <a:r>
              <a:rPr lang="fr-CA" dirty="0">
                <a:sym typeface="Symbol" pitchFamily="18" charset="2"/>
              </a:rPr>
              <a:t>1</a:t>
            </a:r>
            <a:r>
              <a:rPr lang="fr-CA" sz="1800" i="0" dirty="0">
                <a:sym typeface="Symbol"/>
              </a:rPr>
              <a:t>/d</a:t>
            </a:r>
            <a:endParaRPr lang="fr-CA" sz="1800" i="0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 rot="5400000">
            <a:off x="7144089" y="2284742"/>
            <a:ext cx="357107" cy="1717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36" idx="0"/>
          </p:cNvCxnSpPr>
          <p:nvPr/>
        </p:nvCxnSpPr>
        <p:spPr bwMode="auto">
          <a:xfrm rot="16200000" flipV="1">
            <a:off x="6496635" y="2544008"/>
            <a:ext cx="227494" cy="309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Rectangle 40"/>
          <p:cNvSpPr/>
          <p:nvPr/>
        </p:nvSpPr>
        <p:spPr bwMode="auto">
          <a:xfrm>
            <a:off x="7415666" y="4195854"/>
            <a:ext cx="1517197" cy="87269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90171" y="4915227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3592063" y="5280394"/>
            <a:ext cx="262692" cy="33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dirty="0"/>
              <a:t>t</a:t>
            </a:r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>
            <a:off x="5931656" y="5141828"/>
            <a:ext cx="2789136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rot="16200000">
            <a:off x="6064743" y="4694198"/>
            <a:ext cx="15480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6" name="Freeform 45"/>
          <p:cNvSpPr/>
          <p:nvPr/>
        </p:nvSpPr>
        <p:spPr bwMode="auto">
          <a:xfrm>
            <a:off x="5802235" y="4485685"/>
            <a:ext cx="2327275" cy="673100"/>
          </a:xfrm>
          <a:custGeom>
            <a:avLst/>
            <a:gdLst>
              <a:gd name="connsiteX0" fmla="*/ 0 w 2667000"/>
              <a:gd name="connsiteY0" fmla="*/ 660400 h 673100"/>
              <a:gd name="connsiteX1" fmla="*/ 965200 w 2667000"/>
              <a:gd name="connsiteY1" fmla="*/ 660400 h 673100"/>
              <a:gd name="connsiteX2" fmla="*/ 952500 w 2667000"/>
              <a:gd name="connsiteY2" fmla="*/ 0 h 673100"/>
              <a:gd name="connsiteX3" fmla="*/ 1816100 w 2667000"/>
              <a:gd name="connsiteY3" fmla="*/ 0 h 673100"/>
              <a:gd name="connsiteX4" fmla="*/ 1828800 w 2667000"/>
              <a:gd name="connsiteY4" fmla="*/ 673100 h 673100"/>
              <a:gd name="connsiteX5" fmla="*/ 2667000 w 2667000"/>
              <a:gd name="connsiteY5" fmla="*/ 673100 h 673100"/>
              <a:gd name="connsiteX0" fmla="*/ 0 w 2327275"/>
              <a:gd name="connsiteY0" fmla="*/ 660400 h 673100"/>
              <a:gd name="connsiteX1" fmla="*/ 625475 w 2327275"/>
              <a:gd name="connsiteY1" fmla="*/ 660400 h 673100"/>
              <a:gd name="connsiteX2" fmla="*/ 612775 w 2327275"/>
              <a:gd name="connsiteY2" fmla="*/ 0 h 673100"/>
              <a:gd name="connsiteX3" fmla="*/ 1476375 w 2327275"/>
              <a:gd name="connsiteY3" fmla="*/ 0 h 673100"/>
              <a:gd name="connsiteX4" fmla="*/ 1489075 w 2327275"/>
              <a:gd name="connsiteY4" fmla="*/ 673100 h 673100"/>
              <a:gd name="connsiteX5" fmla="*/ 2327275 w 2327275"/>
              <a:gd name="connsiteY5" fmla="*/ 6731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275" h="673100">
                <a:moveTo>
                  <a:pt x="0" y="660400"/>
                </a:moveTo>
                <a:lnTo>
                  <a:pt x="625475" y="660400"/>
                </a:lnTo>
                <a:lnTo>
                  <a:pt x="612775" y="0"/>
                </a:lnTo>
                <a:lnTo>
                  <a:pt x="1476375" y="0"/>
                </a:lnTo>
                <a:lnTo>
                  <a:pt x="1489075" y="673100"/>
                </a:lnTo>
                <a:lnTo>
                  <a:pt x="2327275" y="673100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768654" y="5142319"/>
            <a:ext cx="3076575" cy="16466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rot="16200000">
            <a:off x="1549745" y="4513435"/>
            <a:ext cx="1255669" cy="2098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9" name="Freeform 48"/>
          <p:cNvSpPr/>
          <p:nvPr/>
        </p:nvSpPr>
        <p:spPr bwMode="auto">
          <a:xfrm>
            <a:off x="2178627" y="4178034"/>
            <a:ext cx="1676128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52" name="Freeform 51"/>
          <p:cNvSpPr/>
          <p:nvPr/>
        </p:nvSpPr>
        <p:spPr bwMode="auto">
          <a:xfrm flipH="1">
            <a:off x="553812" y="4186512"/>
            <a:ext cx="1633293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2587658" y="4474306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dirty="0">
                <a:sym typeface="Symbol"/>
              </a:rPr>
              <a:t>1</a:t>
            </a:r>
            <a:r>
              <a:rPr lang="fr-CA" sz="1800" i="0" dirty="0">
                <a:sym typeface="Symbol"/>
              </a:rPr>
              <a:t>/</a:t>
            </a:r>
            <a:r>
              <a:rPr lang="fr-CA" dirty="0">
                <a:sym typeface="Symbol"/>
              </a:rPr>
              <a:t>d</a:t>
            </a:r>
            <a:endParaRPr lang="fr-CA" sz="1800" dirty="0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683047" y="5405568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sz="1800" i="0" dirty="0">
                <a:sym typeface="Symbol" pitchFamily="18" charset="2"/>
              </a:rPr>
              <a:t>-</a:t>
            </a:r>
            <a:r>
              <a:rPr lang="fr-CA" dirty="0">
                <a:sym typeface="Symbol"/>
              </a:rPr>
              <a:t>1</a:t>
            </a:r>
            <a:r>
              <a:rPr lang="fr-CA" sz="1800" i="0" dirty="0">
                <a:sym typeface="Symbol"/>
              </a:rPr>
              <a:t>/d</a:t>
            </a:r>
            <a:endParaRPr lang="fr-CA" sz="1800" i="0" dirty="0"/>
          </a:p>
        </p:txBody>
      </p:sp>
      <p:cxnSp>
        <p:nvCxnSpPr>
          <p:cNvPr id="55" name="Straight Arrow Connector 54"/>
          <p:cNvCxnSpPr/>
          <p:nvPr/>
        </p:nvCxnSpPr>
        <p:spPr bwMode="auto">
          <a:xfrm rot="5400000">
            <a:off x="2494965" y="4877906"/>
            <a:ext cx="357107" cy="1717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16200000" flipV="1">
            <a:off x="1847511" y="5137172"/>
            <a:ext cx="227494" cy="309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8258931" y="5106114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graphicFrame>
        <p:nvGraphicFramePr>
          <p:cNvPr id="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856017"/>
              </p:ext>
            </p:extLst>
          </p:nvPr>
        </p:nvGraphicFramePr>
        <p:xfrm>
          <a:off x="2215322" y="3830386"/>
          <a:ext cx="392113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9360" imgH="164880" progId="Equation.3">
                  <p:embed/>
                </p:oleObj>
              </mc:Choice>
              <mc:Fallback>
                <p:oleObj name="Equation" r:id="rId12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5322" y="3830386"/>
                        <a:ext cx="392113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483F0A8D-29A1-0A46-A2FA-4870C2F55223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1A2303-6E37-0840-95EB-CAFA1F8D9390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73D4B1-5E2A-6943-88CA-BDBE33DDE81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A3E594-72D1-B79E-1F21-1F3FF4214B09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391242-99A7-9424-F6D0-828E1F34A1E2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sinus cardinal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3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55" name="Group 54"/>
          <p:cNvGrpSpPr/>
          <p:nvPr/>
        </p:nvGrpSpPr>
        <p:grpSpPr>
          <a:xfrm>
            <a:off x="936382" y="1591005"/>
            <a:ext cx="7429501" cy="1196696"/>
            <a:chOff x="923925" y="2197535"/>
            <a:chExt cx="7429501" cy="1730535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6083744" y="2197535"/>
              <a:ext cx="520700" cy="40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Ad</a:t>
              </a:r>
              <a:endParaRPr lang="fr-CA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610054" y="350231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29" name="Object 33"/>
            <p:cNvGraphicFramePr>
              <a:graphicFrameLocks noChangeAspect="1"/>
            </p:cNvGraphicFramePr>
            <p:nvPr/>
          </p:nvGraphicFramePr>
          <p:xfrm>
            <a:off x="1433244" y="2458733"/>
            <a:ext cx="397064" cy="304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4" y="2458733"/>
                          <a:ext cx="397064" cy="3046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053346" y="3515910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355290" y="3237136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923925" y="2859767"/>
              <a:ext cx="2327275" cy="673100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48015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048416" y="2851271"/>
              <a:ext cx="1255669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677298" y="2515870"/>
              <a:ext cx="1676128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185346" name="Object 2"/>
            <p:cNvGraphicFramePr>
              <a:graphicFrameLocks noChangeAspect="1"/>
            </p:cNvGraphicFramePr>
            <p:nvPr/>
          </p:nvGraphicFramePr>
          <p:xfrm>
            <a:off x="2111375" y="3585255"/>
            <a:ext cx="571361" cy="342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080" imgH="215640" progId="Equation.3">
                    <p:embed/>
                  </p:oleObj>
                </mc:Choice>
                <mc:Fallback>
                  <p:oleObj name="Equation" r:id="rId6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1375" y="3585255"/>
                          <a:ext cx="571361" cy="3428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7" name="Object 3"/>
            <p:cNvGraphicFramePr>
              <a:graphicFrameLocks noChangeAspect="1"/>
            </p:cNvGraphicFramePr>
            <p:nvPr/>
          </p:nvGraphicFramePr>
          <p:xfrm>
            <a:off x="1228725" y="3558267"/>
            <a:ext cx="554038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215640" progId="Equation.3">
                    <p:embed/>
                  </p:oleObj>
                </mc:Choice>
                <mc:Fallback>
                  <p:oleObj name="Equation" r:id="rId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725" y="3558267"/>
                          <a:ext cx="554038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9" name="Object 5"/>
            <p:cNvGraphicFramePr>
              <a:graphicFrameLocks noChangeAspect="1"/>
            </p:cNvGraphicFramePr>
            <p:nvPr/>
          </p:nvGraphicFramePr>
          <p:xfrm>
            <a:off x="1965325" y="2526392"/>
            <a:ext cx="392113" cy="26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64880" progId="Equation.3">
                    <p:embed/>
                  </p:oleObj>
                </mc:Choice>
                <mc:Fallback>
                  <p:oleObj name="Equation" r:id="rId10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5" y="2526392"/>
                          <a:ext cx="392113" cy="261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Freeform 33"/>
            <p:cNvSpPr/>
            <p:nvPr/>
          </p:nvSpPr>
          <p:spPr bwMode="auto">
            <a:xfrm flipH="1">
              <a:off x="5052483" y="2524348"/>
              <a:ext cx="1633293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7086329" y="2686206"/>
              <a:ext cx="865718" cy="5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/d</a:t>
              </a:r>
              <a:endParaRPr lang="fr-CA" sz="1800" i="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rot="5400000">
              <a:off x="6993636" y="3215742"/>
              <a:ext cx="35710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6" name="Group 95"/>
          <p:cNvGrpSpPr/>
          <p:nvPr/>
        </p:nvGrpSpPr>
        <p:grpSpPr>
          <a:xfrm>
            <a:off x="792051" y="2945104"/>
            <a:ext cx="7561501" cy="1553695"/>
            <a:chOff x="782395" y="3476392"/>
            <a:chExt cx="7561501" cy="1553695"/>
          </a:xfrm>
        </p:grpSpPr>
        <p:sp>
          <p:nvSpPr>
            <p:cNvPr id="58" name="Text Box 28"/>
            <p:cNvSpPr txBox="1">
              <a:spLocks noChangeArrowheads="1"/>
            </p:cNvSpPr>
            <p:nvPr/>
          </p:nvSpPr>
          <p:spPr bwMode="auto">
            <a:xfrm>
              <a:off x="6051082" y="3604776"/>
              <a:ext cx="520700" cy="276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Ad</a:t>
              </a:r>
              <a:endParaRPr lang="fr-CA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" name="Text Box 30"/>
            <p:cNvSpPr txBox="1">
              <a:spLocks noChangeArrowheads="1"/>
            </p:cNvSpPr>
            <p:nvPr/>
          </p:nvSpPr>
          <p:spPr bwMode="auto">
            <a:xfrm>
              <a:off x="3610050" y="4735667"/>
              <a:ext cx="262692" cy="23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60" name="Object 33"/>
            <p:cNvGraphicFramePr>
              <a:graphicFrameLocks noChangeAspect="1"/>
            </p:cNvGraphicFramePr>
            <p:nvPr/>
          </p:nvGraphicFramePr>
          <p:xfrm>
            <a:off x="1433240" y="4014012"/>
            <a:ext cx="397064" cy="210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12" imgW="520560" imgH="355320" progId="Equation.3">
                    <p:embed/>
                  </p:oleObj>
                </mc:Choice>
                <mc:Fallback>
                  <p:oleObj name="Équation" r:id="rId12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0" y="4014012"/>
                          <a:ext cx="397064" cy="2106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Line 37"/>
            <p:cNvSpPr>
              <a:spLocks noChangeShapeType="1"/>
            </p:cNvSpPr>
            <p:nvPr/>
          </p:nvSpPr>
          <p:spPr bwMode="auto">
            <a:xfrm>
              <a:off x="1053342" y="4745071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auto">
            <a:xfrm rot="16200000">
              <a:off x="1541961" y="4552293"/>
              <a:ext cx="83693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1065685" y="4298018"/>
              <a:ext cx="1759497" cy="465462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  <a:gd name="connsiteX0" fmla="*/ 0 w 1489075"/>
                <a:gd name="connsiteY0" fmla="*/ 660400 h 673100"/>
                <a:gd name="connsiteX1" fmla="*/ 625475 w 1489075"/>
                <a:gd name="connsiteY1" fmla="*/ 660400 h 673100"/>
                <a:gd name="connsiteX2" fmla="*/ 612775 w 1489075"/>
                <a:gd name="connsiteY2" fmla="*/ 0 h 673100"/>
                <a:gd name="connsiteX3" fmla="*/ 1476375 w 1489075"/>
                <a:gd name="connsiteY3" fmla="*/ 0 h 673100"/>
                <a:gd name="connsiteX4" fmla="*/ 1489075 w 1489075"/>
                <a:gd name="connsiteY4" fmla="*/ 673100 h 673100"/>
                <a:gd name="connsiteX0" fmla="*/ 12700 w 876300"/>
                <a:gd name="connsiteY0" fmla="*/ 660400 h 673100"/>
                <a:gd name="connsiteX1" fmla="*/ 0 w 876300"/>
                <a:gd name="connsiteY1" fmla="*/ 0 h 673100"/>
                <a:gd name="connsiteX2" fmla="*/ 863600 w 876300"/>
                <a:gd name="connsiteY2" fmla="*/ 0 h 673100"/>
                <a:gd name="connsiteX3" fmla="*/ 876300 w 876300"/>
                <a:gd name="connsiteY3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00" h="673100">
                  <a:moveTo>
                    <a:pt x="12700" y="660400"/>
                  </a:moveTo>
                  <a:lnTo>
                    <a:pt x="0" y="0"/>
                  </a:lnTo>
                  <a:lnTo>
                    <a:pt x="863600" y="0"/>
                  </a:lnTo>
                  <a:lnTo>
                    <a:pt x="876300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4" name="Line 22"/>
            <p:cNvSpPr>
              <a:spLocks noChangeShapeType="1"/>
            </p:cNvSpPr>
            <p:nvPr/>
          </p:nvSpPr>
          <p:spPr bwMode="auto">
            <a:xfrm>
              <a:off x="5267321" y="4720346"/>
              <a:ext cx="3076575" cy="113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5" name="Line 23"/>
            <p:cNvSpPr>
              <a:spLocks noChangeShapeType="1"/>
            </p:cNvSpPr>
            <p:nvPr/>
          </p:nvSpPr>
          <p:spPr bwMode="auto">
            <a:xfrm rot="16200000" flipV="1">
              <a:off x="6075278" y="4098380"/>
              <a:ext cx="1220987" cy="4571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aphicFrame>
          <p:nvGraphicFramePr>
            <p:cNvPr id="67" name="Object 2"/>
            <p:cNvGraphicFramePr>
              <a:graphicFrameLocks noChangeAspect="1"/>
            </p:cNvGraphicFramePr>
            <p:nvPr/>
          </p:nvGraphicFramePr>
          <p:xfrm>
            <a:off x="2568583" y="4793024"/>
            <a:ext cx="571361" cy="237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06080" imgH="215640" progId="Equation.3">
                    <p:embed/>
                  </p:oleObj>
                </mc:Choice>
                <mc:Fallback>
                  <p:oleObj name="Equation" r:id="rId13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8583" y="4793024"/>
                          <a:ext cx="571361" cy="237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3"/>
            <p:cNvGraphicFramePr>
              <a:graphicFrameLocks noChangeAspect="1"/>
            </p:cNvGraphicFramePr>
            <p:nvPr/>
          </p:nvGraphicFramePr>
          <p:xfrm>
            <a:off x="782395" y="4774362"/>
            <a:ext cx="554038" cy="237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93480" imgH="215640" progId="Equation.3">
                    <p:embed/>
                  </p:oleObj>
                </mc:Choice>
                <mc:Fallback>
                  <p:oleObj name="Equation" r:id="rId14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395" y="4774362"/>
                          <a:ext cx="554038" cy="2371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5"/>
            <p:cNvGraphicFramePr>
              <a:graphicFrameLocks noChangeAspect="1"/>
            </p:cNvGraphicFramePr>
            <p:nvPr/>
          </p:nvGraphicFramePr>
          <p:xfrm>
            <a:off x="1965321" y="4060799"/>
            <a:ext cx="392113" cy="18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79360" imgH="164880" progId="Equation.3">
                    <p:embed/>
                  </p:oleObj>
                </mc:Choice>
                <mc:Fallback>
                  <p:oleObj name="Equation" r:id="rId15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1" y="4060799"/>
                          <a:ext cx="392113" cy="1811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4" name="Group 93"/>
            <p:cNvGrpSpPr/>
            <p:nvPr/>
          </p:nvGrpSpPr>
          <p:grpSpPr>
            <a:xfrm>
              <a:off x="6051082" y="3476392"/>
              <a:ext cx="1314643" cy="1469606"/>
              <a:chOff x="5423014" y="4053523"/>
              <a:chExt cx="2674255" cy="794501"/>
            </a:xfrm>
          </p:grpSpPr>
          <p:sp>
            <p:nvSpPr>
              <p:cNvPr id="66" name="Freeform 65"/>
              <p:cNvSpPr/>
              <p:nvPr/>
            </p:nvSpPr>
            <p:spPr bwMode="auto">
              <a:xfrm>
                <a:off x="6677293" y="4053523"/>
                <a:ext cx="1419976" cy="788638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 bwMode="auto">
              <a:xfrm flipH="1">
                <a:off x="5423014" y="4059386"/>
                <a:ext cx="1262758" cy="788638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71" name="Text Box 24"/>
            <p:cNvSpPr txBox="1">
              <a:spLocks noChangeArrowheads="1"/>
            </p:cNvSpPr>
            <p:nvPr/>
          </p:nvSpPr>
          <p:spPr bwMode="auto">
            <a:xfrm>
              <a:off x="6975655" y="4203971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/d</a:t>
              </a:r>
              <a:endParaRPr lang="fr-CA" sz="1800" i="0" dirty="0"/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5400000">
              <a:off x="6807412" y="4511013"/>
              <a:ext cx="24694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7" name="Group 96"/>
          <p:cNvGrpSpPr/>
          <p:nvPr/>
        </p:nvGrpSpPr>
        <p:grpSpPr>
          <a:xfrm>
            <a:off x="1053342" y="5089407"/>
            <a:ext cx="7290554" cy="1188948"/>
            <a:chOff x="1053342" y="5343407"/>
            <a:chExt cx="7290554" cy="1188948"/>
          </a:xfrm>
        </p:grpSpPr>
        <p:sp>
          <p:nvSpPr>
            <p:cNvPr id="77" name="Text Box 28"/>
            <p:cNvSpPr txBox="1">
              <a:spLocks noChangeArrowheads="1"/>
            </p:cNvSpPr>
            <p:nvPr/>
          </p:nvSpPr>
          <p:spPr bwMode="auto">
            <a:xfrm>
              <a:off x="6181714" y="5575142"/>
              <a:ext cx="520700" cy="276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Ad</a:t>
              </a:r>
              <a:endParaRPr lang="fr-CA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3610050" y="6227049"/>
              <a:ext cx="262692" cy="23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79" name="Object 33"/>
            <p:cNvGraphicFramePr>
              <a:graphicFrameLocks noChangeAspect="1"/>
            </p:cNvGraphicFramePr>
            <p:nvPr/>
          </p:nvGraphicFramePr>
          <p:xfrm>
            <a:off x="1433240" y="5505394"/>
            <a:ext cx="397064" cy="210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16" imgW="520560" imgH="355320" progId="Equation.3">
                    <p:embed/>
                  </p:oleObj>
                </mc:Choice>
                <mc:Fallback>
                  <p:oleObj name="Équation" r:id="rId16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0" y="5505394"/>
                          <a:ext cx="397064" cy="2106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Line 37"/>
            <p:cNvSpPr>
              <a:spLocks noChangeShapeType="1"/>
            </p:cNvSpPr>
            <p:nvPr/>
          </p:nvSpPr>
          <p:spPr bwMode="auto">
            <a:xfrm>
              <a:off x="1053342" y="6236453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1" name="Line 38"/>
            <p:cNvSpPr>
              <a:spLocks noChangeShapeType="1"/>
            </p:cNvSpPr>
            <p:nvPr/>
          </p:nvSpPr>
          <p:spPr bwMode="auto">
            <a:xfrm rot="16200000">
              <a:off x="1541961" y="6043675"/>
              <a:ext cx="83693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1413792" y="5771831"/>
              <a:ext cx="1187450" cy="465462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3" name="Line 22"/>
            <p:cNvSpPr>
              <a:spLocks noChangeShapeType="1"/>
            </p:cNvSpPr>
            <p:nvPr/>
          </p:nvSpPr>
          <p:spPr bwMode="auto">
            <a:xfrm>
              <a:off x="5267321" y="6211728"/>
              <a:ext cx="3076575" cy="113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4" name="Line 23"/>
            <p:cNvSpPr>
              <a:spLocks noChangeShapeType="1"/>
            </p:cNvSpPr>
            <p:nvPr/>
          </p:nvSpPr>
          <p:spPr bwMode="auto">
            <a:xfrm rot="16200000">
              <a:off x="6242086" y="5776518"/>
              <a:ext cx="86832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aphicFrame>
          <p:nvGraphicFramePr>
            <p:cNvPr id="86" name="Object 2"/>
            <p:cNvGraphicFramePr>
              <a:graphicFrameLocks noChangeAspect="1"/>
            </p:cNvGraphicFramePr>
            <p:nvPr/>
          </p:nvGraphicFramePr>
          <p:xfrm>
            <a:off x="2013397" y="6295292"/>
            <a:ext cx="571361" cy="237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06080" imgH="215640" progId="Equation.3">
                    <p:embed/>
                  </p:oleObj>
                </mc:Choice>
                <mc:Fallback>
                  <p:oleObj name="Equation" r:id="rId17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3397" y="6295292"/>
                          <a:ext cx="571361" cy="237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3"/>
            <p:cNvGraphicFramePr>
              <a:graphicFrameLocks noChangeAspect="1"/>
            </p:cNvGraphicFramePr>
            <p:nvPr/>
          </p:nvGraphicFramePr>
          <p:xfrm>
            <a:off x="1370239" y="6287516"/>
            <a:ext cx="554038" cy="237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93480" imgH="215640" progId="Equation.3">
                    <p:embed/>
                  </p:oleObj>
                </mc:Choice>
                <mc:Fallback>
                  <p:oleObj name="Equation" r:id="rId1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0239" y="6287516"/>
                          <a:ext cx="554038" cy="2371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5"/>
            <p:cNvGraphicFramePr>
              <a:graphicFrameLocks noChangeAspect="1"/>
            </p:cNvGraphicFramePr>
            <p:nvPr/>
          </p:nvGraphicFramePr>
          <p:xfrm>
            <a:off x="1965321" y="5552181"/>
            <a:ext cx="392113" cy="18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79360" imgH="164880" progId="Equation.3">
                    <p:embed/>
                  </p:oleObj>
                </mc:Choice>
                <mc:Fallback>
                  <p:oleObj name="Equation" r:id="rId19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1" y="5552181"/>
                          <a:ext cx="392113" cy="1811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Freeform 84"/>
            <p:cNvSpPr/>
            <p:nvPr/>
          </p:nvSpPr>
          <p:spPr bwMode="auto">
            <a:xfrm>
              <a:off x="6662026" y="5912891"/>
              <a:ext cx="1211281" cy="371860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1611757"/>
                <a:gd name="connsiteY0" fmla="*/ 0 h 659701"/>
                <a:gd name="connsiteX1" fmla="*/ 494156 w 1611757"/>
                <a:gd name="connsiteY1" fmla="*/ 550949 h 659701"/>
                <a:gd name="connsiteX2" fmla="*/ 844386 w 1611757"/>
                <a:gd name="connsiteY2" fmla="*/ 652514 h 659701"/>
                <a:gd name="connsiteX3" fmla="*/ 1228538 w 1611757"/>
                <a:gd name="connsiteY3" fmla="*/ 565642 h 659701"/>
                <a:gd name="connsiteX4" fmla="*/ 1611757 w 1611757"/>
                <a:gd name="connsiteY4" fmla="*/ 516727 h 659701"/>
                <a:gd name="connsiteX0" fmla="*/ 0 w 1228538"/>
                <a:gd name="connsiteY0" fmla="*/ 0 h 659701"/>
                <a:gd name="connsiteX1" fmla="*/ 494156 w 1228538"/>
                <a:gd name="connsiteY1" fmla="*/ 550949 h 659701"/>
                <a:gd name="connsiteX2" fmla="*/ 844386 w 1228538"/>
                <a:gd name="connsiteY2" fmla="*/ 652514 h 659701"/>
                <a:gd name="connsiteX3" fmla="*/ 1228538 w 1228538"/>
                <a:gd name="connsiteY3" fmla="*/ 565642 h 659701"/>
                <a:gd name="connsiteX0" fmla="*/ 0 w 844386"/>
                <a:gd name="connsiteY0" fmla="*/ 0 h 659701"/>
                <a:gd name="connsiteX1" fmla="*/ 494156 w 844386"/>
                <a:gd name="connsiteY1" fmla="*/ 550949 h 659701"/>
                <a:gd name="connsiteX2" fmla="*/ 844386 w 844386"/>
                <a:gd name="connsiteY2" fmla="*/ 652514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4386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497103" y="5915656"/>
              <a:ext cx="1180326" cy="371860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1611757"/>
                <a:gd name="connsiteY0" fmla="*/ 0 h 659701"/>
                <a:gd name="connsiteX1" fmla="*/ 494156 w 1611757"/>
                <a:gd name="connsiteY1" fmla="*/ 550949 h 659701"/>
                <a:gd name="connsiteX2" fmla="*/ 844386 w 1611757"/>
                <a:gd name="connsiteY2" fmla="*/ 652514 h 659701"/>
                <a:gd name="connsiteX3" fmla="*/ 1228538 w 1611757"/>
                <a:gd name="connsiteY3" fmla="*/ 565642 h 659701"/>
                <a:gd name="connsiteX4" fmla="*/ 1611757 w 1611757"/>
                <a:gd name="connsiteY4" fmla="*/ 516727 h 659701"/>
                <a:gd name="connsiteX0" fmla="*/ 0 w 1228538"/>
                <a:gd name="connsiteY0" fmla="*/ 0 h 659701"/>
                <a:gd name="connsiteX1" fmla="*/ 494156 w 1228538"/>
                <a:gd name="connsiteY1" fmla="*/ 550949 h 659701"/>
                <a:gd name="connsiteX2" fmla="*/ 844386 w 1228538"/>
                <a:gd name="connsiteY2" fmla="*/ 652514 h 659701"/>
                <a:gd name="connsiteX3" fmla="*/ 1228538 w 1228538"/>
                <a:gd name="connsiteY3" fmla="*/ 565642 h 659701"/>
                <a:gd name="connsiteX0" fmla="*/ 0 w 844386"/>
                <a:gd name="connsiteY0" fmla="*/ 0 h 659701"/>
                <a:gd name="connsiteX1" fmla="*/ 494156 w 844386"/>
                <a:gd name="connsiteY1" fmla="*/ 550949 h 659701"/>
                <a:gd name="connsiteX2" fmla="*/ 844386 w 844386"/>
                <a:gd name="connsiteY2" fmla="*/ 652514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4386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7463699" y="5695353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/d</a:t>
              </a:r>
              <a:endParaRPr lang="fr-CA" sz="1800" i="0" dirty="0"/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5400000">
              <a:off x="7328112" y="6002395"/>
              <a:ext cx="24694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4" name="Footer Placeholder 73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35819" y="4701738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75" name="Text Box 24"/>
          <p:cNvSpPr txBox="1">
            <a:spLocks noChangeArrowheads="1"/>
          </p:cNvSpPr>
          <p:nvPr/>
        </p:nvSpPr>
        <p:spPr bwMode="auto">
          <a:xfrm>
            <a:off x="7851029" y="2497889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1" name="Text Box 24"/>
          <p:cNvSpPr txBox="1">
            <a:spLocks noChangeArrowheads="1"/>
          </p:cNvSpPr>
          <p:nvPr/>
        </p:nvSpPr>
        <p:spPr bwMode="auto">
          <a:xfrm>
            <a:off x="7942785" y="4137260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3" name="Text Box 24"/>
          <p:cNvSpPr txBox="1">
            <a:spLocks noChangeArrowheads="1"/>
          </p:cNvSpPr>
          <p:nvPr/>
        </p:nvSpPr>
        <p:spPr bwMode="auto">
          <a:xfrm>
            <a:off x="7964504" y="5913800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7E3552C-D385-E04F-A609-1EA90BD883B3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4D8DC9-952C-3F47-8242-6C347FB4153D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752A15-CD95-4D47-B4C4-05FE30187A1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54700-210A-2239-42F9-16E4F008982B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D1527F-DBF9-7EC5-547A-A3799830C0AF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sinus cardinal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FE5BA2A-DA79-8F8E-1CE3-5B6E4573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14" y="110667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6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2" name="Group 54"/>
          <p:cNvGrpSpPr/>
          <p:nvPr/>
        </p:nvGrpSpPr>
        <p:grpSpPr>
          <a:xfrm>
            <a:off x="923925" y="1300587"/>
            <a:ext cx="7429501" cy="1249101"/>
            <a:chOff x="923925" y="2197535"/>
            <a:chExt cx="7429501" cy="1806318"/>
          </a:xfrm>
        </p:grpSpPr>
        <p:sp>
          <p:nvSpPr>
            <p:cNvPr id="33" name="Freeform 32"/>
            <p:cNvSpPr/>
            <p:nvPr/>
          </p:nvSpPr>
          <p:spPr bwMode="auto">
            <a:xfrm>
              <a:off x="923925" y="2859767"/>
              <a:ext cx="2327275" cy="673101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solidFill>
              <a:srgbClr val="C00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6083744" y="2197535"/>
              <a:ext cx="520700" cy="57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</a:rPr>
                <a:t>Ad</a:t>
              </a:r>
              <a:endParaRPr lang="fr-CA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610054" y="350231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29" name="Object 33"/>
            <p:cNvGraphicFramePr>
              <a:graphicFrameLocks noChangeAspect="1"/>
            </p:cNvGraphicFramePr>
            <p:nvPr/>
          </p:nvGraphicFramePr>
          <p:xfrm>
            <a:off x="1433244" y="2458733"/>
            <a:ext cx="397064" cy="304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4" y="2458733"/>
                          <a:ext cx="397064" cy="3046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053346" y="3515910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355290" y="3237136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48015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048416" y="2851271"/>
              <a:ext cx="1255669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677298" y="2515870"/>
              <a:ext cx="1676128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185346" name="Object 2"/>
            <p:cNvGraphicFramePr>
              <a:graphicFrameLocks noChangeAspect="1"/>
            </p:cNvGraphicFramePr>
            <p:nvPr/>
          </p:nvGraphicFramePr>
          <p:xfrm>
            <a:off x="2035173" y="3585255"/>
            <a:ext cx="697665" cy="418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080" imgH="215640" progId="Equation.3">
                    <p:embed/>
                  </p:oleObj>
                </mc:Choice>
                <mc:Fallback>
                  <p:oleObj name="Equation" r:id="rId6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5173" y="3585255"/>
                          <a:ext cx="697665" cy="4185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7" name="Object 3"/>
            <p:cNvGraphicFramePr>
              <a:graphicFrameLocks noChangeAspect="1"/>
            </p:cNvGraphicFramePr>
            <p:nvPr/>
          </p:nvGraphicFramePr>
          <p:xfrm>
            <a:off x="1152522" y="3558268"/>
            <a:ext cx="676513" cy="418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215640" progId="Equation.3">
                    <p:embed/>
                  </p:oleObj>
                </mc:Choice>
                <mc:Fallback>
                  <p:oleObj name="Equation" r:id="rId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522" y="3558268"/>
                          <a:ext cx="676513" cy="4187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9" name="Object 5"/>
            <p:cNvGraphicFramePr>
              <a:graphicFrameLocks noChangeAspect="1"/>
            </p:cNvGraphicFramePr>
            <p:nvPr/>
          </p:nvGraphicFramePr>
          <p:xfrm>
            <a:off x="1965325" y="2337487"/>
            <a:ext cx="619433" cy="4137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64880" progId="Equation.3">
                    <p:embed/>
                  </p:oleObj>
                </mc:Choice>
                <mc:Fallback>
                  <p:oleObj name="Equation" r:id="rId10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5" y="2337487"/>
                          <a:ext cx="619433" cy="4137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Freeform 33"/>
            <p:cNvSpPr/>
            <p:nvPr/>
          </p:nvSpPr>
          <p:spPr bwMode="auto">
            <a:xfrm flipH="1">
              <a:off x="5052483" y="2524348"/>
              <a:ext cx="1633293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7086329" y="2686206"/>
              <a:ext cx="865718" cy="5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800" i="0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</a:t>
              </a:r>
              <a:r>
                <a:rPr lang="fr-CA" sz="1800" dirty="0">
                  <a:sym typeface="Symbol"/>
                </a:rPr>
                <a:t>d</a:t>
              </a:r>
              <a:endParaRPr lang="fr-CA" sz="180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rot="5400000">
              <a:off x="6993636" y="3215742"/>
              <a:ext cx="35710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3" name="Footer Placeholder 52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18401" y="4793652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3346" y="2848996"/>
            <a:ext cx="7542783" cy="1790782"/>
            <a:chOff x="1053346" y="2848996"/>
            <a:chExt cx="7542783" cy="1790782"/>
          </a:xfrm>
        </p:grpSpPr>
        <p:sp>
          <p:nvSpPr>
            <p:cNvPr id="60" name="Right Arrow 59"/>
            <p:cNvSpPr/>
            <p:nvPr/>
          </p:nvSpPr>
          <p:spPr bwMode="auto">
            <a:xfrm rot="16200000">
              <a:off x="1718005" y="2942250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053346" y="3136715"/>
              <a:ext cx="7542783" cy="1503063"/>
              <a:chOff x="1053342" y="3557635"/>
              <a:chExt cx="7542783" cy="1503063"/>
            </a:xfrm>
          </p:grpSpPr>
          <p:graphicFrame>
            <p:nvGraphicFramePr>
              <p:cNvPr id="74" name="Object 2"/>
              <p:cNvGraphicFramePr>
                <a:graphicFrameLocks noChangeAspect="1"/>
              </p:cNvGraphicFramePr>
              <p:nvPr/>
            </p:nvGraphicFramePr>
            <p:xfrm>
              <a:off x="2030188" y="4771773"/>
              <a:ext cx="741363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431640" imgH="215640" progId="Equation.3">
                      <p:embed/>
                    </p:oleObj>
                  </mc:Choice>
                  <mc:Fallback>
                    <p:oleObj name="Equation" r:id="rId12" imgW="43164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0188" y="4771773"/>
                            <a:ext cx="741363" cy="2889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3"/>
              <p:cNvGraphicFramePr>
                <a:graphicFrameLocks noChangeAspect="1"/>
              </p:cNvGraphicFramePr>
              <p:nvPr/>
            </p:nvGraphicFramePr>
            <p:xfrm>
              <a:off x="1138013" y="4752723"/>
              <a:ext cx="741363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431640" imgH="215640" progId="Equation.3">
                      <p:embed/>
                    </p:oleObj>
                  </mc:Choice>
                  <mc:Fallback>
                    <p:oleObj name="Equation" r:id="rId14" imgW="43164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38013" y="4752723"/>
                            <a:ext cx="741363" cy="2889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2" name="Freeform 81"/>
              <p:cNvSpPr/>
              <p:nvPr/>
            </p:nvSpPr>
            <p:spPr bwMode="auto">
              <a:xfrm>
                <a:off x="1413792" y="3799114"/>
                <a:ext cx="1187450" cy="893887"/>
              </a:xfrm>
              <a:custGeom>
                <a:avLst/>
                <a:gdLst>
                  <a:gd name="connsiteX0" fmla="*/ 0 w 2667000"/>
                  <a:gd name="connsiteY0" fmla="*/ 660400 h 673100"/>
                  <a:gd name="connsiteX1" fmla="*/ 965200 w 2667000"/>
                  <a:gd name="connsiteY1" fmla="*/ 660400 h 673100"/>
                  <a:gd name="connsiteX2" fmla="*/ 952500 w 2667000"/>
                  <a:gd name="connsiteY2" fmla="*/ 0 h 673100"/>
                  <a:gd name="connsiteX3" fmla="*/ 1816100 w 2667000"/>
                  <a:gd name="connsiteY3" fmla="*/ 0 h 673100"/>
                  <a:gd name="connsiteX4" fmla="*/ 1828800 w 2667000"/>
                  <a:gd name="connsiteY4" fmla="*/ 673100 h 673100"/>
                  <a:gd name="connsiteX5" fmla="*/ 2667000 w 2667000"/>
                  <a:gd name="connsiteY5" fmla="*/ 673100 h 673100"/>
                  <a:gd name="connsiteX0" fmla="*/ 0 w 2327275"/>
                  <a:gd name="connsiteY0" fmla="*/ 660400 h 673100"/>
                  <a:gd name="connsiteX1" fmla="*/ 625475 w 2327275"/>
                  <a:gd name="connsiteY1" fmla="*/ 660400 h 673100"/>
                  <a:gd name="connsiteX2" fmla="*/ 612775 w 2327275"/>
                  <a:gd name="connsiteY2" fmla="*/ 0 h 673100"/>
                  <a:gd name="connsiteX3" fmla="*/ 1476375 w 2327275"/>
                  <a:gd name="connsiteY3" fmla="*/ 0 h 673100"/>
                  <a:gd name="connsiteX4" fmla="*/ 1489075 w 2327275"/>
                  <a:gd name="connsiteY4" fmla="*/ 673100 h 673100"/>
                  <a:gd name="connsiteX5" fmla="*/ 2327275 w 2327275"/>
                  <a:gd name="connsiteY5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75" h="673100">
                    <a:moveTo>
                      <a:pt x="0" y="660400"/>
                    </a:moveTo>
                    <a:lnTo>
                      <a:pt x="625475" y="660400"/>
                    </a:lnTo>
                    <a:lnTo>
                      <a:pt x="612775" y="0"/>
                    </a:lnTo>
                    <a:lnTo>
                      <a:pt x="1476375" y="0"/>
                    </a:lnTo>
                    <a:lnTo>
                      <a:pt x="1489075" y="673100"/>
                    </a:lnTo>
                    <a:lnTo>
                      <a:pt x="2327275" y="673100"/>
                    </a:lnTo>
                  </a:path>
                </a:pathLst>
              </a:custGeom>
              <a:solidFill>
                <a:srgbClr val="C0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7" name="Text Box 28"/>
              <p:cNvSpPr txBox="1">
                <a:spLocks noChangeArrowheads="1"/>
              </p:cNvSpPr>
              <p:nvPr/>
            </p:nvSpPr>
            <p:spPr bwMode="auto">
              <a:xfrm>
                <a:off x="6029309" y="3628068"/>
                <a:ext cx="99170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 err="1">
                    <a:solidFill>
                      <a:srgbClr val="002060"/>
                    </a:solidFill>
                  </a:rPr>
                  <a:t>A’d</a:t>
                </a:r>
                <a:r>
                  <a:rPr lang="fr-CA" dirty="0">
                    <a:solidFill>
                      <a:srgbClr val="002060"/>
                    </a:solidFill>
                  </a:rPr>
                  <a:t>’</a:t>
                </a:r>
                <a:endParaRPr lang="fr-CA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8" name="Text Box 30"/>
              <p:cNvSpPr txBox="1">
                <a:spLocks noChangeArrowheads="1"/>
              </p:cNvSpPr>
              <p:nvPr/>
            </p:nvSpPr>
            <p:spPr bwMode="auto">
              <a:xfrm>
                <a:off x="3610050" y="4682757"/>
                <a:ext cx="262692" cy="235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t</a:t>
                </a: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>
                <a:off x="1053342" y="4692161"/>
                <a:ext cx="278913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rot="16200000">
                <a:off x="1298068" y="4255491"/>
                <a:ext cx="132472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3" name="Line 22"/>
              <p:cNvSpPr>
                <a:spLocks noChangeShapeType="1"/>
              </p:cNvSpPr>
              <p:nvPr/>
            </p:nvSpPr>
            <p:spPr bwMode="auto">
              <a:xfrm>
                <a:off x="5267321" y="4667436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4" name="Line 23"/>
              <p:cNvSpPr>
                <a:spLocks noChangeShapeType="1"/>
              </p:cNvSpPr>
              <p:nvPr/>
            </p:nvSpPr>
            <p:spPr bwMode="auto">
              <a:xfrm rot="16200000">
                <a:off x="6242086" y="4232226"/>
                <a:ext cx="86832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88" name="Object 5"/>
              <p:cNvGraphicFramePr>
                <a:graphicFrameLocks noChangeAspect="1"/>
              </p:cNvGraphicFramePr>
              <p:nvPr/>
            </p:nvGraphicFramePr>
            <p:xfrm>
              <a:off x="2176464" y="3640767"/>
              <a:ext cx="632576" cy="2680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04560" imgH="164880" progId="Equation.3">
                      <p:embed/>
                    </p:oleObj>
                  </mc:Choice>
                  <mc:Fallback>
                    <p:oleObj name="Equation" r:id="rId16" imgW="30456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76464" y="3640767"/>
                            <a:ext cx="632576" cy="26808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" name="Group 71"/>
              <p:cNvGrpSpPr/>
              <p:nvPr/>
            </p:nvGrpSpPr>
            <p:grpSpPr>
              <a:xfrm>
                <a:off x="5281089" y="4014849"/>
                <a:ext cx="2820824" cy="728376"/>
                <a:chOff x="5497103" y="4368599"/>
                <a:chExt cx="2376204" cy="374625"/>
              </a:xfrm>
            </p:grpSpPr>
            <p:sp>
              <p:nvSpPr>
                <p:cNvPr id="85" name="Freeform 84"/>
                <p:cNvSpPr/>
                <p:nvPr/>
              </p:nvSpPr>
              <p:spPr bwMode="auto">
                <a:xfrm>
                  <a:off x="6662026" y="4368599"/>
                  <a:ext cx="1211281" cy="371860"/>
                </a:xfrm>
                <a:custGeom>
                  <a:avLst/>
                  <a:gdLst>
                    <a:gd name="connsiteX0" fmla="*/ 0 w 1943100"/>
                    <a:gd name="connsiteY0" fmla="*/ 0 h 793750"/>
                    <a:gd name="connsiteX1" fmla="*/ 279400 w 1943100"/>
                    <a:gd name="connsiteY1" fmla="*/ 165100 h 793750"/>
                    <a:gd name="connsiteX2" fmla="*/ 457200 w 1943100"/>
                    <a:gd name="connsiteY2" fmla="*/ 571500 h 793750"/>
                    <a:gd name="connsiteX3" fmla="*/ 584200 w 1943100"/>
                    <a:gd name="connsiteY3" fmla="*/ 749300 h 793750"/>
                    <a:gd name="connsiteX4" fmla="*/ 774700 w 1943100"/>
                    <a:gd name="connsiteY4" fmla="*/ 762000 h 793750"/>
                    <a:gd name="connsiteX5" fmla="*/ 939800 w 1943100"/>
                    <a:gd name="connsiteY5" fmla="*/ 558800 h 793750"/>
                    <a:gd name="connsiteX6" fmla="*/ 1143000 w 1943100"/>
                    <a:gd name="connsiteY6" fmla="*/ 419100 h 793750"/>
                    <a:gd name="connsiteX7" fmla="*/ 1435100 w 1943100"/>
                    <a:gd name="connsiteY7" fmla="*/ 596900 h 793750"/>
                    <a:gd name="connsiteX8" fmla="*/ 1625600 w 1943100"/>
                    <a:gd name="connsiteY8" fmla="*/ 749300 h 793750"/>
                    <a:gd name="connsiteX9" fmla="*/ 1943100 w 1943100"/>
                    <a:gd name="connsiteY9" fmla="*/ 533400 h 793750"/>
                    <a:gd name="connsiteX0" fmla="*/ 0 w 1943100"/>
                    <a:gd name="connsiteY0" fmla="*/ 47381 h 841131"/>
                    <a:gd name="connsiteX1" fmla="*/ 279400 w 1943100"/>
                    <a:gd name="connsiteY1" fmla="*/ 212481 h 841131"/>
                    <a:gd name="connsiteX2" fmla="*/ 457200 w 1943100"/>
                    <a:gd name="connsiteY2" fmla="*/ 618881 h 841131"/>
                    <a:gd name="connsiteX3" fmla="*/ 584200 w 1943100"/>
                    <a:gd name="connsiteY3" fmla="*/ 796681 h 841131"/>
                    <a:gd name="connsiteX4" fmla="*/ 774700 w 1943100"/>
                    <a:gd name="connsiteY4" fmla="*/ 809381 h 841131"/>
                    <a:gd name="connsiteX5" fmla="*/ 939800 w 1943100"/>
                    <a:gd name="connsiteY5" fmla="*/ 606181 h 841131"/>
                    <a:gd name="connsiteX6" fmla="*/ 1143000 w 1943100"/>
                    <a:gd name="connsiteY6" fmla="*/ 466481 h 841131"/>
                    <a:gd name="connsiteX7" fmla="*/ 1435100 w 1943100"/>
                    <a:gd name="connsiteY7" fmla="*/ 644281 h 841131"/>
                    <a:gd name="connsiteX8" fmla="*/ 1625600 w 1943100"/>
                    <a:gd name="connsiteY8" fmla="*/ 796681 h 841131"/>
                    <a:gd name="connsiteX9" fmla="*/ 1943100 w 1943100"/>
                    <a:gd name="connsiteY9" fmla="*/ 580781 h 841131"/>
                    <a:gd name="connsiteX0" fmla="*/ 0 w 1943100"/>
                    <a:gd name="connsiteY0" fmla="*/ 0 h 793750"/>
                    <a:gd name="connsiteX1" fmla="*/ 457200 w 1943100"/>
                    <a:gd name="connsiteY1" fmla="*/ 571500 h 793750"/>
                    <a:gd name="connsiteX2" fmla="*/ 584200 w 1943100"/>
                    <a:gd name="connsiteY2" fmla="*/ 749300 h 793750"/>
                    <a:gd name="connsiteX3" fmla="*/ 774700 w 1943100"/>
                    <a:gd name="connsiteY3" fmla="*/ 762000 h 793750"/>
                    <a:gd name="connsiteX4" fmla="*/ 939800 w 1943100"/>
                    <a:gd name="connsiteY4" fmla="*/ 558800 h 793750"/>
                    <a:gd name="connsiteX5" fmla="*/ 1143000 w 1943100"/>
                    <a:gd name="connsiteY5" fmla="*/ 419100 h 793750"/>
                    <a:gd name="connsiteX6" fmla="*/ 1435100 w 1943100"/>
                    <a:gd name="connsiteY6" fmla="*/ 596900 h 793750"/>
                    <a:gd name="connsiteX7" fmla="*/ 1625600 w 1943100"/>
                    <a:gd name="connsiteY7" fmla="*/ 749300 h 793750"/>
                    <a:gd name="connsiteX8" fmla="*/ 1943100 w 1943100"/>
                    <a:gd name="connsiteY8" fmla="*/ 533400 h 793750"/>
                    <a:gd name="connsiteX0" fmla="*/ 0 w 1943100"/>
                    <a:gd name="connsiteY0" fmla="*/ 24054 h 817804"/>
                    <a:gd name="connsiteX1" fmla="*/ 457200 w 1943100"/>
                    <a:gd name="connsiteY1" fmla="*/ 595554 h 817804"/>
                    <a:gd name="connsiteX2" fmla="*/ 584200 w 1943100"/>
                    <a:gd name="connsiteY2" fmla="*/ 773354 h 817804"/>
                    <a:gd name="connsiteX3" fmla="*/ 774700 w 1943100"/>
                    <a:gd name="connsiteY3" fmla="*/ 786054 h 817804"/>
                    <a:gd name="connsiteX4" fmla="*/ 939800 w 1943100"/>
                    <a:gd name="connsiteY4" fmla="*/ 582854 h 817804"/>
                    <a:gd name="connsiteX5" fmla="*/ 1143000 w 1943100"/>
                    <a:gd name="connsiteY5" fmla="*/ 443154 h 817804"/>
                    <a:gd name="connsiteX6" fmla="*/ 1435100 w 1943100"/>
                    <a:gd name="connsiteY6" fmla="*/ 620954 h 817804"/>
                    <a:gd name="connsiteX7" fmla="*/ 1625600 w 1943100"/>
                    <a:gd name="connsiteY7" fmla="*/ 773354 h 817804"/>
                    <a:gd name="connsiteX8" fmla="*/ 1943100 w 1943100"/>
                    <a:gd name="connsiteY8" fmla="*/ 557454 h 817804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435100 w 1943100"/>
                    <a:gd name="connsiteY6" fmla="*/ 620954 h 788171"/>
                    <a:gd name="connsiteX7" fmla="*/ 1625600 w 1943100"/>
                    <a:gd name="connsiteY7" fmla="*/ 773354 h 788171"/>
                    <a:gd name="connsiteX8" fmla="*/ 1943100 w 1943100"/>
                    <a:gd name="connsiteY8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027724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43534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22555"/>
                    <a:gd name="connsiteX1" fmla="*/ 457200 w 1943100"/>
                    <a:gd name="connsiteY1" fmla="*/ 595554 h 722555"/>
                    <a:gd name="connsiteX2" fmla="*/ 774700 w 1943100"/>
                    <a:gd name="connsiteY2" fmla="*/ 721253 h 722555"/>
                    <a:gd name="connsiteX3" fmla="*/ 1027724 w 1943100"/>
                    <a:gd name="connsiteY3" fmla="*/ 587740 h 722555"/>
                    <a:gd name="connsiteX4" fmla="*/ 1280746 w 1943100"/>
                    <a:gd name="connsiteY4" fmla="*/ 501600 h 722555"/>
                    <a:gd name="connsiteX5" fmla="*/ 1658938 w 1943100"/>
                    <a:gd name="connsiteY5" fmla="*/ 700450 h 722555"/>
                    <a:gd name="connsiteX6" fmla="*/ 1943100 w 1943100"/>
                    <a:gd name="connsiteY6" fmla="*/ 557454 h 722555"/>
                    <a:gd name="connsiteX0" fmla="*/ 0 w 1658937"/>
                    <a:gd name="connsiteY0" fmla="*/ 24054 h 722555"/>
                    <a:gd name="connsiteX1" fmla="*/ 457200 w 1658937"/>
                    <a:gd name="connsiteY1" fmla="*/ 595554 h 722555"/>
                    <a:gd name="connsiteX2" fmla="*/ 774700 w 1658937"/>
                    <a:gd name="connsiteY2" fmla="*/ 721253 h 722555"/>
                    <a:gd name="connsiteX3" fmla="*/ 1027724 w 1658937"/>
                    <a:gd name="connsiteY3" fmla="*/ 587740 h 722555"/>
                    <a:gd name="connsiteX4" fmla="*/ 1280746 w 1658937"/>
                    <a:gd name="connsiteY4" fmla="*/ 501600 h 722555"/>
                    <a:gd name="connsiteX5" fmla="*/ 1658938 w 1658937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40781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027724 w 2122394"/>
                    <a:gd name="connsiteY3" fmla="*/ 587740 h 722554"/>
                    <a:gd name="connsiteX4" fmla="*/ 1445582 w 2122394"/>
                    <a:gd name="connsiteY4" fmla="*/ 540781 h 722554"/>
                    <a:gd name="connsiteX5" fmla="*/ 2122394 w 2122394"/>
                    <a:gd name="connsiteY5" fmla="*/ 632501 h 722554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445582 w 2122394"/>
                    <a:gd name="connsiteY3" fmla="*/ 540781 h 722554"/>
                    <a:gd name="connsiteX4" fmla="*/ 2122394 w 2122394"/>
                    <a:gd name="connsiteY4" fmla="*/ 632501 h 722554"/>
                    <a:gd name="connsiteX0" fmla="*/ 0 w 2122394"/>
                    <a:gd name="connsiteY0" fmla="*/ 0 h 652514"/>
                    <a:gd name="connsiteX1" fmla="*/ 774701 w 2122394"/>
                    <a:gd name="connsiteY1" fmla="*/ 652514 h 652514"/>
                    <a:gd name="connsiteX2" fmla="*/ 1445582 w 2122394"/>
                    <a:gd name="connsiteY2" fmla="*/ 516727 h 652514"/>
                    <a:gd name="connsiteX3" fmla="*/ 2122394 w 2122394"/>
                    <a:gd name="connsiteY3" fmla="*/ 608447 h 652514"/>
                    <a:gd name="connsiteX0" fmla="*/ 0 w 2122394"/>
                    <a:gd name="connsiteY0" fmla="*/ 4801 h 657315"/>
                    <a:gd name="connsiteX1" fmla="*/ 774701 w 2122394"/>
                    <a:gd name="connsiteY1" fmla="*/ 657315 h 657315"/>
                    <a:gd name="connsiteX2" fmla="*/ 1445582 w 2122394"/>
                    <a:gd name="connsiteY2" fmla="*/ 521528 h 657315"/>
                    <a:gd name="connsiteX3" fmla="*/ 2122394 w 2122394"/>
                    <a:gd name="connsiteY3" fmla="*/ 613248 h 65731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844386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445582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1611757"/>
                    <a:gd name="connsiteY0" fmla="*/ 0 h 659701"/>
                    <a:gd name="connsiteX1" fmla="*/ 494156 w 1611757"/>
                    <a:gd name="connsiteY1" fmla="*/ 550949 h 659701"/>
                    <a:gd name="connsiteX2" fmla="*/ 844386 w 1611757"/>
                    <a:gd name="connsiteY2" fmla="*/ 652514 h 659701"/>
                    <a:gd name="connsiteX3" fmla="*/ 1228538 w 1611757"/>
                    <a:gd name="connsiteY3" fmla="*/ 565642 h 659701"/>
                    <a:gd name="connsiteX4" fmla="*/ 1611757 w 1611757"/>
                    <a:gd name="connsiteY4" fmla="*/ 516727 h 659701"/>
                    <a:gd name="connsiteX0" fmla="*/ 0 w 1228538"/>
                    <a:gd name="connsiteY0" fmla="*/ 0 h 659701"/>
                    <a:gd name="connsiteX1" fmla="*/ 494156 w 1228538"/>
                    <a:gd name="connsiteY1" fmla="*/ 550949 h 659701"/>
                    <a:gd name="connsiteX2" fmla="*/ 844386 w 1228538"/>
                    <a:gd name="connsiteY2" fmla="*/ 652514 h 659701"/>
                    <a:gd name="connsiteX3" fmla="*/ 1228538 w 1228538"/>
                    <a:gd name="connsiteY3" fmla="*/ 565642 h 659701"/>
                    <a:gd name="connsiteX0" fmla="*/ 0 w 844386"/>
                    <a:gd name="connsiteY0" fmla="*/ 0 h 659701"/>
                    <a:gd name="connsiteX1" fmla="*/ 494156 w 844386"/>
                    <a:gd name="connsiteY1" fmla="*/ 550949 h 659701"/>
                    <a:gd name="connsiteX2" fmla="*/ 844386 w 844386"/>
                    <a:gd name="connsiteY2" fmla="*/ 652514 h 659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4386" h="659701">
                      <a:moveTo>
                        <a:pt x="0" y="0"/>
                      </a:moveTo>
                      <a:cubicBezTo>
                        <a:pt x="228879" y="129"/>
                        <a:pt x="353425" y="442197"/>
                        <a:pt x="494156" y="550949"/>
                      </a:cubicBezTo>
                      <a:cubicBezTo>
                        <a:pt x="634887" y="659701"/>
                        <a:pt x="721989" y="650065"/>
                        <a:pt x="844386" y="65251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89" name="Freeform 88"/>
                <p:cNvSpPr/>
                <p:nvPr/>
              </p:nvSpPr>
              <p:spPr bwMode="auto">
                <a:xfrm flipH="1">
                  <a:off x="5497103" y="4371364"/>
                  <a:ext cx="1180326" cy="371860"/>
                </a:xfrm>
                <a:custGeom>
                  <a:avLst/>
                  <a:gdLst>
                    <a:gd name="connsiteX0" fmla="*/ 0 w 1943100"/>
                    <a:gd name="connsiteY0" fmla="*/ 0 h 793750"/>
                    <a:gd name="connsiteX1" fmla="*/ 279400 w 1943100"/>
                    <a:gd name="connsiteY1" fmla="*/ 165100 h 793750"/>
                    <a:gd name="connsiteX2" fmla="*/ 457200 w 1943100"/>
                    <a:gd name="connsiteY2" fmla="*/ 571500 h 793750"/>
                    <a:gd name="connsiteX3" fmla="*/ 584200 w 1943100"/>
                    <a:gd name="connsiteY3" fmla="*/ 749300 h 793750"/>
                    <a:gd name="connsiteX4" fmla="*/ 774700 w 1943100"/>
                    <a:gd name="connsiteY4" fmla="*/ 762000 h 793750"/>
                    <a:gd name="connsiteX5" fmla="*/ 939800 w 1943100"/>
                    <a:gd name="connsiteY5" fmla="*/ 558800 h 793750"/>
                    <a:gd name="connsiteX6" fmla="*/ 1143000 w 1943100"/>
                    <a:gd name="connsiteY6" fmla="*/ 419100 h 793750"/>
                    <a:gd name="connsiteX7" fmla="*/ 1435100 w 1943100"/>
                    <a:gd name="connsiteY7" fmla="*/ 596900 h 793750"/>
                    <a:gd name="connsiteX8" fmla="*/ 1625600 w 1943100"/>
                    <a:gd name="connsiteY8" fmla="*/ 749300 h 793750"/>
                    <a:gd name="connsiteX9" fmla="*/ 1943100 w 1943100"/>
                    <a:gd name="connsiteY9" fmla="*/ 533400 h 793750"/>
                    <a:gd name="connsiteX0" fmla="*/ 0 w 1943100"/>
                    <a:gd name="connsiteY0" fmla="*/ 47381 h 841131"/>
                    <a:gd name="connsiteX1" fmla="*/ 279400 w 1943100"/>
                    <a:gd name="connsiteY1" fmla="*/ 212481 h 841131"/>
                    <a:gd name="connsiteX2" fmla="*/ 457200 w 1943100"/>
                    <a:gd name="connsiteY2" fmla="*/ 618881 h 841131"/>
                    <a:gd name="connsiteX3" fmla="*/ 584200 w 1943100"/>
                    <a:gd name="connsiteY3" fmla="*/ 796681 h 841131"/>
                    <a:gd name="connsiteX4" fmla="*/ 774700 w 1943100"/>
                    <a:gd name="connsiteY4" fmla="*/ 809381 h 841131"/>
                    <a:gd name="connsiteX5" fmla="*/ 939800 w 1943100"/>
                    <a:gd name="connsiteY5" fmla="*/ 606181 h 841131"/>
                    <a:gd name="connsiteX6" fmla="*/ 1143000 w 1943100"/>
                    <a:gd name="connsiteY6" fmla="*/ 466481 h 841131"/>
                    <a:gd name="connsiteX7" fmla="*/ 1435100 w 1943100"/>
                    <a:gd name="connsiteY7" fmla="*/ 644281 h 841131"/>
                    <a:gd name="connsiteX8" fmla="*/ 1625600 w 1943100"/>
                    <a:gd name="connsiteY8" fmla="*/ 796681 h 841131"/>
                    <a:gd name="connsiteX9" fmla="*/ 1943100 w 1943100"/>
                    <a:gd name="connsiteY9" fmla="*/ 580781 h 841131"/>
                    <a:gd name="connsiteX0" fmla="*/ 0 w 1943100"/>
                    <a:gd name="connsiteY0" fmla="*/ 0 h 793750"/>
                    <a:gd name="connsiteX1" fmla="*/ 457200 w 1943100"/>
                    <a:gd name="connsiteY1" fmla="*/ 571500 h 793750"/>
                    <a:gd name="connsiteX2" fmla="*/ 584200 w 1943100"/>
                    <a:gd name="connsiteY2" fmla="*/ 749300 h 793750"/>
                    <a:gd name="connsiteX3" fmla="*/ 774700 w 1943100"/>
                    <a:gd name="connsiteY3" fmla="*/ 762000 h 793750"/>
                    <a:gd name="connsiteX4" fmla="*/ 939800 w 1943100"/>
                    <a:gd name="connsiteY4" fmla="*/ 558800 h 793750"/>
                    <a:gd name="connsiteX5" fmla="*/ 1143000 w 1943100"/>
                    <a:gd name="connsiteY5" fmla="*/ 419100 h 793750"/>
                    <a:gd name="connsiteX6" fmla="*/ 1435100 w 1943100"/>
                    <a:gd name="connsiteY6" fmla="*/ 596900 h 793750"/>
                    <a:gd name="connsiteX7" fmla="*/ 1625600 w 1943100"/>
                    <a:gd name="connsiteY7" fmla="*/ 749300 h 793750"/>
                    <a:gd name="connsiteX8" fmla="*/ 1943100 w 1943100"/>
                    <a:gd name="connsiteY8" fmla="*/ 533400 h 793750"/>
                    <a:gd name="connsiteX0" fmla="*/ 0 w 1943100"/>
                    <a:gd name="connsiteY0" fmla="*/ 24054 h 817804"/>
                    <a:gd name="connsiteX1" fmla="*/ 457200 w 1943100"/>
                    <a:gd name="connsiteY1" fmla="*/ 595554 h 817804"/>
                    <a:gd name="connsiteX2" fmla="*/ 584200 w 1943100"/>
                    <a:gd name="connsiteY2" fmla="*/ 773354 h 817804"/>
                    <a:gd name="connsiteX3" fmla="*/ 774700 w 1943100"/>
                    <a:gd name="connsiteY3" fmla="*/ 786054 h 817804"/>
                    <a:gd name="connsiteX4" fmla="*/ 939800 w 1943100"/>
                    <a:gd name="connsiteY4" fmla="*/ 582854 h 817804"/>
                    <a:gd name="connsiteX5" fmla="*/ 1143000 w 1943100"/>
                    <a:gd name="connsiteY5" fmla="*/ 443154 h 817804"/>
                    <a:gd name="connsiteX6" fmla="*/ 1435100 w 1943100"/>
                    <a:gd name="connsiteY6" fmla="*/ 620954 h 817804"/>
                    <a:gd name="connsiteX7" fmla="*/ 1625600 w 1943100"/>
                    <a:gd name="connsiteY7" fmla="*/ 773354 h 817804"/>
                    <a:gd name="connsiteX8" fmla="*/ 1943100 w 1943100"/>
                    <a:gd name="connsiteY8" fmla="*/ 557454 h 817804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435100 w 1943100"/>
                    <a:gd name="connsiteY6" fmla="*/ 620954 h 788171"/>
                    <a:gd name="connsiteX7" fmla="*/ 1625600 w 1943100"/>
                    <a:gd name="connsiteY7" fmla="*/ 773354 h 788171"/>
                    <a:gd name="connsiteX8" fmla="*/ 1943100 w 1943100"/>
                    <a:gd name="connsiteY8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027724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43534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22555"/>
                    <a:gd name="connsiteX1" fmla="*/ 457200 w 1943100"/>
                    <a:gd name="connsiteY1" fmla="*/ 595554 h 722555"/>
                    <a:gd name="connsiteX2" fmla="*/ 774700 w 1943100"/>
                    <a:gd name="connsiteY2" fmla="*/ 721253 h 722555"/>
                    <a:gd name="connsiteX3" fmla="*/ 1027724 w 1943100"/>
                    <a:gd name="connsiteY3" fmla="*/ 587740 h 722555"/>
                    <a:gd name="connsiteX4" fmla="*/ 1280746 w 1943100"/>
                    <a:gd name="connsiteY4" fmla="*/ 501600 h 722555"/>
                    <a:gd name="connsiteX5" fmla="*/ 1658938 w 1943100"/>
                    <a:gd name="connsiteY5" fmla="*/ 700450 h 722555"/>
                    <a:gd name="connsiteX6" fmla="*/ 1943100 w 1943100"/>
                    <a:gd name="connsiteY6" fmla="*/ 557454 h 722555"/>
                    <a:gd name="connsiteX0" fmla="*/ 0 w 1658937"/>
                    <a:gd name="connsiteY0" fmla="*/ 24054 h 722555"/>
                    <a:gd name="connsiteX1" fmla="*/ 457200 w 1658937"/>
                    <a:gd name="connsiteY1" fmla="*/ 595554 h 722555"/>
                    <a:gd name="connsiteX2" fmla="*/ 774700 w 1658937"/>
                    <a:gd name="connsiteY2" fmla="*/ 721253 h 722555"/>
                    <a:gd name="connsiteX3" fmla="*/ 1027724 w 1658937"/>
                    <a:gd name="connsiteY3" fmla="*/ 587740 h 722555"/>
                    <a:gd name="connsiteX4" fmla="*/ 1280746 w 1658937"/>
                    <a:gd name="connsiteY4" fmla="*/ 501600 h 722555"/>
                    <a:gd name="connsiteX5" fmla="*/ 1658938 w 1658937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40781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027724 w 2122394"/>
                    <a:gd name="connsiteY3" fmla="*/ 587740 h 722554"/>
                    <a:gd name="connsiteX4" fmla="*/ 1445582 w 2122394"/>
                    <a:gd name="connsiteY4" fmla="*/ 540781 h 722554"/>
                    <a:gd name="connsiteX5" fmla="*/ 2122394 w 2122394"/>
                    <a:gd name="connsiteY5" fmla="*/ 632501 h 722554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445582 w 2122394"/>
                    <a:gd name="connsiteY3" fmla="*/ 540781 h 722554"/>
                    <a:gd name="connsiteX4" fmla="*/ 2122394 w 2122394"/>
                    <a:gd name="connsiteY4" fmla="*/ 632501 h 722554"/>
                    <a:gd name="connsiteX0" fmla="*/ 0 w 2122394"/>
                    <a:gd name="connsiteY0" fmla="*/ 0 h 652514"/>
                    <a:gd name="connsiteX1" fmla="*/ 774701 w 2122394"/>
                    <a:gd name="connsiteY1" fmla="*/ 652514 h 652514"/>
                    <a:gd name="connsiteX2" fmla="*/ 1445582 w 2122394"/>
                    <a:gd name="connsiteY2" fmla="*/ 516727 h 652514"/>
                    <a:gd name="connsiteX3" fmla="*/ 2122394 w 2122394"/>
                    <a:gd name="connsiteY3" fmla="*/ 608447 h 652514"/>
                    <a:gd name="connsiteX0" fmla="*/ 0 w 2122394"/>
                    <a:gd name="connsiteY0" fmla="*/ 4801 h 657315"/>
                    <a:gd name="connsiteX1" fmla="*/ 774701 w 2122394"/>
                    <a:gd name="connsiteY1" fmla="*/ 657315 h 657315"/>
                    <a:gd name="connsiteX2" fmla="*/ 1445582 w 2122394"/>
                    <a:gd name="connsiteY2" fmla="*/ 521528 h 657315"/>
                    <a:gd name="connsiteX3" fmla="*/ 2122394 w 2122394"/>
                    <a:gd name="connsiteY3" fmla="*/ 613248 h 65731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844386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445582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1611757"/>
                    <a:gd name="connsiteY0" fmla="*/ 0 h 659701"/>
                    <a:gd name="connsiteX1" fmla="*/ 494156 w 1611757"/>
                    <a:gd name="connsiteY1" fmla="*/ 550949 h 659701"/>
                    <a:gd name="connsiteX2" fmla="*/ 844386 w 1611757"/>
                    <a:gd name="connsiteY2" fmla="*/ 652514 h 659701"/>
                    <a:gd name="connsiteX3" fmla="*/ 1228538 w 1611757"/>
                    <a:gd name="connsiteY3" fmla="*/ 565642 h 659701"/>
                    <a:gd name="connsiteX4" fmla="*/ 1611757 w 1611757"/>
                    <a:gd name="connsiteY4" fmla="*/ 516727 h 659701"/>
                    <a:gd name="connsiteX0" fmla="*/ 0 w 1228538"/>
                    <a:gd name="connsiteY0" fmla="*/ 0 h 659701"/>
                    <a:gd name="connsiteX1" fmla="*/ 494156 w 1228538"/>
                    <a:gd name="connsiteY1" fmla="*/ 550949 h 659701"/>
                    <a:gd name="connsiteX2" fmla="*/ 844386 w 1228538"/>
                    <a:gd name="connsiteY2" fmla="*/ 652514 h 659701"/>
                    <a:gd name="connsiteX3" fmla="*/ 1228538 w 1228538"/>
                    <a:gd name="connsiteY3" fmla="*/ 565642 h 659701"/>
                    <a:gd name="connsiteX0" fmla="*/ 0 w 844386"/>
                    <a:gd name="connsiteY0" fmla="*/ 0 h 659701"/>
                    <a:gd name="connsiteX1" fmla="*/ 494156 w 844386"/>
                    <a:gd name="connsiteY1" fmla="*/ 550949 h 659701"/>
                    <a:gd name="connsiteX2" fmla="*/ 844386 w 844386"/>
                    <a:gd name="connsiteY2" fmla="*/ 652514 h 659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4386" h="659701">
                      <a:moveTo>
                        <a:pt x="0" y="0"/>
                      </a:moveTo>
                      <a:cubicBezTo>
                        <a:pt x="228879" y="129"/>
                        <a:pt x="353425" y="442197"/>
                        <a:pt x="494156" y="550949"/>
                      </a:cubicBezTo>
                      <a:cubicBezTo>
                        <a:pt x="634887" y="659701"/>
                        <a:pt x="721989" y="650065"/>
                        <a:pt x="844386" y="65251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90" name="Text Box 24"/>
              <p:cNvSpPr txBox="1">
                <a:spLocks noChangeArrowheads="1"/>
              </p:cNvSpPr>
              <p:nvPr/>
            </p:nvSpPr>
            <p:spPr bwMode="auto">
              <a:xfrm>
                <a:off x="7730407" y="4179636"/>
                <a:ext cx="8657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>
                    <a:sym typeface="Symbol" pitchFamily="18" charset="2"/>
                  </a:rPr>
                  <a:t>1</a:t>
                </a:r>
                <a:r>
                  <a:rPr lang="fr-CA" sz="1800" i="0" dirty="0">
                    <a:sym typeface="Symbol"/>
                  </a:rPr>
                  <a:t>/</a:t>
                </a:r>
                <a:r>
                  <a:rPr lang="fr-CA" sz="1800" dirty="0">
                    <a:sym typeface="Symbol"/>
                  </a:rPr>
                  <a:t>d</a:t>
                </a:r>
                <a:r>
                  <a:rPr lang="fr-CA" sz="1800" i="0" dirty="0">
                    <a:sym typeface="Symbol"/>
                  </a:rPr>
                  <a:t>’</a:t>
                </a:r>
                <a:endParaRPr lang="fr-CA" sz="1800" i="0" dirty="0"/>
              </a:p>
            </p:txBody>
          </p:sp>
          <p:cxnSp>
            <p:nvCxnSpPr>
              <p:cNvPr id="92" name="Straight Arrow Connector 91"/>
              <p:cNvCxnSpPr/>
              <p:nvPr/>
            </p:nvCxnSpPr>
            <p:spPr bwMode="auto">
              <a:xfrm rot="5400000">
                <a:off x="7567604" y="4458103"/>
                <a:ext cx="246947" cy="171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1" name="Line Callout 1 90"/>
              <p:cNvSpPr/>
              <p:nvPr/>
            </p:nvSpPr>
            <p:spPr bwMode="auto">
              <a:xfrm>
                <a:off x="3264971" y="3557635"/>
                <a:ext cx="2016118" cy="675639"/>
              </a:xfrm>
              <a:prstGeom prst="borderCallout1">
                <a:avLst>
                  <a:gd name="adj1" fmla="val 30028"/>
                  <a:gd name="adj2" fmla="val -477"/>
                  <a:gd name="adj3" fmla="val 81888"/>
                  <a:gd name="adj4" fmla="val -56542"/>
                </a:avLst>
              </a:prstGeom>
              <a:solidFill>
                <a:schemeClr val="accent1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Aft>
                    <a:spcPct val="0"/>
                  </a:spcAft>
                </a:pPr>
                <a:r>
                  <a:rPr lang="fr-CA" i="1" dirty="0">
                    <a:solidFill>
                      <a:schemeClr val="tx2"/>
                    </a:solidFill>
                    <a:latin typeface="Verdana" pitchFamily="34" charset="0"/>
                  </a:rPr>
                  <a:t>même </a:t>
                </a:r>
                <a:r>
                  <a:rPr kumimoji="0" lang="fr-CA" sz="1800" b="0" i="1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rPr>
                  <a:t>surface </a:t>
                </a:r>
                <a:r>
                  <a:rPr lang="fr-CA" sz="1800" dirty="0" err="1"/>
                  <a:t>A’d</a:t>
                </a:r>
                <a:r>
                  <a:rPr lang="fr-CA" sz="1800" dirty="0"/>
                  <a:t>’=</a:t>
                </a:r>
                <a:r>
                  <a:rPr kumimoji="0" lang="fr-CA" sz="1800" b="0" i="1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rPr>
                  <a:t>Ad</a:t>
                </a:r>
              </a:p>
            </p:txBody>
          </p:sp>
        </p:grpSp>
        <p:sp>
          <p:nvSpPr>
            <p:cNvPr id="3" name="Right Arrow 2"/>
            <p:cNvSpPr/>
            <p:nvPr/>
          </p:nvSpPr>
          <p:spPr bwMode="auto">
            <a:xfrm>
              <a:off x="1193150" y="3678297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10800000">
              <a:off x="2207812" y="3678297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>
              <a:off x="7283223" y="3705889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9" name="Right Arrow 58"/>
            <p:cNvSpPr/>
            <p:nvPr/>
          </p:nvSpPr>
          <p:spPr bwMode="auto">
            <a:xfrm rot="10800000">
              <a:off x="5624556" y="3705889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53338" y="5021009"/>
            <a:ext cx="7290554" cy="1324723"/>
            <a:chOff x="1053338" y="5021009"/>
            <a:chExt cx="7290554" cy="1324723"/>
          </a:xfrm>
        </p:grpSpPr>
        <p:grpSp>
          <p:nvGrpSpPr>
            <p:cNvPr id="115" name="Group 114"/>
            <p:cNvGrpSpPr/>
            <p:nvPr/>
          </p:nvGrpSpPr>
          <p:grpSpPr>
            <a:xfrm>
              <a:off x="1053338" y="5021009"/>
              <a:ext cx="7290554" cy="1324723"/>
              <a:chOff x="1053338" y="5160709"/>
              <a:chExt cx="7290554" cy="1324723"/>
            </a:xfrm>
          </p:grpSpPr>
          <p:sp>
            <p:nvSpPr>
              <p:cNvPr id="99" name="Text Box 28"/>
              <p:cNvSpPr txBox="1">
                <a:spLocks noChangeArrowheads="1"/>
              </p:cNvSpPr>
              <p:nvPr/>
            </p:nvSpPr>
            <p:spPr bwMode="auto">
              <a:xfrm>
                <a:off x="6029305" y="5195648"/>
                <a:ext cx="99170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>
                    <a:solidFill>
                      <a:srgbClr val="002060"/>
                    </a:solidFill>
                  </a:rPr>
                  <a:t>1</a:t>
                </a:r>
                <a:endParaRPr lang="fr-CA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0" name="Text Box 30"/>
              <p:cNvSpPr txBox="1">
                <a:spLocks noChangeArrowheads="1"/>
              </p:cNvSpPr>
              <p:nvPr/>
            </p:nvSpPr>
            <p:spPr bwMode="auto">
              <a:xfrm>
                <a:off x="3610046" y="6250337"/>
                <a:ext cx="262692" cy="235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t</a:t>
                </a:r>
              </a:p>
            </p:txBody>
          </p:sp>
          <p:sp>
            <p:nvSpPr>
              <p:cNvPr id="101" name="Line 37"/>
              <p:cNvSpPr>
                <a:spLocks noChangeShapeType="1"/>
              </p:cNvSpPr>
              <p:nvPr/>
            </p:nvSpPr>
            <p:spPr bwMode="auto">
              <a:xfrm>
                <a:off x="1053338" y="6259741"/>
                <a:ext cx="278913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02" name="Line 38"/>
              <p:cNvSpPr>
                <a:spLocks noChangeShapeType="1"/>
              </p:cNvSpPr>
              <p:nvPr/>
            </p:nvSpPr>
            <p:spPr bwMode="auto">
              <a:xfrm rot="16200000">
                <a:off x="1298064" y="5823071"/>
                <a:ext cx="132472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03" name="Line 22"/>
              <p:cNvSpPr>
                <a:spLocks noChangeShapeType="1"/>
              </p:cNvSpPr>
              <p:nvPr/>
            </p:nvSpPr>
            <p:spPr bwMode="auto">
              <a:xfrm>
                <a:off x="5267317" y="6235016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04" name="Line 23"/>
              <p:cNvSpPr>
                <a:spLocks noChangeShapeType="1"/>
              </p:cNvSpPr>
              <p:nvPr/>
            </p:nvSpPr>
            <p:spPr bwMode="auto">
              <a:xfrm rot="16200000">
                <a:off x="6242082" y="5799806"/>
                <a:ext cx="86832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 bwMode="auto">
              <a:xfrm rot="10800000">
                <a:off x="5281086" y="5582428"/>
                <a:ext cx="3062806" cy="1333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09" name="Line Callout 1 108"/>
              <p:cNvSpPr/>
              <p:nvPr/>
            </p:nvSpPr>
            <p:spPr bwMode="auto">
              <a:xfrm>
                <a:off x="3066133" y="5170912"/>
                <a:ext cx="1614727" cy="875518"/>
              </a:xfrm>
              <a:prstGeom prst="borderCallout1">
                <a:avLst>
                  <a:gd name="adj1" fmla="val 30028"/>
                  <a:gd name="adj2" fmla="val -477"/>
                  <a:gd name="adj3" fmla="val 61823"/>
                  <a:gd name="adj4" fmla="val -67341"/>
                </a:avLst>
              </a:prstGeom>
              <a:solidFill>
                <a:schemeClr val="accent1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fr-CA" sz="18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  <a:sym typeface="Symbol"/>
                  </a:rPr>
                  <a:t>(</a:t>
                </a:r>
                <a:r>
                  <a:rPr kumimoji="0" lang="fr-CA" sz="1800" b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  <a:sym typeface="Symbol"/>
                  </a:rPr>
                  <a:t>t</a:t>
                </a:r>
                <a:r>
                  <a:rPr lang="fr-CA" sz="1800" i="0" dirty="0">
                    <a:sym typeface="Symbol"/>
                  </a:rPr>
                  <a:t>)  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fr-CA" sz="1800" i="0" dirty="0">
                    <a:sym typeface="Symbol"/>
                  </a:rPr>
                  <a:t>à </a:t>
                </a:r>
                <a:r>
                  <a:rPr lang="fr-CA" sz="1800" dirty="0">
                    <a:sym typeface="Symbol"/>
                  </a:rPr>
                  <a:t>t</a:t>
                </a:r>
                <a:r>
                  <a:rPr lang="fr-CA" sz="1800" i="0" dirty="0">
                    <a:sym typeface="Symbol"/>
                  </a:rPr>
                  <a:t>=0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fr-CA" dirty="0">
                    <a:solidFill>
                      <a:schemeClr val="tx2"/>
                    </a:solidFill>
                    <a:latin typeface="Verdana" pitchFamily="34" charset="0"/>
                    <a:sym typeface="Symbol"/>
                  </a:rPr>
                  <a:t>surface </a:t>
                </a:r>
                <a:r>
                  <a:rPr kumimoji="0" lang="fr-CA" sz="18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  <a:sym typeface="Symbol"/>
                  </a:rPr>
                  <a:t>=1</a:t>
                </a:r>
                <a:endParaRPr kumimoji="0" lang="fr-CA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4" name="Line 23"/>
              <p:cNvSpPr>
                <a:spLocks noChangeShapeType="1"/>
              </p:cNvSpPr>
              <p:nvPr/>
            </p:nvSpPr>
            <p:spPr bwMode="auto">
              <a:xfrm rot="16200000">
                <a:off x="1525216" y="5824532"/>
                <a:ext cx="868320" cy="2098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miter lim="800000"/>
                <a:headEnd/>
                <a:tailEnd type="triangle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62" name="Right Arrow 61"/>
            <p:cNvSpPr/>
            <p:nvPr/>
          </p:nvSpPr>
          <p:spPr bwMode="auto">
            <a:xfrm>
              <a:off x="1426321" y="5613050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3" name="Right Arrow 62"/>
            <p:cNvSpPr/>
            <p:nvPr/>
          </p:nvSpPr>
          <p:spPr bwMode="auto">
            <a:xfrm rot="10800000">
              <a:off x="2021883" y="5613050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7842595" y="2257340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7952047" y="4324131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8045861" y="6043518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113176F-C3C6-4340-8C3E-2F4B84129FAD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B3EE5B-AF62-9B42-BFE6-BA6A15EF4146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1DF0F8-6678-F84A-905D-E11B2A891E34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723FF-40B8-4583-D252-83E4260BB47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95A4EC-71EF-6F8E-319D-CCB3525D1570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Impulsion de Dirac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634261F-A87D-F37C-8F80-E1D6C0508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14" y="92379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2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610054" y="4409081"/>
            <a:ext cx="262692" cy="23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/>
              <a:t>t</a:t>
            </a:r>
          </a:p>
        </p:txBody>
      </p:sp>
      <p:graphicFrame>
        <p:nvGraphicFramePr>
          <p:cNvPr id="29" name="Object 33"/>
          <p:cNvGraphicFramePr>
            <a:graphicFrameLocks noChangeAspect="1"/>
          </p:cNvGraphicFramePr>
          <p:nvPr/>
        </p:nvGraphicFramePr>
        <p:xfrm>
          <a:off x="1360713" y="3144872"/>
          <a:ext cx="567062" cy="300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520560" imgH="355320" progId="Equation.3">
                  <p:embed/>
                </p:oleObj>
              </mc:Choice>
              <mc:Fallback>
                <p:oleObj name="Équation" r:id="rId4" imgW="5205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713" y="3144872"/>
                        <a:ext cx="567062" cy="3008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1053346" y="4418485"/>
            <a:ext cx="2789136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rot="16200000">
            <a:off x="1330433" y="3840000"/>
            <a:ext cx="12600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267325" y="4393760"/>
            <a:ext cx="3076575" cy="11387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rot="16200000">
            <a:off x="6028250" y="3744710"/>
            <a:ext cx="1296000" cy="2098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graphicFrame>
        <p:nvGraphicFramePr>
          <p:cNvPr id="185349" name="Object 5"/>
          <p:cNvGraphicFramePr>
            <a:graphicFrameLocks noChangeAspect="1"/>
          </p:cNvGraphicFramePr>
          <p:nvPr/>
        </p:nvGraphicFramePr>
        <p:xfrm>
          <a:off x="1965325" y="3603584"/>
          <a:ext cx="619433" cy="286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9360" imgH="164880" progId="Equation.3">
                  <p:embed/>
                </p:oleObj>
              </mc:Choice>
              <mc:Fallback>
                <p:oleObj name="Equation" r:id="rId6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3603584"/>
                        <a:ext cx="619433" cy="2861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Line 23"/>
          <p:cNvSpPr>
            <a:spLocks noChangeShapeType="1"/>
          </p:cNvSpPr>
          <p:nvPr/>
        </p:nvSpPr>
        <p:spPr bwMode="auto">
          <a:xfrm rot="16200000">
            <a:off x="6179319" y="3913436"/>
            <a:ext cx="1008000" cy="2098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45028" y="4822784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(C) Pierre Savard 2013</a:t>
            </a:r>
          </a:p>
        </p:txBody>
      </p:sp>
      <p:cxnSp>
        <p:nvCxnSpPr>
          <p:cNvPr id="55" name="Straight Arrow Connector 54"/>
          <p:cNvCxnSpPr/>
          <p:nvPr/>
        </p:nvCxnSpPr>
        <p:spPr bwMode="auto">
          <a:xfrm rot="10800000">
            <a:off x="1190020" y="3906915"/>
            <a:ext cx="2556000" cy="133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7019924" y="3720192"/>
            <a:ext cx="1514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ym typeface="Symbol"/>
              </a:rPr>
              <a:t>A </a:t>
            </a:r>
            <a:r>
              <a:rPr lang="fr-CA" i="0" dirty="0">
                <a:sym typeface="Symbol"/>
              </a:rPr>
              <a:t></a:t>
            </a:r>
            <a:r>
              <a:rPr lang="fr-CA" i="0" dirty="0">
                <a:latin typeface="Symbol" charset="2"/>
                <a:ea typeface="Symbol" charset="2"/>
                <a:cs typeface="Symbol" charset="2"/>
                <a:sym typeface="Symbol"/>
              </a:rPr>
              <a:t>(</a:t>
            </a:r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r>
              <a:rPr lang="fr-CA" i="0" dirty="0">
                <a:latin typeface="Symbol" charset="2"/>
                <a:ea typeface="Symbol" charset="2"/>
                <a:cs typeface="Symbol" charset="2"/>
                <a:sym typeface="Symbol"/>
              </a:rPr>
              <a:t>)</a:t>
            </a:r>
            <a:r>
              <a:rPr lang="fr-CA" i="0" dirty="0">
                <a:sym typeface="Symbol"/>
              </a:rPr>
              <a:t> </a:t>
            </a:r>
            <a:endParaRPr lang="fr-CA" dirty="0"/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8099313" y="4405147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F00516-6420-0249-9329-DF0E3094C400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46E43-B383-0442-A09F-CBB65C8EBC97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6D0ED8-0C4A-3744-96B6-51D01CB69EB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A2A6DC-3379-CDDC-FF59-EEBF30A07B9C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A55B43-8C37-7317-7046-0B9B0141FBEE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une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constante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6BCF500-106A-A06B-A495-594AB20B3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14" y="227253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2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44" name="Group 43"/>
          <p:cNvGrpSpPr/>
          <p:nvPr/>
        </p:nvGrpSpPr>
        <p:grpSpPr>
          <a:xfrm>
            <a:off x="703368" y="1426788"/>
            <a:ext cx="7996377" cy="1652231"/>
            <a:chOff x="966258" y="2713676"/>
            <a:chExt cx="7996377" cy="1652231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8108044" y="3723137"/>
              <a:ext cx="641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i="0" dirty="0">
                  <a:latin typeface="Symbol" charset="2"/>
                  <a:ea typeface="Symbol" charset="2"/>
                  <a:cs typeface="Symbol" charset="2"/>
                  <a:sym typeface="Symbol" pitchFamily="18" charset="2"/>
                </a:rPr>
                <a:t>n</a:t>
              </a:r>
              <a:endParaRPr lang="fr-CA" i="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860432" y="378171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966258" y="3795310"/>
              <a:ext cx="315686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605668" y="3723370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75955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352250" y="3434506"/>
              <a:ext cx="648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pSp>
          <p:nvGrpSpPr>
            <p:cNvPr id="2" name="Group 29"/>
            <p:cNvGrpSpPr>
              <a:grpSpLocks/>
            </p:cNvGrpSpPr>
            <p:nvPr/>
          </p:nvGrpSpPr>
          <p:grpSpPr bwMode="auto">
            <a:xfrm>
              <a:off x="970065" y="3238693"/>
              <a:ext cx="2447863" cy="1127214"/>
              <a:chOff x="419" y="1187"/>
              <a:chExt cx="1163" cy="467"/>
            </a:xfrm>
          </p:grpSpPr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419" y="1187"/>
                <a:ext cx="582" cy="46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336" y="0"/>
                  </a:cxn>
                  <a:cxn ang="0">
                    <a:pos x="676" y="336"/>
                  </a:cxn>
                  <a:cxn ang="0">
                    <a:pos x="1012" y="676"/>
                  </a:cxn>
                  <a:cxn ang="0">
                    <a:pos x="1356" y="340"/>
                  </a:cxn>
                </a:cxnLst>
                <a:rect l="0" t="0" r="r" b="b"/>
                <a:pathLst>
                  <a:path w="1356" h="677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  <a:cubicBezTo>
                      <a:pt x="1125" y="677"/>
                      <a:pt x="1240" y="508"/>
                      <a:pt x="1356" y="340"/>
                    </a:cubicBezTo>
                  </a:path>
                </a:pathLst>
              </a:cu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43" name="Freeform 31"/>
              <p:cNvSpPr>
                <a:spLocks/>
              </p:cNvSpPr>
              <p:nvPr/>
            </p:nvSpPr>
            <p:spPr bwMode="auto">
              <a:xfrm>
                <a:off x="1001" y="1188"/>
                <a:ext cx="581" cy="46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336" y="0"/>
                  </a:cxn>
                  <a:cxn ang="0">
                    <a:pos x="676" y="336"/>
                  </a:cxn>
                  <a:cxn ang="0">
                    <a:pos x="1012" y="676"/>
                  </a:cxn>
                  <a:cxn ang="0">
                    <a:pos x="1356" y="340"/>
                  </a:cxn>
                </a:cxnLst>
                <a:rect l="0" t="0" r="r" b="b"/>
                <a:pathLst>
                  <a:path w="1356" h="677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  <a:cubicBezTo>
                      <a:pt x="1125" y="677"/>
                      <a:pt x="1240" y="508"/>
                      <a:pt x="1356" y="340"/>
                    </a:cubicBezTo>
                  </a:path>
                </a:pathLst>
              </a:cu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rot="16200000">
              <a:off x="7047301" y="3470506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rot="5400000">
              <a:off x="5719505" y="4052859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6944937" y="3700426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dirty="0">
                  <a:sym typeface="Symbol"/>
                </a:rPr>
                <a:t>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5617141" y="3373428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0" dirty="0">
                  <a:sym typeface="Symbol"/>
                </a:rPr>
                <a:t>-f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1856736" y="3071650"/>
              <a:ext cx="8657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/>
                </a:rPr>
                <a:t>A</a:t>
              </a:r>
              <a:endParaRPr lang="fr-CA" dirty="0"/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4373502" y="2814773"/>
              <a:ext cx="45891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sz="1800" i="1" dirty="0">
                  <a:sym typeface="Symbol"/>
                </a:rPr>
                <a:t>(-A/2j) (f+f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    +A/2j (f-f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</a:t>
              </a:r>
              <a:endParaRPr lang="fr-CA" sz="1800" i="1" dirty="0"/>
            </a:p>
            <a:p>
              <a:pPr algn="ctr"/>
              <a:endParaRPr lang="fr-CA" sz="1800" i="0" dirty="0"/>
            </a:p>
          </p:txBody>
        </p: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1013056" y="2713676"/>
              <a:ext cx="1686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1" dirty="0">
                  <a:sym typeface="Symbol"/>
                </a:rPr>
                <a:t>A sin(2</a:t>
              </a:r>
              <a:r>
                <a:rPr lang="fr-CA" i="1" dirty="0">
                  <a:latin typeface="Symbol" charset="2"/>
                  <a:ea typeface="Symbol" charset="2"/>
                  <a:cs typeface="Symbol" charset="2"/>
                  <a:sym typeface="Symbol"/>
                </a:rPr>
                <a:t>p</a:t>
              </a:r>
              <a:r>
                <a:rPr lang="fr-CA" i="1" dirty="0">
                  <a:sym typeface="Symbol"/>
                </a:rPr>
                <a:t>f</a:t>
              </a:r>
              <a:r>
                <a:rPr lang="fr-CA" i="1" baseline="-25000" dirty="0">
                  <a:sym typeface="Symbol"/>
                </a:rPr>
                <a:t>0</a:t>
              </a:r>
              <a:r>
                <a:rPr lang="fr-CA" i="1" dirty="0">
                  <a:sym typeface="Symbol"/>
                </a:rPr>
                <a:t>t)</a:t>
              </a:r>
              <a:endParaRPr lang="fr-CA" i="1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03364" y="3218370"/>
            <a:ext cx="7783136" cy="1718531"/>
            <a:chOff x="966254" y="4650396"/>
            <a:chExt cx="7783136" cy="1718531"/>
          </a:xfrm>
        </p:grpSpPr>
        <p:sp>
          <p:nvSpPr>
            <p:cNvPr id="46" name="Text Box 24"/>
            <p:cNvSpPr txBox="1">
              <a:spLocks noChangeArrowheads="1"/>
            </p:cNvSpPr>
            <p:nvPr/>
          </p:nvSpPr>
          <p:spPr bwMode="auto">
            <a:xfrm>
              <a:off x="8108040" y="5726157"/>
              <a:ext cx="641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i="0" dirty="0">
                  <a:latin typeface="Symbol" charset="2"/>
                  <a:ea typeface="Symbol" charset="2"/>
                  <a:cs typeface="Symbol" charset="2"/>
                  <a:sym typeface="Symbol" pitchFamily="18" charset="2"/>
                </a:rPr>
                <a:t>n</a:t>
              </a:r>
              <a:endParaRPr lang="fr-CA" i="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3860428" y="578473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>
              <a:off x="966254" y="5798330"/>
              <a:ext cx="315686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rot="16200000">
              <a:off x="1605664" y="5726390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>
              <a:off x="5267321" y="576257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 rot="16200000">
              <a:off x="6352246" y="5437526"/>
              <a:ext cx="648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979675" y="5241713"/>
              <a:ext cx="921448" cy="1124800"/>
            </a:xfrm>
            <a:custGeom>
              <a:avLst/>
              <a:gdLst>
                <a:gd name="connsiteX0" fmla="*/ 0 w 1356"/>
                <a:gd name="connsiteY0" fmla="*/ 336 h 677"/>
                <a:gd name="connsiteX1" fmla="*/ 336 w 1356"/>
                <a:gd name="connsiteY1" fmla="*/ 0 h 677"/>
                <a:gd name="connsiteX2" fmla="*/ 676 w 1356"/>
                <a:gd name="connsiteY2" fmla="*/ 336 h 677"/>
                <a:gd name="connsiteX3" fmla="*/ 1012 w 1356"/>
                <a:gd name="connsiteY3" fmla="*/ 676 h 677"/>
                <a:gd name="connsiteX4" fmla="*/ 1356 w 1356"/>
                <a:gd name="connsiteY4" fmla="*/ 340 h 677"/>
                <a:gd name="connsiteX0" fmla="*/ 0 w 1020"/>
                <a:gd name="connsiteY0" fmla="*/ 0 h 677"/>
                <a:gd name="connsiteX1" fmla="*/ 340 w 1020"/>
                <a:gd name="connsiteY1" fmla="*/ 336 h 677"/>
                <a:gd name="connsiteX2" fmla="*/ 676 w 1020"/>
                <a:gd name="connsiteY2" fmla="*/ 676 h 677"/>
                <a:gd name="connsiteX3" fmla="*/ 1020 w 1020"/>
                <a:gd name="connsiteY3" fmla="*/ 340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" h="677">
                  <a:moveTo>
                    <a:pt x="0" y="0"/>
                  </a:moveTo>
                  <a:cubicBezTo>
                    <a:pt x="113" y="0"/>
                    <a:pt x="227" y="223"/>
                    <a:pt x="340" y="336"/>
                  </a:cubicBezTo>
                  <a:cubicBezTo>
                    <a:pt x="453" y="449"/>
                    <a:pt x="563" y="675"/>
                    <a:pt x="676" y="676"/>
                  </a:cubicBezTo>
                  <a:cubicBezTo>
                    <a:pt x="789" y="677"/>
                    <a:pt x="904" y="508"/>
                    <a:pt x="1020" y="340"/>
                  </a:cubicBezTo>
                </a:path>
              </a:pathLst>
            </a:cu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1912009" y="5244127"/>
              <a:ext cx="1222879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 rot="16200000">
              <a:off x="7047297" y="5473526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 rot="-5400000">
              <a:off x="5719501" y="5478921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6944933" y="5703446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dirty="0">
                  <a:sym typeface="Symbol"/>
                </a:rPr>
                <a:t>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5617137" y="5692142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0" dirty="0">
                  <a:sym typeface="Symbol"/>
                </a:rPr>
                <a:t>-f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58" name="Text Box 24"/>
            <p:cNvSpPr txBox="1">
              <a:spLocks noChangeArrowheads="1"/>
            </p:cNvSpPr>
            <p:nvPr/>
          </p:nvSpPr>
          <p:spPr bwMode="auto">
            <a:xfrm>
              <a:off x="1780530" y="5074670"/>
              <a:ext cx="8657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/>
                </a:rPr>
                <a:t>A</a:t>
              </a:r>
              <a:endParaRPr lang="fr-CA" dirty="0"/>
            </a:p>
          </p:txBody>
        </p:sp>
        <p:sp>
          <p:nvSpPr>
            <p:cNvPr id="59" name="Text Box 24"/>
            <p:cNvSpPr txBox="1">
              <a:spLocks noChangeArrowheads="1"/>
            </p:cNvSpPr>
            <p:nvPr/>
          </p:nvSpPr>
          <p:spPr bwMode="auto">
            <a:xfrm>
              <a:off x="4755673" y="4850451"/>
              <a:ext cx="38521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sz="1800" i="1" dirty="0">
                  <a:sym typeface="Symbol"/>
                </a:rPr>
                <a:t>A/2 (f+f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   A/2 (f-</a:t>
              </a:r>
              <a:r>
                <a:rPr lang="fr-CA" i="1" dirty="0">
                  <a:sym typeface="Symbol"/>
                </a:rPr>
                <a:t>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</a:t>
              </a:r>
              <a:endParaRPr lang="fr-CA" sz="1800" i="1" dirty="0"/>
            </a:p>
            <a:p>
              <a:pPr algn="ctr"/>
              <a:endParaRPr lang="fr-CA" sz="1800" i="0" dirty="0"/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13052" y="4650396"/>
              <a:ext cx="1686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1" dirty="0">
                  <a:sym typeface="Symbol"/>
                </a:rPr>
                <a:t>A cos(2</a:t>
              </a:r>
              <a:r>
                <a:rPr lang="fr-CA" i="1" dirty="0">
                  <a:latin typeface="Symbol" charset="2"/>
                  <a:ea typeface="Symbol" charset="2"/>
                  <a:cs typeface="Symbol" charset="2"/>
                  <a:sym typeface="Symbol"/>
                </a:rPr>
                <a:t>p</a:t>
              </a:r>
              <a:r>
                <a:rPr lang="fr-CA" i="1" dirty="0">
                  <a:sym typeface="Symbol"/>
                </a:rPr>
                <a:t>f</a:t>
              </a:r>
              <a:r>
                <a:rPr lang="fr-CA" i="1" baseline="-25000" dirty="0">
                  <a:sym typeface="Symbol"/>
                </a:rPr>
                <a:t>0</a:t>
              </a:r>
              <a:r>
                <a:rPr lang="fr-CA" i="1" dirty="0">
                  <a:sym typeface="Symbol"/>
                </a:rPr>
                <a:t>t)</a:t>
              </a:r>
              <a:endParaRPr lang="fr-CA" i="1" dirty="0"/>
            </a:p>
          </p:txBody>
        </p:sp>
        <p:sp>
          <p:nvSpPr>
            <p:cNvPr id="61" name="Text Box 24"/>
            <p:cNvSpPr txBox="1">
              <a:spLocks noChangeArrowheads="1"/>
            </p:cNvSpPr>
            <p:nvPr/>
          </p:nvSpPr>
          <p:spPr bwMode="auto">
            <a:xfrm>
              <a:off x="5463273" y="5121967"/>
              <a:ext cx="8657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fr-CA" dirty="0"/>
            </a:p>
          </p:txBody>
        </p:sp>
        <p:sp>
          <p:nvSpPr>
            <p:cNvPr id="64" name="Freeform 31"/>
            <p:cNvSpPr>
              <a:spLocks/>
            </p:cNvSpPr>
            <p:nvPr/>
          </p:nvSpPr>
          <p:spPr bwMode="auto">
            <a:xfrm>
              <a:off x="3131237" y="5244122"/>
              <a:ext cx="303014" cy="558247"/>
            </a:xfrm>
            <a:custGeom>
              <a:avLst/>
              <a:gdLst>
                <a:gd name="connsiteX0" fmla="*/ 0 w 1012"/>
                <a:gd name="connsiteY0" fmla="*/ 336 h 676"/>
                <a:gd name="connsiteX1" fmla="*/ 336 w 1012"/>
                <a:gd name="connsiteY1" fmla="*/ 0 h 676"/>
                <a:gd name="connsiteX2" fmla="*/ 676 w 1012"/>
                <a:gd name="connsiteY2" fmla="*/ 336 h 676"/>
                <a:gd name="connsiteX3" fmla="*/ 1012 w 1012"/>
                <a:gd name="connsiteY3" fmla="*/ 676 h 676"/>
                <a:gd name="connsiteX0" fmla="*/ 0 w 676"/>
                <a:gd name="connsiteY0" fmla="*/ 336 h 336"/>
                <a:gd name="connsiteX1" fmla="*/ 336 w 676"/>
                <a:gd name="connsiteY1" fmla="*/ 0 h 336"/>
                <a:gd name="connsiteX2" fmla="*/ 676 w 676"/>
                <a:gd name="connsiteY2" fmla="*/ 336 h 336"/>
                <a:gd name="connsiteX0" fmla="*/ 0 w 336"/>
                <a:gd name="connsiteY0" fmla="*/ 336 h 336"/>
                <a:gd name="connsiteX1" fmla="*/ 336 w 336"/>
                <a:gd name="connsiteY1" fmla="*/ 0 h 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" h="336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</a:path>
              </a:pathLst>
            </a:cu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</p:grpSp>
      <p:sp>
        <p:nvSpPr>
          <p:cNvPr id="53" name="Footer Placeholder 52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91324" y="4818078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(C) Pierre Savard 2013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4B70B8-DA11-48DE-F795-76DC1ED87452}"/>
              </a:ext>
            </a:extLst>
          </p:cNvPr>
          <p:cNvGrpSpPr/>
          <p:nvPr/>
        </p:nvGrpSpPr>
        <p:grpSpPr>
          <a:xfrm>
            <a:off x="2216475" y="5203238"/>
            <a:ext cx="4589133" cy="1085425"/>
            <a:chOff x="6582928" y="3425428"/>
            <a:chExt cx="4589133" cy="10854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F49338-EB21-AD76-79BF-F3E28F85D340}"/>
                </a:ext>
              </a:extLst>
            </p:cNvPr>
            <p:cNvGrpSpPr/>
            <p:nvPr/>
          </p:nvGrpSpPr>
          <p:grpSpPr>
            <a:xfrm>
              <a:off x="6582928" y="3425428"/>
              <a:ext cx="4589133" cy="1085425"/>
              <a:chOff x="6503670" y="1114699"/>
              <a:chExt cx="2540247" cy="120240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345DF0-34FC-7AAD-AACD-84E283371C4B}"/>
                  </a:ext>
                </a:extLst>
              </p:cNvPr>
              <p:cNvSpPr/>
              <p:nvPr/>
            </p:nvSpPr>
            <p:spPr>
              <a:xfrm>
                <a:off x="6503670" y="1114699"/>
                <a:ext cx="2540247" cy="120240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5A6290-49F0-F91D-E6F3-FDAB500493AF}"/>
                  </a:ext>
                </a:extLst>
              </p:cNvPr>
              <p:cNvSpPr txBox="1"/>
              <p:nvPr/>
            </p:nvSpPr>
            <p:spPr>
              <a:xfrm>
                <a:off x="6536707" y="1151446"/>
                <a:ext cx="894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Rappel: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1095751-5F42-6D45-947E-7F93D1C6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2612" y="3850772"/>
              <a:ext cx="4496879" cy="508836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066D5A5-96C0-E84E-BBC7-A7EEE23A6B6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168D017-BE6D-2A47-A89D-5A394ABAB49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D9FB08-CEFB-BF4A-B571-5ACC3A18F83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F9918B-54F3-C98C-9E93-226AFBD52F14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75A5E8-777A-55C0-B36D-8D0855D4CB6E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sinus et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cosinus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E866303-3C3D-643F-40A2-39BEE7FF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24" y="98094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1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9" y="236179"/>
            <a:ext cx="72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Propriétés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la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3463F-EC26-4E72-A071-1977A70A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9" y="991507"/>
            <a:ext cx="7805854" cy="53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4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74" name="Footer Placeholder 73"/>
          <p:cNvSpPr>
            <a:spLocks noGrp="1"/>
          </p:cNvSpPr>
          <p:nvPr>
            <p:ph type="ftr" sz="quarter" idx="4294967295"/>
          </p:nvPr>
        </p:nvSpPr>
        <p:spPr>
          <a:xfrm rot="16200000">
            <a:off x="-1201753" y="46101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(C) Pierre Savard 2013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1045029" y="4307664"/>
            <a:ext cx="3090409" cy="1275568"/>
            <a:chOff x="1045029" y="4536270"/>
            <a:chExt cx="3090409" cy="1275568"/>
          </a:xfrm>
        </p:grpSpPr>
        <p:sp>
          <p:nvSpPr>
            <p:cNvPr id="94" name="Text Box 30"/>
            <p:cNvSpPr txBox="1">
              <a:spLocks noChangeArrowheads="1"/>
            </p:cNvSpPr>
            <p:nvPr/>
          </p:nvSpPr>
          <p:spPr bwMode="auto">
            <a:xfrm>
              <a:off x="3872746" y="5446743"/>
              <a:ext cx="262692" cy="23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/>
                <a:t>t</a:t>
              </a:r>
            </a:p>
          </p:txBody>
        </p:sp>
        <p:graphicFrame>
          <p:nvGraphicFramePr>
            <p:cNvPr id="95" name="Object 33"/>
            <p:cNvGraphicFramePr>
              <a:graphicFrameLocks noChangeAspect="1"/>
            </p:cNvGraphicFramePr>
            <p:nvPr/>
          </p:nvGraphicFramePr>
          <p:xfrm>
            <a:off x="2023937" y="4536270"/>
            <a:ext cx="1058862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45760" imgH="228600" progId="Equation.3">
                    <p:embed/>
                  </p:oleObj>
                </mc:Choice>
                <mc:Fallback>
                  <p:oleObj name="Equation" r:id="rId4" imgW="5457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3937" y="4536270"/>
                          <a:ext cx="1058862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Line 37"/>
            <p:cNvSpPr>
              <a:spLocks noChangeShapeType="1"/>
            </p:cNvSpPr>
            <p:nvPr/>
          </p:nvSpPr>
          <p:spPr bwMode="auto">
            <a:xfrm>
              <a:off x="1053346" y="5444183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7" name="Line 38"/>
            <p:cNvSpPr>
              <a:spLocks noChangeShapeType="1"/>
            </p:cNvSpPr>
            <p:nvPr/>
          </p:nvSpPr>
          <p:spPr bwMode="auto">
            <a:xfrm rot="16200000">
              <a:off x="1541966" y="5251406"/>
              <a:ext cx="836935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1045029" y="4979562"/>
              <a:ext cx="2881103" cy="465461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  <a:gd name="connsiteX0" fmla="*/ 0 w 2881103"/>
                <a:gd name="connsiteY0" fmla="*/ 660400 h 673100"/>
                <a:gd name="connsiteX1" fmla="*/ 1179303 w 2881103"/>
                <a:gd name="connsiteY1" fmla="*/ 660400 h 673100"/>
                <a:gd name="connsiteX2" fmla="*/ 1166603 w 2881103"/>
                <a:gd name="connsiteY2" fmla="*/ 0 h 673100"/>
                <a:gd name="connsiteX3" fmla="*/ 2030203 w 2881103"/>
                <a:gd name="connsiteY3" fmla="*/ 0 h 673100"/>
                <a:gd name="connsiteX4" fmla="*/ 2042903 w 2881103"/>
                <a:gd name="connsiteY4" fmla="*/ 673100 h 673100"/>
                <a:gd name="connsiteX5" fmla="*/ 2881103 w 2881103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103" h="673100">
                  <a:moveTo>
                    <a:pt x="0" y="660400"/>
                  </a:moveTo>
                  <a:lnTo>
                    <a:pt x="1179303" y="660400"/>
                  </a:lnTo>
                  <a:lnTo>
                    <a:pt x="1166603" y="0"/>
                  </a:lnTo>
                  <a:lnTo>
                    <a:pt x="2030203" y="0"/>
                  </a:lnTo>
                  <a:lnTo>
                    <a:pt x="2042903" y="673100"/>
                  </a:lnTo>
                  <a:lnTo>
                    <a:pt x="2881103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102" name="Object 2"/>
            <p:cNvGraphicFramePr>
              <a:graphicFrameLocks noChangeAspect="1"/>
            </p:cNvGraphicFramePr>
            <p:nvPr/>
          </p:nvGraphicFramePr>
          <p:xfrm>
            <a:off x="2553368" y="5486400"/>
            <a:ext cx="279400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28600" progId="Equation.3">
                    <p:embed/>
                  </p:oleObj>
                </mc:Choice>
                <mc:Fallback>
                  <p:oleObj name="Equation" r:id="rId6" imgW="152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368" y="5486400"/>
                          <a:ext cx="279400" cy="325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6" name="Group 135"/>
          <p:cNvGrpSpPr/>
          <p:nvPr/>
        </p:nvGrpSpPr>
        <p:grpSpPr>
          <a:xfrm>
            <a:off x="923925" y="1622122"/>
            <a:ext cx="7781925" cy="1712712"/>
            <a:chOff x="923925" y="2254414"/>
            <a:chExt cx="7781925" cy="1712712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610054" y="3200735"/>
              <a:ext cx="262692" cy="23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29" name="Object 33"/>
            <p:cNvGraphicFramePr>
              <a:graphicFrameLocks noChangeAspect="1"/>
            </p:cNvGraphicFramePr>
            <p:nvPr/>
          </p:nvGraphicFramePr>
          <p:xfrm>
            <a:off x="1433243" y="2399238"/>
            <a:ext cx="547571" cy="290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8" imgW="520560" imgH="355320" progId="Equation.3">
                    <p:embed/>
                  </p:oleObj>
                </mc:Choice>
                <mc:Fallback>
                  <p:oleObj name="Équation" r:id="rId8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3" y="2399238"/>
                          <a:ext cx="547571" cy="2904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053346" y="3210139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541966" y="3017362"/>
              <a:ext cx="836935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923925" y="2745518"/>
              <a:ext cx="2327275" cy="465461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011238"/>
              <a:ext cx="3076575" cy="113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370251" y="2704189"/>
              <a:ext cx="612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677298" y="2538684"/>
              <a:ext cx="1676128" cy="489804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 flipH="1">
              <a:off x="5052481" y="2544547"/>
              <a:ext cx="1633293" cy="500916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Text Box 24"/>
            <p:cNvSpPr txBox="1">
              <a:spLocks noChangeArrowheads="1"/>
            </p:cNvSpPr>
            <p:nvPr/>
          </p:nvSpPr>
          <p:spPr bwMode="auto">
            <a:xfrm>
              <a:off x="8064500" y="3597794"/>
              <a:ext cx="641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b="1" i="0" dirty="0">
                  <a:latin typeface="Symbol" charset="2"/>
                  <a:ea typeface="Symbol" charset="2"/>
                  <a:cs typeface="Symbol" charset="2"/>
                  <a:sym typeface="Symbol" pitchFamily="18" charset="2"/>
                </a:rPr>
                <a:t>n</a:t>
              </a:r>
              <a:endParaRPr lang="fr-CA" b="1" i="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>
              <a:off x="5267325" y="3633974"/>
              <a:ext cx="3076575" cy="1138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rot="16200000">
              <a:off x="6478251" y="3434925"/>
              <a:ext cx="396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33" name="Text Box 28"/>
            <p:cNvSpPr txBox="1">
              <a:spLocks noChangeArrowheads="1"/>
            </p:cNvSpPr>
            <p:nvPr/>
          </p:nvSpPr>
          <p:spPr bwMode="auto">
            <a:xfrm>
              <a:off x="6660697" y="2254414"/>
              <a:ext cx="13403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600" i="0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amplitude</a:t>
              </a:r>
              <a:endParaRPr lang="fr-CA" sz="1600" i="0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6628039" y="3084485"/>
              <a:ext cx="13403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600" i="0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phase</a:t>
              </a:r>
              <a:endParaRPr lang="fr-CA" sz="1600" i="0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38692" y="1534602"/>
            <a:ext cx="133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C81CC0-05CF-0C42-8C23-A99A5E8CD2DC}"/>
              </a:ext>
            </a:extLst>
          </p:cNvPr>
          <p:cNvGrpSpPr/>
          <p:nvPr/>
        </p:nvGrpSpPr>
        <p:grpSpPr>
          <a:xfrm>
            <a:off x="5052477" y="4259565"/>
            <a:ext cx="3300949" cy="1704009"/>
            <a:chOff x="5052477" y="4259565"/>
            <a:chExt cx="3300949" cy="1704009"/>
          </a:xfrm>
        </p:grpSpPr>
        <p:grpSp>
          <p:nvGrpSpPr>
            <p:cNvPr id="138" name="Group 137"/>
            <p:cNvGrpSpPr/>
            <p:nvPr/>
          </p:nvGrpSpPr>
          <p:grpSpPr>
            <a:xfrm>
              <a:off x="5052477" y="4410339"/>
              <a:ext cx="3300949" cy="1553235"/>
              <a:chOff x="5052477" y="4638945"/>
              <a:chExt cx="3300949" cy="1553235"/>
            </a:xfrm>
          </p:grpSpPr>
          <p:sp>
            <p:nvSpPr>
              <p:cNvPr id="123" name="Text Box 28"/>
              <p:cNvSpPr txBox="1">
                <a:spLocks noChangeArrowheads="1"/>
              </p:cNvSpPr>
              <p:nvPr/>
            </p:nvSpPr>
            <p:spPr bwMode="auto">
              <a:xfrm>
                <a:off x="6682469" y="4638945"/>
                <a:ext cx="134031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1600" i="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</a:rPr>
                  <a:t>amplitude</a:t>
                </a:r>
                <a:endParaRPr lang="fr-CA" sz="1600" i="0" baseline="-25000" dirty="0">
                  <a:solidFill>
                    <a:schemeClr val="accent4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24" name="Line 22"/>
              <p:cNvSpPr>
                <a:spLocks noChangeShapeType="1"/>
              </p:cNvSpPr>
              <p:nvPr/>
            </p:nvSpPr>
            <p:spPr bwMode="auto">
              <a:xfrm>
                <a:off x="5267321" y="5351724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25" name="Line 23"/>
              <p:cNvSpPr>
                <a:spLocks noChangeShapeType="1"/>
              </p:cNvSpPr>
              <p:nvPr/>
            </p:nvSpPr>
            <p:spPr bwMode="auto">
              <a:xfrm rot="16200000">
                <a:off x="6370247" y="5044675"/>
                <a:ext cx="61200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26" name="Freeform 125"/>
              <p:cNvSpPr/>
              <p:nvPr/>
            </p:nvSpPr>
            <p:spPr bwMode="auto">
              <a:xfrm>
                <a:off x="6677294" y="4879170"/>
                <a:ext cx="1676128" cy="458651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7" name="Freeform 126"/>
              <p:cNvSpPr/>
              <p:nvPr/>
            </p:nvSpPr>
            <p:spPr bwMode="auto">
              <a:xfrm flipH="1">
                <a:off x="5052477" y="4885033"/>
                <a:ext cx="1633293" cy="465461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0" name="Line 22"/>
              <p:cNvSpPr>
                <a:spLocks noChangeShapeType="1"/>
              </p:cNvSpPr>
              <p:nvPr/>
            </p:nvSpPr>
            <p:spPr bwMode="auto">
              <a:xfrm>
                <a:off x="5267321" y="5974460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31" name="Line 23"/>
              <p:cNvSpPr>
                <a:spLocks noChangeShapeType="1"/>
              </p:cNvSpPr>
              <p:nvPr/>
            </p:nvSpPr>
            <p:spPr bwMode="auto">
              <a:xfrm rot="16200000">
                <a:off x="6478247" y="5775411"/>
                <a:ext cx="39600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32" name="Text Box 28"/>
              <p:cNvSpPr txBox="1">
                <a:spLocks noChangeArrowheads="1"/>
              </p:cNvSpPr>
              <p:nvPr/>
            </p:nvSpPr>
            <p:spPr bwMode="auto">
              <a:xfrm>
                <a:off x="6649811" y="5469016"/>
                <a:ext cx="134031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1600" i="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</a:rPr>
                  <a:t>phase</a:t>
                </a:r>
                <a:endParaRPr lang="fr-CA" sz="1600" i="0" baseline="-25000" dirty="0">
                  <a:solidFill>
                    <a:schemeClr val="accent4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35" name="Line 22"/>
              <p:cNvSpPr>
                <a:spLocks noChangeShapeType="1"/>
              </p:cNvSpPr>
              <p:nvPr/>
            </p:nvSpPr>
            <p:spPr bwMode="auto">
              <a:xfrm>
                <a:off x="5267321" y="5796179"/>
                <a:ext cx="3086105" cy="39600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501593" y="4259565"/>
              <a:ext cx="1335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F(</a:t>
              </a:r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dirty="0"/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5E6978-F7C5-B54D-9D50-1801523E4B23}"/>
                  </a:ext>
                </a:extLst>
              </p:cNvPr>
              <p:cNvSpPr txBox="1"/>
              <p:nvPr/>
            </p:nvSpPr>
            <p:spPr>
              <a:xfrm>
                <a:off x="3370369" y="3446167"/>
                <a:ext cx="2131224" cy="381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𝑖𝑠𝑖𝑛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5E6978-F7C5-B54D-9D50-1801523E4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369" y="3446167"/>
                <a:ext cx="2131224" cy="3813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921EED0C-8E0A-2747-A570-1E736BCFE173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E3A93-2AFE-3441-B318-BBEAD8CF9272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CA1168-775E-0D44-9C98-B259A702F26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DE251C-251A-4F5F-D712-3671D07F632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20B9E20-9B11-E2A7-A190-9D58B84EBAA3}"/>
              </a:ext>
            </a:extLst>
          </p:cNvPr>
          <p:cNvSpPr txBox="1"/>
          <p:nvPr/>
        </p:nvSpPr>
        <p:spPr>
          <a:xfrm>
            <a:off x="355599" y="236179"/>
            <a:ext cx="729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Propriété de la transformée de Fourier : décalage</a:t>
            </a:r>
            <a:endParaRPr lang="fr-CA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AC4E967-81F5-F9E8-1B29-17CF662C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24" y="98094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CCF9C5D1-8F8C-0EE7-F1B7-2A53FF44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647" y="5102716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i="0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5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9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2881D-4741-8B47-8C8B-E1C67EC9C7D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18E320-DDDE-0242-831B-2836B0834DD0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BDAA12-C087-16A1-6D4C-00B88427FBB3}"/>
              </a:ext>
            </a:extLst>
          </p:cNvPr>
          <p:cNvGrpSpPr/>
          <p:nvPr/>
        </p:nvGrpSpPr>
        <p:grpSpPr>
          <a:xfrm>
            <a:off x="1589809" y="2967335"/>
            <a:ext cx="5442564" cy="1539288"/>
            <a:chOff x="1589809" y="2967335"/>
            <a:chExt cx="5442564" cy="1539288"/>
          </a:xfrm>
        </p:grpSpPr>
        <p:sp>
          <p:nvSpPr>
            <p:cNvPr id="21" name="Rectangle 20"/>
            <p:cNvSpPr/>
            <p:nvPr/>
          </p:nvSpPr>
          <p:spPr>
            <a:xfrm>
              <a:off x="1993900" y="2967335"/>
              <a:ext cx="48638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2400" u="sng" dirty="0">
                  <a:latin typeface="+mj-lt"/>
                </a:rPr>
                <a:t>convolution</a:t>
              </a:r>
              <a:r>
                <a:rPr lang="fr-CA" sz="2400" dirty="0">
                  <a:latin typeface="+mj-lt"/>
                </a:rPr>
                <a:t>           </a:t>
              </a:r>
              <a:r>
                <a:rPr lang="fr-CA" sz="2400" dirty="0">
                  <a:latin typeface="+mj-lt"/>
                  <a:sym typeface="Symbol"/>
                </a:rPr>
                <a:t>                 </a:t>
              </a:r>
              <a:r>
                <a:rPr lang="fr-CA" sz="2400" u="sng" dirty="0">
                  <a:latin typeface="+mj-lt"/>
                </a:rPr>
                <a:t>produit</a:t>
              </a:r>
              <a:r>
                <a:rPr lang="fr-CA" sz="2400" dirty="0">
                  <a:latin typeface="+mj-lt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B0E9D7-8D5A-5381-0C58-FB1D986DB8B5}"/>
                    </a:ext>
                  </a:extLst>
                </p:cNvPr>
                <p:cNvSpPr txBox="1"/>
                <p:nvPr/>
              </p:nvSpPr>
              <p:spPr>
                <a:xfrm>
                  <a:off x="1589809" y="3442421"/>
                  <a:ext cx="2311209" cy="10642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CA" sz="20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B0E9D7-8D5A-5381-0C58-FB1D986DB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9809" y="3442421"/>
                  <a:ext cx="2311209" cy="1064202"/>
                </a:xfrm>
                <a:prstGeom prst="rect">
                  <a:avLst/>
                </a:prstGeom>
                <a:blipFill>
                  <a:blip r:embed="rId3"/>
                  <a:stretch>
                    <a:fillRect l="-41530" t="-88095" b="-171429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5C0EB0C-6837-E7DD-12BC-723E1FC4A96E}"/>
                    </a:ext>
                  </a:extLst>
                </p:cNvPr>
                <p:cNvSpPr txBox="1"/>
                <p:nvPr/>
              </p:nvSpPr>
              <p:spPr>
                <a:xfrm>
                  <a:off x="5539849" y="3681360"/>
                  <a:ext cx="14925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5C0EB0C-6837-E7DD-12BC-723E1FC4A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49" y="3681360"/>
                  <a:ext cx="1492524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805456-A908-95EB-62E8-034D0B7F9036}"/>
              </a:ext>
            </a:extLst>
          </p:cNvPr>
          <p:cNvGrpSpPr/>
          <p:nvPr/>
        </p:nvGrpSpPr>
        <p:grpSpPr>
          <a:xfrm>
            <a:off x="1993900" y="4670864"/>
            <a:ext cx="5300552" cy="997436"/>
            <a:chOff x="1993900" y="4670864"/>
            <a:chExt cx="5300552" cy="997436"/>
          </a:xfrm>
        </p:grpSpPr>
        <p:sp>
          <p:nvSpPr>
            <p:cNvPr id="25" name="Rectangle 24"/>
            <p:cNvSpPr/>
            <p:nvPr/>
          </p:nvSpPr>
          <p:spPr>
            <a:xfrm>
              <a:off x="2085975" y="4670864"/>
              <a:ext cx="52084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2400" dirty="0">
                  <a:latin typeface="+mj-lt"/>
                  <a:sym typeface="Symbol"/>
                </a:rPr>
                <a:t> </a:t>
              </a:r>
              <a:r>
                <a:rPr lang="fr-CA" sz="2400" u="sng" dirty="0">
                  <a:latin typeface="+mj-lt"/>
                </a:rPr>
                <a:t>produit</a:t>
              </a:r>
              <a:r>
                <a:rPr lang="fr-CA" sz="2400" dirty="0">
                  <a:latin typeface="+mj-lt"/>
                </a:rPr>
                <a:t>                 </a:t>
              </a:r>
              <a:r>
                <a:rPr lang="fr-CA" sz="2400" dirty="0">
                  <a:latin typeface="+mj-lt"/>
                  <a:sym typeface="Symbol"/>
                </a:rPr>
                <a:t>               </a:t>
              </a:r>
              <a:r>
                <a:rPr lang="fr-CA" sz="2400" u="sng" dirty="0">
                  <a:latin typeface="+mj-lt"/>
                </a:rPr>
                <a:t>convolution</a:t>
              </a:r>
              <a:r>
                <a:rPr lang="fr-CA" sz="2400" dirty="0">
                  <a:latin typeface="+mj-lt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2BE0617-53C0-88C8-6ABD-32F4624F123E}"/>
                    </a:ext>
                  </a:extLst>
                </p:cNvPr>
                <p:cNvSpPr txBox="1"/>
                <p:nvPr/>
              </p:nvSpPr>
              <p:spPr>
                <a:xfrm>
                  <a:off x="1993900" y="5268190"/>
                  <a:ext cx="13572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)⋅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2BE0617-53C0-88C8-6ABD-32F4624F12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900" y="5268190"/>
                  <a:ext cx="1357295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D9C684-FECD-C5F3-E758-B5DBABCF930A}"/>
                    </a:ext>
                  </a:extLst>
                </p:cNvPr>
                <p:cNvSpPr txBox="1"/>
                <p:nvPr/>
              </p:nvSpPr>
              <p:spPr>
                <a:xfrm>
                  <a:off x="5608726" y="5268190"/>
                  <a:ext cx="15425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)∗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D9C684-FECD-C5F3-E758-B5DBABCF93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8726" y="5268190"/>
                  <a:ext cx="1542538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FD7C6A-8A1D-551A-1626-56BC9A006296}"/>
              </a:ext>
            </a:extLst>
          </p:cNvPr>
          <p:cNvGrpSpPr/>
          <p:nvPr/>
        </p:nvGrpSpPr>
        <p:grpSpPr>
          <a:xfrm>
            <a:off x="759052" y="1035050"/>
            <a:ext cx="8162925" cy="1645805"/>
            <a:chOff x="759052" y="1035050"/>
            <a:chExt cx="8162925" cy="1645805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759052" y="1035050"/>
              <a:ext cx="81629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A" sz="2400" i="0" u="sng" kern="0" dirty="0">
                  <a:latin typeface="+mj-lt"/>
                  <a:ea typeface="+mj-ea"/>
                  <a:cs typeface="+mj-cs"/>
                </a:rPr>
                <a:t>d</a:t>
              </a:r>
              <a:r>
                <a:rPr kumimoji="0" lang="fr-CA" sz="2400" b="0" i="0" u="sng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omaine</a:t>
              </a:r>
              <a:r>
                <a:rPr kumimoji="0" lang="fr-CA" sz="2400" b="0" i="0" u="sng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 du temps          domaine de la fréquence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E65E95D-7B7C-2515-6A96-B5722B8A8576}"/>
                    </a:ext>
                  </a:extLst>
                </p:cNvPr>
                <p:cNvSpPr txBox="1"/>
                <p:nvPr/>
              </p:nvSpPr>
              <p:spPr>
                <a:xfrm>
                  <a:off x="2425018" y="1631603"/>
                  <a:ext cx="77745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CA" sz="2000" b="0" dirty="0"/>
                </a:p>
                <a:p>
                  <a:endParaRPr lang="en-CA" sz="2000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A" sz="2000" b="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E65E95D-7B7C-2515-6A96-B5722B8A85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5018" y="1631603"/>
                  <a:ext cx="777457" cy="1015663"/>
                </a:xfrm>
                <a:prstGeom prst="rect">
                  <a:avLst/>
                </a:prstGeom>
                <a:blipFill>
                  <a:blip r:embed="rId7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90D8E6-125B-F9CC-583C-EAC6732423B0}"/>
                    </a:ext>
                  </a:extLst>
                </p:cNvPr>
                <p:cNvSpPr txBox="1"/>
                <p:nvPr/>
              </p:nvSpPr>
              <p:spPr>
                <a:xfrm>
                  <a:off x="5749001" y="1627570"/>
                  <a:ext cx="838948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oMath>
                    </m:oMathPara>
                  </a14:m>
                  <a:endParaRPr lang="en-CA" sz="2000" b="0" dirty="0">
                    <a:ea typeface="Cambria Math" panose="02040503050406030204" pitchFamily="18" charset="0"/>
                  </a:endParaRPr>
                </a:p>
                <a:p>
                  <a:endParaRPr lang="fr-CA" sz="20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90D8E6-125B-F9CC-583C-EAC6732423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001" y="1627570"/>
                  <a:ext cx="838948" cy="1015663"/>
                </a:xfrm>
                <a:prstGeom prst="rect">
                  <a:avLst/>
                </a:prstGeom>
                <a:blipFill>
                  <a:blip r:embed="rId8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789557-21EA-3E05-8C8D-DB3E3DE9C171}"/>
                </a:ext>
              </a:extLst>
            </p:cNvPr>
            <p:cNvSpPr/>
            <p:nvPr/>
          </p:nvSpPr>
          <p:spPr>
            <a:xfrm>
              <a:off x="1620982" y="1035050"/>
              <a:ext cx="6494318" cy="164580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D69CE2-03F7-C627-7E1D-91A517FD5E4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E094CA6-37F2-B31F-838C-C4001F1D2E05}"/>
              </a:ext>
            </a:extLst>
          </p:cNvPr>
          <p:cNvSpPr txBox="1"/>
          <p:nvPr/>
        </p:nvSpPr>
        <p:spPr>
          <a:xfrm>
            <a:off x="355598" y="236179"/>
            <a:ext cx="816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Propriété de la transformée de Fourier : convolution</a:t>
            </a:r>
            <a:endParaRPr lang="fr-CA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BEB70-F737-C918-A011-3D2CAF0CCD2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</p:spTree>
    <p:extLst>
      <p:ext uri="{BB962C8B-B14F-4D97-AF65-F5344CB8AC3E}">
        <p14:creationId xmlns:p14="http://schemas.microsoft.com/office/powerpoint/2010/main" val="1125973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5" name="Group 132"/>
          <p:cNvGrpSpPr/>
          <p:nvPr/>
        </p:nvGrpSpPr>
        <p:grpSpPr>
          <a:xfrm>
            <a:off x="3328153" y="2421526"/>
            <a:ext cx="2819400" cy="1115896"/>
            <a:chOff x="1053346" y="3694629"/>
            <a:chExt cx="2819400" cy="1115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610054" y="4431534"/>
                  <a:ext cx="26269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1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1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 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10054" y="4431534"/>
                  <a:ext cx="26269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Line 37"/>
            <p:cNvSpPr>
              <a:spLocks noChangeShapeType="1"/>
            </p:cNvSpPr>
            <p:nvPr/>
          </p:nvSpPr>
          <p:spPr bwMode="auto">
            <a:xfrm>
              <a:off x="1053346" y="4440938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1800">
                <a:solidFill>
                  <a:srgbClr val="002060"/>
                </a:solidFill>
              </a:endParaRPr>
            </a:p>
          </p:txBody>
        </p:sp>
        <p:sp>
          <p:nvSpPr>
            <p:cNvPr id="102" name="Line 38"/>
            <p:cNvSpPr>
              <a:spLocks noChangeShapeType="1"/>
            </p:cNvSpPr>
            <p:nvPr/>
          </p:nvSpPr>
          <p:spPr bwMode="auto">
            <a:xfrm rot="16200000">
              <a:off x="1474433" y="4180629"/>
              <a:ext cx="972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1800">
                <a:solidFill>
                  <a:srgbClr val="002060"/>
                </a:solidFill>
              </a:endParaRPr>
            </a:p>
          </p:txBody>
        </p:sp>
        <p:sp>
          <p:nvSpPr>
            <p:cNvPr id="114" name="Line 23"/>
            <p:cNvSpPr>
              <a:spLocks noChangeShapeType="1"/>
            </p:cNvSpPr>
            <p:nvPr/>
          </p:nvSpPr>
          <p:spPr bwMode="auto">
            <a:xfrm rot="16200000">
              <a:off x="2719180" y="4133889"/>
              <a:ext cx="612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1800">
                <a:solidFill>
                  <a:srgbClr val="0020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706359" y="4441193"/>
                  <a:ext cx="69604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1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CA" sz="1800" i="1" baseline="-250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CA" sz="1800" baseline="-25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 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06359" y="4441193"/>
                  <a:ext cx="69604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AF300B-78C5-C74A-918E-C0283F03FE64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5EE967-4E6D-0541-98AE-6AB5A5823D8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3903E72-5DF4-D01C-E036-227AEA8C06C2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6D3D6E7-ACB4-38E2-DFEC-BBF0F47AFB1D}"/>
              </a:ext>
            </a:extLst>
          </p:cNvPr>
          <p:cNvSpPr txBox="1"/>
          <p:nvPr/>
        </p:nvSpPr>
        <p:spPr>
          <a:xfrm>
            <a:off x="355598" y="236179"/>
            <a:ext cx="816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Convolution par une impulsion de Dirac</a:t>
            </a:r>
            <a:endParaRPr lang="fr-CA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49A10-2D71-DA8C-D5A7-240BDC20856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B134C-D26F-AB6D-241F-63FC32CA4B6B}"/>
              </a:ext>
            </a:extLst>
          </p:cNvPr>
          <p:cNvGrpSpPr/>
          <p:nvPr/>
        </p:nvGrpSpPr>
        <p:grpSpPr>
          <a:xfrm>
            <a:off x="2743052" y="1061803"/>
            <a:ext cx="3404501" cy="976405"/>
            <a:chOff x="2743052" y="1061803"/>
            <a:chExt cx="3404501" cy="976405"/>
          </a:xfrm>
        </p:grpSpPr>
        <p:grpSp>
          <p:nvGrpSpPr>
            <p:cNvPr id="2" name="Group 131"/>
            <p:cNvGrpSpPr/>
            <p:nvPr/>
          </p:nvGrpSpPr>
          <p:grpSpPr>
            <a:xfrm>
              <a:off x="3198732" y="1067035"/>
              <a:ext cx="2948821" cy="971173"/>
              <a:chOff x="923925" y="2326744"/>
              <a:chExt cx="2948821" cy="971173"/>
            </a:xfrm>
          </p:grpSpPr>
          <p:sp>
            <p:nvSpPr>
              <p:cNvPr id="33" name="Freeform 32"/>
              <p:cNvSpPr/>
              <p:nvPr/>
            </p:nvSpPr>
            <p:spPr bwMode="auto">
              <a:xfrm>
                <a:off x="923925" y="2484254"/>
                <a:ext cx="2327275" cy="465461"/>
              </a:xfrm>
              <a:custGeom>
                <a:avLst/>
                <a:gdLst>
                  <a:gd name="connsiteX0" fmla="*/ 0 w 2667000"/>
                  <a:gd name="connsiteY0" fmla="*/ 660400 h 673100"/>
                  <a:gd name="connsiteX1" fmla="*/ 965200 w 2667000"/>
                  <a:gd name="connsiteY1" fmla="*/ 660400 h 673100"/>
                  <a:gd name="connsiteX2" fmla="*/ 952500 w 2667000"/>
                  <a:gd name="connsiteY2" fmla="*/ 0 h 673100"/>
                  <a:gd name="connsiteX3" fmla="*/ 1816100 w 2667000"/>
                  <a:gd name="connsiteY3" fmla="*/ 0 h 673100"/>
                  <a:gd name="connsiteX4" fmla="*/ 1828800 w 2667000"/>
                  <a:gd name="connsiteY4" fmla="*/ 673100 h 673100"/>
                  <a:gd name="connsiteX5" fmla="*/ 2667000 w 2667000"/>
                  <a:gd name="connsiteY5" fmla="*/ 673100 h 673100"/>
                  <a:gd name="connsiteX0" fmla="*/ 0 w 2327275"/>
                  <a:gd name="connsiteY0" fmla="*/ 660400 h 673100"/>
                  <a:gd name="connsiteX1" fmla="*/ 625475 w 2327275"/>
                  <a:gd name="connsiteY1" fmla="*/ 660400 h 673100"/>
                  <a:gd name="connsiteX2" fmla="*/ 612775 w 2327275"/>
                  <a:gd name="connsiteY2" fmla="*/ 0 h 673100"/>
                  <a:gd name="connsiteX3" fmla="*/ 1476375 w 2327275"/>
                  <a:gd name="connsiteY3" fmla="*/ 0 h 673100"/>
                  <a:gd name="connsiteX4" fmla="*/ 1489075 w 2327275"/>
                  <a:gd name="connsiteY4" fmla="*/ 673100 h 673100"/>
                  <a:gd name="connsiteX5" fmla="*/ 2327275 w 2327275"/>
                  <a:gd name="connsiteY5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75" h="673100">
                    <a:moveTo>
                      <a:pt x="0" y="660400"/>
                    </a:moveTo>
                    <a:lnTo>
                      <a:pt x="625475" y="660400"/>
                    </a:lnTo>
                    <a:lnTo>
                      <a:pt x="612775" y="0"/>
                    </a:lnTo>
                    <a:lnTo>
                      <a:pt x="1476375" y="0"/>
                    </a:lnTo>
                    <a:lnTo>
                      <a:pt x="1489075" y="673100"/>
                    </a:lnTo>
                    <a:lnTo>
                      <a:pt x="2327275" y="673100"/>
                    </a:ln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1800" b="0" i="1" u="none" strike="noStrike" cap="none" normalizeH="0" baseline="0">
                  <a:ln>
                    <a:noFill/>
                  </a:ln>
                  <a:solidFill>
                    <a:srgbClr val="002060"/>
                  </a:solidFill>
                  <a:effectLst/>
                  <a:latin typeface="Verdana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10054" y="2928585"/>
                    <a:ext cx="262692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18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fr-CA" sz="180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 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10054" y="2928585"/>
                    <a:ext cx="26269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Line 37"/>
              <p:cNvSpPr>
                <a:spLocks noChangeShapeType="1"/>
              </p:cNvSpPr>
              <p:nvPr/>
            </p:nvSpPr>
            <p:spPr bwMode="auto">
              <a:xfrm>
                <a:off x="1053346" y="2937989"/>
                <a:ext cx="278913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Line 38"/>
              <p:cNvSpPr>
                <a:spLocks noChangeShapeType="1"/>
              </p:cNvSpPr>
              <p:nvPr/>
            </p:nvSpPr>
            <p:spPr bwMode="auto">
              <a:xfrm rot="16200000">
                <a:off x="1541966" y="2745212"/>
                <a:ext cx="836935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1800">
                  <a:solidFill>
                    <a:srgbClr val="00206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28D82D-F6D0-7C8A-1902-6B687A2E7474}"/>
                    </a:ext>
                  </a:extLst>
                </p:cNvPr>
                <p:cNvSpPr txBox="1"/>
                <p:nvPr/>
              </p:nvSpPr>
              <p:spPr>
                <a:xfrm>
                  <a:off x="2743052" y="1061803"/>
                  <a:ext cx="6573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28D82D-F6D0-7C8A-1902-6B687A2E7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052" y="1061803"/>
                  <a:ext cx="65735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571577-94EC-E65F-54A9-3C810CF29848}"/>
              </a:ext>
            </a:extLst>
          </p:cNvPr>
          <p:cNvGrpSpPr/>
          <p:nvPr/>
        </p:nvGrpSpPr>
        <p:grpSpPr>
          <a:xfrm>
            <a:off x="3071732" y="4165599"/>
            <a:ext cx="3191249" cy="1606753"/>
            <a:chOff x="3071732" y="4165599"/>
            <a:chExt cx="3191249" cy="1606753"/>
          </a:xfrm>
        </p:grpSpPr>
        <p:grpSp>
          <p:nvGrpSpPr>
            <p:cNvPr id="64" name="Group 63"/>
            <p:cNvGrpSpPr/>
            <p:nvPr/>
          </p:nvGrpSpPr>
          <p:grpSpPr>
            <a:xfrm>
              <a:off x="3071732" y="4165600"/>
              <a:ext cx="3098804" cy="1606752"/>
              <a:chOff x="796925" y="4502090"/>
              <a:chExt cx="3098804" cy="1606752"/>
            </a:xfrm>
          </p:grpSpPr>
          <p:grpSp>
            <p:nvGrpSpPr>
              <p:cNvPr id="7" name="Group 133"/>
              <p:cNvGrpSpPr/>
              <p:nvPr/>
            </p:nvGrpSpPr>
            <p:grpSpPr>
              <a:xfrm>
                <a:off x="1076329" y="5135288"/>
                <a:ext cx="2819400" cy="973554"/>
                <a:chOff x="1076329" y="5440000"/>
                <a:chExt cx="2819400" cy="973554"/>
              </a:xfrm>
            </p:grpSpPr>
            <p:sp>
              <p:nvSpPr>
                <p:cNvPr id="55" name="Freeform 54"/>
                <p:cNvSpPr/>
                <p:nvPr/>
              </p:nvSpPr>
              <p:spPr bwMode="auto">
                <a:xfrm>
                  <a:off x="2016075" y="5585783"/>
                  <a:ext cx="1849565" cy="465462"/>
                </a:xfrm>
                <a:custGeom>
                  <a:avLst/>
                  <a:gdLst>
                    <a:gd name="connsiteX0" fmla="*/ 0 w 2667000"/>
                    <a:gd name="connsiteY0" fmla="*/ 660400 h 673100"/>
                    <a:gd name="connsiteX1" fmla="*/ 965200 w 2667000"/>
                    <a:gd name="connsiteY1" fmla="*/ 660400 h 673100"/>
                    <a:gd name="connsiteX2" fmla="*/ 952500 w 2667000"/>
                    <a:gd name="connsiteY2" fmla="*/ 0 h 673100"/>
                    <a:gd name="connsiteX3" fmla="*/ 1816100 w 2667000"/>
                    <a:gd name="connsiteY3" fmla="*/ 0 h 673100"/>
                    <a:gd name="connsiteX4" fmla="*/ 1828800 w 2667000"/>
                    <a:gd name="connsiteY4" fmla="*/ 673100 h 673100"/>
                    <a:gd name="connsiteX5" fmla="*/ 2667000 w 2667000"/>
                    <a:gd name="connsiteY5" fmla="*/ 673100 h 673100"/>
                    <a:gd name="connsiteX0" fmla="*/ 0 w 2327275"/>
                    <a:gd name="connsiteY0" fmla="*/ 660400 h 673100"/>
                    <a:gd name="connsiteX1" fmla="*/ 625475 w 2327275"/>
                    <a:gd name="connsiteY1" fmla="*/ 660400 h 673100"/>
                    <a:gd name="connsiteX2" fmla="*/ 612775 w 2327275"/>
                    <a:gd name="connsiteY2" fmla="*/ 0 h 673100"/>
                    <a:gd name="connsiteX3" fmla="*/ 1476375 w 2327275"/>
                    <a:gd name="connsiteY3" fmla="*/ 0 h 673100"/>
                    <a:gd name="connsiteX4" fmla="*/ 1489075 w 2327275"/>
                    <a:gd name="connsiteY4" fmla="*/ 673100 h 673100"/>
                    <a:gd name="connsiteX5" fmla="*/ 2327275 w 2327275"/>
                    <a:gd name="connsiteY5" fmla="*/ 673100 h 673100"/>
                    <a:gd name="connsiteX0" fmla="*/ 0 w 1849565"/>
                    <a:gd name="connsiteY0" fmla="*/ 660400 h 673100"/>
                    <a:gd name="connsiteX1" fmla="*/ 625475 w 1849565"/>
                    <a:gd name="connsiteY1" fmla="*/ 660400 h 673100"/>
                    <a:gd name="connsiteX2" fmla="*/ 612775 w 1849565"/>
                    <a:gd name="connsiteY2" fmla="*/ 0 h 673100"/>
                    <a:gd name="connsiteX3" fmla="*/ 1476375 w 1849565"/>
                    <a:gd name="connsiteY3" fmla="*/ 0 h 673100"/>
                    <a:gd name="connsiteX4" fmla="*/ 1489075 w 1849565"/>
                    <a:gd name="connsiteY4" fmla="*/ 673100 h 673100"/>
                    <a:gd name="connsiteX5" fmla="*/ 1849565 w 1849565"/>
                    <a:gd name="connsiteY5" fmla="*/ 67310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9565" h="673100">
                      <a:moveTo>
                        <a:pt x="0" y="660400"/>
                      </a:moveTo>
                      <a:lnTo>
                        <a:pt x="625475" y="660400"/>
                      </a:lnTo>
                      <a:lnTo>
                        <a:pt x="612775" y="0"/>
                      </a:lnTo>
                      <a:lnTo>
                        <a:pt x="1476375" y="0"/>
                      </a:lnTo>
                      <a:lnTo>
                        <a:pt x="1489075" y="673100"/>
                      </a:lnTo>
                      <a:lnTo>
                        <a:pt x="1849565" y="67310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1800" b="0" i="1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Verdana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33037" y="6041841"/>
                      <a:ext cx="262692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CA" sz="1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fr-CA" sz="1800" i="1" dirty="0">
                        <a:solidFill>
                          <a:srgbClr val="00206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 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633037" y="6041841"/>
                      <a:ext cx="262692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fr-C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Line 37"/>
                <p:cNvSpPr>
                  <a:spLocks noChangeShapeType="1"/>
                </p:cNvSpPr>
                <p:nvPr/>
              </p:nvSpPr>
              <p:spPr bwMode="auto">
                <a:xfrm>
                  <a:off x="1076329" y="6051245"/>
                  <a:ext cx="2789136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1800" i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60" name="Line 38"/>
                <p:cNvSpPr>
                  <a:spLocks noChangeShapeType="1"/>
                </p:cNvSpPr>
                <p:nvPr/>
              </p:nvSpPr>
              <p:spPr bwMode="auto">
                <a:xfrm rot="16200000">
                  <a:off x="1564949" y="5858468"/>
                  <a:ext cx="836935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1800" i="1">
                    <a:solidFill>
                      <a:srgbClr val="00206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10540" y="6044222"/>
                      <a:ext cx="696043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CA" sz="1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A" sz="1800" i="1" baseline="-25000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fr-CA" sz="1800" i="1" baseline="-25000" dirty="0">
                        <a:solidFill>
                          <a:srgbClr val="00206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 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710540" y="6044222"/>
                      <a:ext cx="696043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fr-C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1" name="Rectangle 60"/>
              <p:cNvSpPr/>
              <p:nvPr/>
            </p:nvSpPr>
            <p:spPr>
              <a:xfrm>
                <a:off x="796925" y="4502090"/>
                <a:ext cx="16113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CA" sz="2000" dirty="0">
                    <a:solidFill>
                      <a:srgbClr val="002060"/>
                    </a:solidFill>
                  </a:rPr>
                  <a:t>convolution: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FC3AFF4-1B46-0427-6271-D777D9411923}"/>
                    </a:ext>
                  </a:extLst>
                </p:cNvPr>
                <p:cNvSpPr txBox="1"/>
                <p:nvPr/>
              </p:nvSpPr>
              <p:spPr>
                <a:xfrm>
                  <a:off x="4497946" y="4165599"/>
                  <a:ext cx="17650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FC3AFF4-1B46-0427-6271-D777D9411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946" y="4165599"/>
                  <a:ext cx="1765035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11305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281976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45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192822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13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274367" y="2215297"/>
          <a:ext cx="339847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 Microsoft Excel" r:id="rId3" imgW="5457600" imgH="2707200" progId="Excel.Sheet.8">
                  <p:embed/>
                </p:oleObj>
              </mc:Choice>
              <mc:Fallback>
                <p:oleObj name="Graphique Microsoft Excel" r:id="rId3" imgW="5457600" imgH="2707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67" y="2215297"/>
                        <a:ext cx="339847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5041910" y="2240293"/>
          <a:ext cx="3913587" cy="2694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3695809" imgH="1767731" progId="Excel.Sheet.8">
                  <p:embed/>
                </p:oleObj>
              </mc:Choice>
              <mc:Fallback>
                <p:oleObj name="Worksheet" r:id="rId5" imgW="3695809" imgH="176773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10" y="2240293"/>
                        <a:ext cx="3913587" cy="2694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3657610" y="3672626"/>
            <a:ext cx="304800" cy="0"/>
          </a:xfrm>
          <a:prstGeom prst="line">
            <a:avLst/>
          </a:prstGeom>
          <a:noFill/>
          <a:ln w="28575">
            <a:solidFill>
              <a:srgbClr val="00206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CA"/>
          </a:p>
        </p:txBody>
      </p:sp>
      <p:sp>
        <p:nvSpPr>
          <p:cNvPr id="19463" name="Line 13"/>
          <p:cNvSpPr>
            <a:spLocks noChangeShapeType="1"/>
          </p:cNvSpPr>
          <p:nvPr/>
        </p:nvSpPr>
        <p:spPr bwMode="auto">
          <a:xfrm>
            <a:off x="4927610" y="3672626"/>
            <a:ext cx="228600" cy="0"/>
          </a:xfrm>
          <a:prstGeom prst="line">
            <a:avLst/>
          </a:prstGeom>
          <a:noFill/>
          <a:ln w="28575">
            <a:solidFill>
              <a:srgbClr val="00206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CA"/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3987810" y="3431326"/>
            <a:ext cx="914400" cy="46196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</a:pPr>
            <a:r>
              <a:rPr lang="fr-CA" sz="2400" i="0" dirty="0"/>
              <a:t>A/N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362075" y="1495425"/>
            <a:ext cx="6372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r-CA" sz="2400" i="0" kern="0" dirty="0">
                <a:latin typeface="+mj-lt"/>
                <a:ea typeface="+mj-ea"/>
                <a:cs typeface="+mj-cs"/>
              </a:rPr>
              <a:t>s</a:t>
            </a:r>
            <a:r>
              <a:rPr kumimoji="0" lang="fr-CA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ignal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continu </a:t>
            </a:r>
            <a:r>
              <a:rPr kumimoji="0" lang="fr-CA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fr-CA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lang="fr-CA" sz="2400" i="0" kern="0" dirty="0">
                <a:latin typeface="+mj-lt"/>
              </a:rPr>
              <a:t>                       signal discret </a:t>
            </a:r>
            <a:r>
              <a:rPr lang="fr-CA" sz="2400" i="1" kern="0" dirty="0">
                <a:latin typeface="+mj-lt"/>
              </a:rPr>
              <a:t>v</a:t>
            </a:r>
            <a:r>
              <a:rPr lang="fr-CA" sz="2400" i="1" kern="0" baseline="-25000" dirty="0">
                <a:latin typeface="+mj-lt"/>
              </a:rPr>
              <a:t>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68903" y="4259421"/>
            <a:ext cx="33623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convertisseur analogue/numérique</a:t>
            </a:r>
            <a:endParaRPr lang="fr-CA" sz="2000" i="0" kern="0" baseline="-25000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7A18E1-1AA5-4F4D-89B3-E7A01E578256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566F7-DAE9-D447-AB93-02244CFCD5B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F04B8-6596-1644-B451-6F48229D7D70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E36529-CA65-4E14-8CF8-30759E11FE9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260E22-BF67-9E06-9169-D52A5577C489}"/>
              </a:ext>
            </a:extLst>
          </p:cNvPr>
          <p:cNvSpPr txBox="1"/>
          <p:nvPr/>
        </p:nvSpPr>
        <p:spPr>
          <a:xfrm>
            <a:off x="355599" y="236179"/>
            <a:ext cx="72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Échantillonnage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3992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4850" y="1311215"/>
            <a:ext cx="3737607" cy="1986706"/>
            <a:chOff x="444" y="1142"/>
            <a:chExt cx="2544" cy="1672"/>
          </a:xfrm>
        </p:grpSpPr>
        <p:graphicFrame>
          <p:nvGraphicFramePr>
            <p:cNvPr id="2048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9378523"/>
                </p:ext>
              </p:extLst>
            </p:nvPr>
          </p:nvGraphicFramePr>
          <p:xfrm>
            <a:off x="502" y="1518"/>
            <a:ext cx="2274" cy="1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3" imgW="5457600" imgH="2894400" progId="Excel.Sheet.8">
                    <p:embed/>
                  </p:oleObj>
                </mc:Choice>
                <mc:Fallback>
                  <p:oleObj name="Graphique Microsoft Excel" r:id="rId3" imgW="5457600" imgH="2894400" progId="Excel.Shee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" y="1518"/>
                          <a:ext cx="2274" cy="1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5"/>
            <p:cNvSpPr txBox="1">
              <a:spLocks noChangeArrowheads="1"/>
            </p:cNvSpPr>
            <p:nvPr/>
          </p:nvSpPr>
          <p:spPr bwMode="auto">
            <a:xfrm>
              <a:off x="444" y="1142"/>
              <a:ext cx="254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 err="1">
                  <a:solidFill>
                    <a:srgbClr val="002060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002060"/>
                  </a:solidFill>
                </a:rPr>
                <a:t>signal</a:t>
              </a:r>
              <a:r>
                <a:rPr lang="fr-CA" sz="1800" i="0" baseline="-25000" dirty="0">
                  <a:solidFill>
                    <a:srgbClr val="002060"/>
                  </a:solidFill>
                </a:rPr>
                <a:t> </a:t>
              </a:r>
              <a:r>
                <a:rPr lang="fr-CA" sz="1800" i="0" dirty="0">
                  <a:solidFill>
                    <a:srgbClr val="002060"/>
                  </a:solidFill>
                </a:rPr>
                <a:t>=1 Hz         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fr-CA" sz="1800" i="0" dirty="0" err="1">
                  <a:solidFill>
                    <a:srgbClr val="FF0000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FF0000"/>
                  </a:solidFill>
                </a:rPr>
                <a:t>éch</a:t>
              </a:r>
              <a:r>
                <a:rPr lang="fr-CA" sz="1800" dirty="0">
                  <a:solidFill>
                    <a:srgbClr val="FF0000"/>
                  </a:solidFill>
                </a:rPr>
                <a:t>=0.87 Hz       </a:t>
              </a:r>
              <a:r>
                <a:rPr lang="fr-CA" sz="1800" dirty="0" err="1">
                  <a:solidFill>
                    <a:srgbClr val="FF0000"/>
                  </a:solidFill>
                </a:rPr>
                <a:t>F</a:t>
              </a:r>
              <a:r>
                <a:rPr lang="fr-CA" sz="1800" baseline="-25000" dirty="0" err="1">
                  <a:solidFill>
                    <a:srgbClr val="FF0000"/>
                  </a:solidFill>
                </a:rPr>
                <a:t>observée</a:t>
              </a:r>
              <a:r>
                <a:rPr lang="fr-CA" sz="1800" i="0" dirty="0">
                  <a:solidFill>
                    <a:srgbClr val="FF0000"/>
                  </a:solidFill>
                </a:rPr>
                <a:t>=0.11 Hz 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56231" y="1555690"/>
            <a:ext cx="3430548" cy="1642122"/>
            <a:chOff x="2807" y="1296"/>
            <a:chExt cx="2335" cy="1382"/>
          </a:xfrm>
        </p:grpSpPr>
        <p:graphicFrame>
          <p:nvGraphicFramePr>
            <p:cNvPr id="2048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5472752"/>
                </p:ext>
              </p:extLst>
            </p:nvPr>
          </p:nvGraphicFramePr>
          <p:xfrm>
            <a:off x="2807" y="1466"/>
            <a:ext cx="2280" cy="1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5" imgW="5472000" imgH="2908800" progId="Excel.Sheet.8">
                    <p:embed/>
                  </p:oleObj>
                </mc:Choice>
                <mc:Fallback>
                  <p:oleObj name="Graphique Microsoft Excel" r:id="rId5" imgW="5472000" imgH="29088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7" y="1466"/>
                          <a:ext cx="2280" cy="1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3" name="Text Box 7"/>
            <p:cNvSpPr txBox="1">
              <a:spLocks noChangeArrowheads="1"/>
            </p:cNvSpPr>
            <p:nvPr/>
          </p:nvSpPr>
          <p:spPr bwMode="auto">
            <a:xfrm>
              <a:off x="2832" y="1296"/>
              <a:ext cx="2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>
                  <a:solidFill>
                    <a:srgbClr val="009900"/>
                  </a:solidFill>
                </a:rPr>
                <a:t> </a:t>
              </a:r>
              <a:r>
                <a:rPr lang="fr-CA" sz="1800" i="0" dirty="0" err="1">
                  <a:solidFill>
                    <a:srgbClr val="009900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009900"/>
                  </a:solidFill>
                </a:rPr>
                <a:t>éch</a:t>
              </a:r>
              <a:r>
                <a:rPr lang="fr-CA" sz="1800" i="0" dirty="0">
                  <a:solidFill>
                    <a:srgbClr val="009900"/>
                  </a:solidFill>
                </a:rPr>
                <a:t>=1.11 Hz     </a:t>
              </a:r>
              <a:r>
                <a:rPr lang="fr-CA" sz="1800" i="0" dirty="0" err="1">
                  <a:solidFill>
                    <a:srgbClr val="009900"/>
                  </a:solidFill>
                </a:rPr>
                <a:t>F</a:t>
              </a:r>
              <a:r>
                <a:rPr lang="fr-CA" sz="1800" baseline="-25000" dirty="0" err="1">
                  <a:solidFill>
                    <a:srgbClr val="009900"/>
                  </a:solidFill>
                </a:rPr>
                <a:t>observée</a:t>
              </a:r>
              <a:r>
                <a:rPr lang="fr-CA" sz="1800" dirty="0">
                  <a:solidFill>
                    <a:srgbClr val="009900"/>
                  </a:solidFill>
                </a:rPr>
                <a:t>=0.11 Hz </a:t>
              </a:r>
              <a:endParaRPr lang="fr-CA" sz="1800" i="0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90575" y="3363313"/>
            <a:ext cx="3358558" cy="1665886"/>
            <a:chOff x="498" y="2582"/>
            <a:chExt cx="2286" cy="1402"/>
          </a:xfrm>
        </p:grpSpPr>
        <p:graphicFrame>
          <p:nvGraphicFramePr>
            <p:cNvPr id="20483" name="Object 8"/>
            <p:cNvGraphicFramePr>
              <a:graphicFrameLocks noChangeAspect="1"/>
            </p:cNvGraphicFramePr>
            <p:nvPr/>
          </p:nvGraphicFramePr>
          <p:xfrm>
            <a:off x="498" y="2718"/>
            <a:ext cx="2286" cy="1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7" imgW="5486400" imgH="2923200" progId="Excel.Sheet.8">
                    <p:embed/>
                  </p:oleObj>
                </mc:Choice>
                <mc:Fallback>
                  <p:oleObj name="Graphique Microsoft Excel" r:id="rId7" imgW="5486400" imgH="29232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" y="2718"/>
                          <a:ext cx="2286" cy="12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2" name="Text Box 9"/>
            <p:cNvSpPr txBox="1">
              <a:spLocks noChangeArrowheads="1"/>
            </p:cNvSpPr>
            <p:nvPr/>
          </p:nvSpPr>
          <p:spPr bwMode="auto">
            <a:xfrm>
              <a:off x="505" y="2582"/>
              <a:ext cx="20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 err="1">
                  <a:solidFill>
                    <a:srgbClr val="993366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993366"/>
                  </a:solidFill>
                </a:rPr>
                <a:t>éch</a:t>
              </a:r>
              <a:r>
                <a:rPr lang="fr-CA" sz="1800" i="0" dirty="0">
                  <a:solidFill>
                    <a:srgbClr val="993366"/>
                  </a:solidFill>
                </a:rPr>
                <a:t>= 2 Hz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438650" y="3363313"/>
            <a:ext cx="4037321" cy="1665886"/>
            <a:chOff x="2796" y="2582"/>
            <a:chExt cx="2748" cy="1402"/>
          </a:xfrm>
        </p:grpSpPr>
        <p:graphicFrame>
          <p:nvGraphicFramePr>
            <p:cNvPr id="20482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3272578"/>
                </p:ext>
              </p:extLst>
            </p:nvPr>
          </p:nvGraphicFramePr>
          <p:xfrm>
            <a:off x="2796" y="2712"/>
            <a:ext cx="2292" cy="1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9" imgW="5500800" imgH="2937600" progId="Excel.Sheet.8">
                    <p:embed/>
                  </p:oleObj>
                </mc:Choice>
                <mc:Fallback>
                  <p:oleObj name="Graphique Microsoft Excel" r:id="rId9" imgW="5500800" imgH="29376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6" y="2712"/>
                          <a:ext cx="2292" cy="1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2828" y="2582"/>
              <a:ext cx="27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 err="1"/>
                <a:t>F</a:t>
              </a:r>
              <a:r>
                <a:rPr lang="fr-CA" sz="1800" i="0" baseline="-25000" dirty="0" err="1"/>
                <a:t>éch</a:t>
              </a:r>
              <a:r>
                <a:rPr lang="fr-CA" sz="1800" i="0" dirty="0"/>
                <a:t>=5 Hz </a:t>
              </a:r>
              <a:r>
                <a:rPr lang="fr-CA" sz="1800" i="0" dirty="0">
                  <a:sym typeface="Symbol"/>
                </a:rPr>
                <a:t> </a:t>
              </a:r>
              <a:r>
                <a:rPr lang="fr-CA" sz="1800" i="0" dirty="0"/>
                <a:t>correctement échantillonné</a:t>
              </a: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36550" y="5142988"/>
            <a:ext cx="8562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2000" i="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fréquence d’échantillonnage pour éviter l’aliasing</a:t>
            </a:r>
            <a:r>
              <a:rPr lang="fr-CA" sz="20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&gt; 2</a:t>
            </a:r>
            <a:r>
              <a:rPr lang="fr-CA" sz="2000" i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</a:t>
            </a:r>
            <a:r>
              <a:rPr lang="fr-CA" sz="2000" i="1" kern="0" baseline="-25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max</a:t>
            </a:r>
            <a:endParaRPr lang="fr-CA" sz="2000" i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98479D-B8EC-224E-B339-25F728BE57F8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7044F-AD5D-B048-9E99-30AD2B9CBD15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C8367-FAC3-F843-8913-E70797B08B3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727B84D-2643-A35A-BA63-86549E8ECE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9968" y="5727094"/>
            <a:ext cx="1409700" cy="533400"/>
          </a:xfrm>
          <a:prstGeom prst="rect">
            <a:avLst/>
          </a:prstGeom>
        </p:spPr>
      </p:pic>
      <p:pic>
        <p:nvPicPr>
          <p:cNvPr id="7" name="Graphic 6" descr="Right pointing backhand index with solid fill">
            <a:extLst>
              <a:ext uri="{FF2B5EF4-FFF2-40B4-BE49-F238E27FC236}">
                <a16:creationId xmlns:a16="http://schemas.microsoft.com/office/drawing/2014/main" id="{01E12FC8-E915-2430-3DDE-4FECE5A23F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9668" y="5761989"/>
            <a:ext cx="533401" cy="533401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15812D34-7675-A6D8-986D-A6B1FA9FB9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0052" y="5631242"/>
            <a:ext cx="667859" cy="6678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7B3E60-77A1-91AE-AA78-D0D762F1C4E2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8B28A4-D67C-213C-EB38-2A4494489CC8}"/>
              </a:ext>
            </a:extLst>
          </p:cNvPr>
          <p:cNvSpPr txBox="1"/>
          <p:nvPr/>
        </p:nvSpPr>
        <p:spPr>
          <a:xfrm>
            <a:off x="355599" y="236179"/>
            <a:ext cx="72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Repliement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60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2"/>
          <p:cNvSpPr txBox="1">
            <a:spLocks noChangeArrowheads="1"/>
          </p:cNvSpPr>
          <p:nvPr/>
        </p:nvSpPr>
        <p:spPr bwMode="auto">
          <a:xfrm>
            <a:off x="177797" y="2264359"/>
            <a:ext cx="8162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0"/>
              </a:spcBef>
              <a:buClrTx/>
              <a:defRPr/>
            </a:pPr>
            <a:r>
              <a:rPr lang="fr-CA" sz="24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</a:t>
            </a:r>
            <a:r>
              <a:rPr lang="fr-CA" sz="2400" dirty="0">
                <a:sym typeface="Symbol"/>
              </a:rPr>
              <a:t>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   domaine de la fréquence</a:t>
            </a:r>
          </a:p>
        </p:txBody>
      </p:sp>
      <p:grpSp>
        <p:nvGrpSpPr>
          <p:cNvPr id="4" name="Group 154"/>
          <p:cNvGrpSpPr/>
          <p:nvPr/>
        </p:nvGrpSpPr>
        <p:grpSpPr>
          <a:xfrm>
            <a:off x="724188" y="2827697"/>
            <a:ext cx="2922283" cy="1734051"/>
            <a:chOff x="279352" y="2853321"/>
            <a:chExt cx="2922283" cy="1734051"/>
          </a:xfrm>
        </p:grpSpPr>
        <p:sp>
          <p:nvSpPr>
            <p:cNvPr id="77" name="Text Box 6"/>
            <p:cNvSpPr txBox="1">
              <a:spLocks noChangeArrowheads="1"/>
            </p:cNvSpPr>
            <p:nvPr/>
          </p:nvSpPr>
          <p:spPr bwMode="auto">
            <a:xfrm>
              <a:off x="2857147" y="3947749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dirty="0"/>
                <a:t>t</a:t>
              </a:r>
            </a:p>
          </p:txBody>
        </p:sp>
        <p:sp>
          <p:nvSpPr>
            <p:cNvPr id="79" name="Line 122"/>
            <p:cNvSpPr>
              <a:spLocks noChangeShapeType="1"/>
            </p:cNvSpPr>
            <p:nvPr/>
          </p:nvSpPr>
          <p:spPr bwMode="auto">
            <a:xfrm>
              <a:off x="974447" y="3935158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 rot="16200000">
              <a:off x="521407" y="3482117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rot="5400000" flipH="1">
              <a:off x="7530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7" name="Line 125"/>
            <p:cNvSpPr>
              <a:spLocks noChangeShapeType="1"/>
            </p:cNvSpPr>
            <p:nvPr/>
          </p:nvSpPr>
          <p:spPr bwMode="auto">
            <a:xfrm rot="5400000" flipH="1">
              <a:off x="8501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8" name="Line 125"/>
            <p:cNvSpPr>
              <a:spLocks noChangeShapeType="1"/>
            </p:cNvSpPr>
            <p:nvPr/>
          </p:nvSpPr>
          <p:spPr bwMode="auto">
            <a:xfrm rot="5400000" flipH="1">
              <a:off x="9689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9" name="Line 125"/>
            <p:cNvSpPr>
              <a:spLocks noChangeShapeType="1"/>
            </p:cNvSpPr>
            <p:nvPr/>
          </p:nvSpPr>
          <p:spPr bwMode="auto">
            <a:xfrm rot="5400000" flipH="1">
              <a:off x="10787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 rot="5400000" flipH="1">
              <a:off x="12102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1" name="Line 125"/>
            <p:cNvSpPr>
              <a:spLocks noChangeShapeType="1"/>
            </p:cNvSpPr>
            <p:nvPr/>
          </p:nvSpPr>
          <p:spPr bwMode="auto">
            <a:xfrm rot="5400000" flipH="1">
              <a:off x="1320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2" name="Line 125"/>
            <p:cNvSpPr>
              <a:spLocks noChangeShapeType="1"/>
            </p:cNvSpPr>
            <p:nvPr/>
          </p:nvSpPr>
          <p:spPr bwMode="auto">
            <a:xfrm rot="5400000" flipH="1">
              <a:off x="14515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3" name="Line 125"/>
            <p:cNvSpPr>
              <a:spLocks noChangeShapeType="1"/>
            </p:cNvSpPr>
            <p:nvPr/>
          </p:nvSpPr>
          <p:spPr bwMode="auto">
            <a:xfrm rot="5400000" flipH="1">
              <a:off x="1574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rot="5400000" flipH="1">
              <a:off x="16886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5" name="Line 125"/>
            <p:cNvSpPr>
              <a:spLocks noChangeShapeType="1"/>
            </p:cNvSpPr>
            <p:nvPr/>
          </p:nvSpPr>
          <p:spPr bwMode="auto">
            <a:xfrm rot="5400000" flipH="1">
              <a:off x="17857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6" name="Line 125"/>
            <p:cNvSpPr>
              <a:spLocks noChangeShapeType="1"/>
            </p:cNvSpPr>
            <p:nvPr/>
          </p:nvSpPr>
          <p:spPr bwMode="auto">
            <a:xfrm rot="5400000" flipH="1">
              <a:off x="19045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7" name="Line 125"/>
            <p:cNvSpPr>
              <a:spLocks noChangeShapeType="1"/>
            </p:cNvSpPr>
            <p:nvPr/>
          </p:nvSpPr>
          <p:spPr bwMode="auto">
            <a:xfrm rot="5400000" flipH="1">
              <a:off x="2014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8" name="Line 125"/>
            <p:cNvSpPr>
              <a:spLocks noChangeShapeType="1"/>
            </p:cNvSpPr>
            <p:nvPr/>
          </p:nvSpPr>
          <p:spPr bwMode="auto">
            <a:xfrm rot="5400000" flipH="1">
              <a:off x="21458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9" name="Line 125"/>
            <p:cNvSpPr>
              <a:spLocks noChangeShapeType="1"/>
            </p:cNvSpPr>
            <p:nvPr/>
          </p:nvSpPr>
          <p:spPr bwMode="auto">
            <a:xfrm rot="5400000" flipH="1">
              <a:off x="2268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0" name="Line 125"/>
            <p:cNvSpPr>
              <a:spLocks noChangeShapeType="1"/>
            </p:cNvSpPr>
            <p:nvPr/>
          </p:nvSpPr>
          <p:spPr bwMode="auto">
            <a:xfrm rot="5400000" flipH="1">
              <a:off x="23871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1" name="Line 125"/>
            <p:cNvSpPr>
              <a:spLocks noChangeShapeType="1"/>
            </p:cNvSpPr>
            <p:nvPr/>
          </p:nvSpPr>
          <p:spPr bwMode="auto">
            <a:xfrm rot="5400000" flipH="1">
              <a:off x="24842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4" name="Text Box 6"/>
            <p:cNvSpPr txBox="1">
              <a:spLocks noChangeArrowheads="1"/>
            </p:cNvSpPr>
            <p:nvPr/>
          </p:nvSpPr>
          <p:spPr bwMode="auto">
            <a:xfrm>
              <a:off x="599003" y="3227364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1566060" y="3879486"/>
              <a:ext cx="7877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A" sz="2000" b="1" i="0" dirty="0">
                  <a:solidFill>
                    <a:srgbClr val="C00000"/>
                  </a:solidFill>
                  <a:sym typeface="Symbol"/>
                </a:rPr>
                <a:t></a:t>
              </a:r>
              <a:endParaRPr lang="fr-CA" sz="2000" b="1" i="0" dirty="0">
                <a:solidFill>
                  <a:srgbClr val="C0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fr-CA" sz="2000" dirty="0">
                  <a:solidFill>
                    <a:srgbClr val="C00000"/>
                  </a:solidFill>
                </a:rPr>
                <a:t>T</a:t>
              </a:r>
              <a:r>
                <a:rPr lang="fr-CA" sz="2000" baseline="-25000" dirty="0">
                  <a:solidFill>
                    <a:srgbClr val="C00000"/>
                  </a:solidFill>
                </a:rPr>
                <a:t>e</a:t>
              </a:r>
            </a:p>
          </p:txBody>
        </p:sp>
        <p:sp>
          <p:nvSpPr>
            <p:cNvPr id="145" name="Text Box 128"/>
            <p:cNvSpPr txBox="1">
              <a:spLocks noChangeArrowheads="1"/>
            </p:cNvSpPr>
            <p:nvPr/>
          </p:nvSpPr>
          <p:spPr bwMode="auto">
            <a:xfrm>
              <a:off x="279352" y="2853321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 err="1">
                  <a:solidFill>
                    <a:srgbClr val="C00000"/>
                  </a:solidFill>
                  <a:sym typeface="Symbol"/>
                </a:rPr>
                <a:t>p</a:t>
              </a:r>
              <a:r>
                <a:rPr lang="fr-CA" sz="2000" i="1" baseline="-25000" dirty="0" err="1">
                  <a:solidFill>
                    <a:srgbClr val="C00000"/>
                  </a:solidFill>
                  <a:sym typeface="Symbol"/>
                </a:rPr>
                <a:t>Te</a:t>
              </a:r>
              <a:r>
                <a:rPr lang="fr-CA" sz="2000" dirty="0">
                  <a:solidFill>
                    <a:srgbClr val="C00000"/>
                  </a:solidFill>
                  <a:sym typeface="Symbol"/>
                </a:rPr>
                <a:t>(</a:t>
              </a:r>
              <a:r>
                <a:rPr lang="fr-CA" sz="2000" i="1" dirty="0" err="1">
                  <a:solidFill>
                    <a:srgbClr val="C00000"/>
                  </a:solidFill>
                  <a:sym typeface="Symbol"/>
                </a:rPr>
                <a:t>t</a:t>
              </a:r>
              <a:r>
                <a:rPr lang="fr-CA" sz="2000" dirty="0">
                  <a:solidFill>
                    <a:srgbClr val="C00000"/>
                  </a:solidFill>
                  <a:sym typeface="Symbol"/>
                </a:rPr>
                <a:t>)</a:t>
              </a:r>
              <a:endParaRPr lang="fr-CA" sz="2000" b="1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5"/>
          <p:cNvGrpSpPr/>
          <p:nvPr/>
        </p:nvGrpSpPr>
        <p:grpSpPr>
          <a:xfrm>
            <a:off x="3941608" y="2776168"/>
            <a:ext cx="4793105" cy="1539935"/>
            <a:chOff x="3673920" y="2822574"/>
            <a:chExt cx="4793105" cy="1539935"/>
          </a:xfrm>
        </p:grpSpPr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 rot="16200000">
              <a:off x="5025997" y="3529946"/>
              <a:ext cx="85198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 dirty="0"/>
            </a:p>
          </p:txBody>
        </p:sp>
        <p:sp>
          <p:nvSpPr>
            <p:cNvPr id="117" name="Text Box 6"/>
            <p:cNvSpPr txBox="1">
              <a:spLocks noChangeArrowheads="1"/>
            </p:cNvSpPr>
            <p:nvPr/>
          </p:nvSpPr>
          <p:spPr bwMode="auto">
            <a:xfrm>
              <a:off x="8122537" y="3962399"/>
              <a:ext cx="344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</a:pP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rot="5400000" flipH="1">
              <a:off x="5210523" y="372093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5400000" flipH="1">
              <a:off x="6281923" y="37191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 rot="5400000" flipH="1">
              <a:off x="4114632" y="370628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6" name="Text Box 6"/>
            <p:cNvSpPr txBox="1">
              <a:spLocks noChangeArrowheads="1"/>
            </p:cNvSpPr>
            <p:nvPr/>
          </p:nvSpPr>
          <p:spPr bwMode="auto">
            <a:xfrm>
              <a:off x="5951496" y="3947966"/>
              <a:ext cx="12322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1/T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i="1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37" name="Text Box 6"/>
            <p:cNvSpPr txBox="1">
              <a:spLocks noChangeArrowheads="1"/>
            </p:cNvSpPr>
            <p:nvPr/>
          </p:nvSpPr>
          <p:spPr bwMode="auto">
            <a:xfrm>
              <a:off x="3673920" y="3949699"/>
              <a:ext cx="1363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-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1/T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38" name="Line 122"/>
            <p:cNvSpPr>
              <a:spLocks noChangeShapeType="1"/>
            </p:cNvSpPr>
            <p:nvPr/>
          </p:nvSpPr>
          <p:spPr bwMode="auto">
            <a:xfrm>
              <a:off x="3762890" y="39613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 dirty="0"/>
            </a:p>
          </p:txBody>
        </p:sp>
        <p:sp>
          <p:nvSpPr>
            <p:cNvPr id="139" name="Line 125"/>
            <p:cNvSpPr>
              <a:spLocks noChangeShapeType="1"/>
            </p:cNvSpPr>
            <p:nvPr/>
          </p:nvSpPr>
          <p:spPr bwMode="auto">
            <a:xfrm rot="5400000" flipH="1">
              <a:off x="7399523" y="37318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43" name="Text Box 6"/>
            <p:cNvSpPr txBox="1">
              <a:spLocks noChangeArrowheads="1"/>
            </p:cNvSpPr>
            <p:nvPr/>
          </p:nvSpPr>
          <p:spPr bwMode="auto">
            <a:xfrm>
              <a:off x="7143704" y="3948802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2/T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46" name="Text Box 128"/>
            <p:cNvSpPr txBox="1">
              <a:spLocks noChangeArrowheads="1"/>
            </p:cNvSpPr>
            <p:nvPr/>
          </p:nvSpPr>
          <p:spPr bwMode="auto">
            <a:xfrm>
              <a:off x="4599370" y="282257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Te</a:t>
              </a:r>
              <a:r>
                <a:rPr lang="fr-CA" sz="2000" i="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(n)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50" name="Text Box 6"/>
            <p:cNvSpPr txBox="1">
              <a:spLocks noChangeArrowheads="1"/>
            </p:cNvSpPr>
            <p:nvPr/>
          </p:nvSpPr>
          <p:spPr bwMode="auto">
            <a:xfrm>
              <a:off x="4936112" y="3938411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47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11BC0DA-5165-4028-9D13-BD7157849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729" y="4658175"/>
            <a:ext cx="5280724" cy="8254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5631" y="3882693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EAFFF56-4FA0-9D4B-AD9D-7FA0964A4E6F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31821-CA13-5545-8D90-F0980AB976FC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49F23D-E070-524E-AE95-B1CA3D557968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B0C197-F0B2-E88E-3678-DE9B84CA60BC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600F6F-288E-7B56-D634-B1AC74AECFBC}"/>
              </a:ext>
            </a:extLst>
          </p:cNvPr>
          <p:cNvSpPr txBox="1"/>
          <p:nvPr/>
        </p:nvSpPr>
        <p:spPr>
          <a:xfrm>
            <a:off x="355599" y="236179"/>
            <a:ext cx="832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Transformée de Fourier d’un train d’impulsions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46819BD3-8FB4-5458-0EF8-1D8CC9861C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923" y="1105745"/>
                <a:ext cx="8506901" cy="87329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400" b="1" u="sng" spc="-50" dirty="0">
                    <a:latin typeface="+mj-lt"/>
                    <a:cs typeface="Tahoma"/>
                  </a:rPr>
                  <a:t>Représentation mathématique de l’échantillonnage</a:t>
                </a:r>
                <a:r>
                  <a:rPr lang="fr-FR" sz="2400" b="1" spc="-50" dirty="0">
                    <a:latin typeface="+mj-lt"/>
                    <a:cs typeface="Tahoma"/>
                  </a:rPr>
                  <a:t> :</a:t>
                </a:r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000" i="1" spc="-50" dirty="0" err="1">
                    <a:latin typeface="+mj-lt"/>
                    <a:cs typeface="Tahoma"/>
                  </a:rPr>
                  <a:t>p</a:t>
                </a:r>
                <a:r>
                  <a:rPr lang="fr-FR" sz="2000" i="1" spc="-50" baseline="-25000" dirty="0" err="1">
                    <a:latin typeface="+mj-lt"/>
                    <a:cs typeface="Tahoma"/>
                  </a:rPr>
                  <a:t>Te</a:t>
                </a:r>
                <a:r>
                  <a:rPr lang="fr-FR" sz="2000" i="1" spc="-50" dirty="0">
                    <a:latin typeface="+mj-lt"/>
                    <a:cs typeface="Tahoma"/>
                  </a:rPr>
                  <a:t>(</a:t>
                </a:r>
                <a:r>
                  <a:rPr lang="fr-FR" sz="2000" i="1" spc="-50" dirty="0" err="1">
                    <a:latin typeface="+mj-lt"/>
                    <a:cs typeface="Tahoma"/>
                  </a:rPr>
                  <a:t>t</a:t>
                </a:r>
                <a:r>
                  <a:rPr lang="fr-FR" sz="2000" i="1" spc="-50" dirty="0">
                    <a:latin typeface="+mj-lt"/>
                    <a:cs typeface="Tahoma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fr-FR" sz="20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𝑛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=−∞</m:t>
                        </m:r>
                      </m:sub>
                      <m:sup>
                        <m:r>
                          <a:rPr lang="fr-FR" sz="20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∞</m:t>
                        </m:r>
                      </m:sup>
                      <m:e>
                        <m:r>
                          <a:rPr lang="fr-FR" sz="20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𝛿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(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𝑡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𝑛𝑇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)</m:t>
                        </m:r>
                      </m:e>
                    </m:nary>
                  </m:oMath>
                </a14:m>
                <a:endParaRPr lang="fr-FR" sz="1800" i="1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46819BD3-8FB4-5458-0EF8-1D8CC9861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23" y="1105745"/>
                <a:ext cx="8506901" cy="873293"/>
              </a:xfrm>
              <a:prstGeom prst="rect">
                <a:avLst/>
              </a:prstGeom>
              <a:blipFill>
                <a:blip r:embed="rId4"/>
                <a:stretch>
                  <a:fillRect l="-1192" t="-4286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923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2"/>
          <p:cNvGrpSpPr/>
          <p:nvPr/>
        </p:nvGrpSpPr>
        <p:grpSpPr>
          <a:xfrm>
            <a:off x="413832" y="1006765"/>
            <a:ext cx="2807647" cy="1532864"/>
            <a:chOff x="413832" y="1313954"/>
            <a:chExt cx="2807647" cy="15328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76991" y="2449943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4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76991" y="2449943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Line 122"/>
            <p:cNvSpPr>
              <a:spLocks noChangeShapeType="1"/>
            </p:cNvSpPr>
            <p:nvPr/>
          </p:nvSpPr>
          <p:spPr bwMode="auto">
            <a:xfrm>
              <a:off x="994291" y="2437352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25" name="Line 123"/>
            <p:cNvSpPr>
              <a:spLocks noChangeShapeType="1"/>
            </p:cNvSpPr>
            <p:nvPr/>
          </p:nvSpPr>
          <p:spPr bwMode="auto">
            <a:xfrm rot="16200000">
              <a:off x="541251" y="1984311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965200" y="1672167"/>
              <a:ext cx="2006600" cy="531283"/>
            </a:xfrm>
            <a:custGeom>
              <a:avLst/>
              <a:gdLst>
                <a:gd name="connsiteX0" fmla="*/ 0 w 2006600"/>
                <a:gd name="connsiteY0" fmla="*/ 283633 h 531283"/>
                <a:gd name="connsiteX1" fmla="*/ 139700 w 2006600"/>
                <a:gd name="connsiteY1" fmla="*/ 156633 h 531283"/>
                <a:gd name="connsiteX2" fmla="*/ 254000 w 2006600"/>
                <a:gd name="connsiteY2" fmla="*/ 4233 h 531283"/>
                <a:gd name="connsiteX3" fmla="*/ 368300 w 2006600"/>
                <a:gd name="connsiteY3" fmla="*/ 156633 h 531283"/>
                <a:gd name="connsiteX4" fmla="*/ 533400 w 2006600"/>
                <a:gd name="connsiteY4" fmla="*/ 347133 h 531283"/>
                <a:gd name="connsiteX5" fmla="*/ 660400 w 2006600"/>
                <a:gd name="connsiteY5" fmla="*/ 397933 h 531283"/>
                <a:gd name="connsiteX6" fmla="*/ 787400 w 2006600"/>
                <a:gd name="connsiteY6" fmla="*/ 512233 h 531283"/>
                <a:gd name="connsiteX7" fmla="*/ 977900 w 2006600"/>
                <a:gd name="connsiteY7" fmla="*/ 512233 h 531283"/>
                <a:gd name="connsiteX8" fmla="*/ 1104900 w 2006600"/>
                <a:gd name="connsiteY8" fmla="*/ 397933 h 531283"/>
                <a:gd name="connsiteX9" fmla="*/ 1244600 w 2006600"/>
                <a:gd name="connsiteY9" fmla="*/ 296333 h 531283"/>
                <a:gd name="connsiteX10" fmla="*/ 1384300 w 2006600"/>
                <a:gd name="connsiteY10" fmla="*/ 131233 h 531283"/>
                <a:gd name="connsiteX11" fmla="*/ 1473200 w 2006600"/>
                <a:gd name="connsiteY11" fmla="*/ 4233 h 531283"/>
                <a:gd name="connsiteX12" fmla="*/ 1638300 w 2006600"/>
                <a:gd name="connsiteY12" fmla="*/ 156633 h 531283"/>
                <a:gd name="connsiteX13" fmla="*/ 1752600 w 2006600"/>
                <a:gd name="connsiteY13" fmla="*/ 270933 h 531283"/>
                <a:gd name="connsiteX14" fmla="*/ 1866900 w 2006600"/>
                <a:gd name="connsiteY14" fmla="*/ 423333 h 531283"/>
                <a:gd name="connsiteX15" fmla="*/ 2006600 w 2006600"/>
                <a:gd name="connsiteY15" fmla="*/ 461433 h 53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6600" h="531283">
                  <a:moveTo>
                    <a:pt x="0" y="283633"/>
                  </a:moveTo>
                  <a:cubicBezTo>
                    <a:pt x="48683" y="243416"/>
                    <a:pt x="97367" y="203200"/>
                    <a:pt x="139700" y="156633"/>
                  </a:cubicBezTo>
                  <a:cubicBezTo>
                    <a:pt x="182033" y="110066"/>
                    <a:pt x="215900" y="4233"/>
                    <a:pt x="254000" y="4233"/>
                  </a:cubicBezTo>
                  <a:cubicBezTo>
                    <a:pt x="292100" y="4233"/>
                    <a:pt x="321733" y="99483"/>
                    <a:pt x="368300" y="156633"/>
                  </a:cubicBezTo>
                  <a:cubicBezTo>
                    <a:pt x="414867" y="213783"/>
                    <a:pt x="484717" y="306916"/>
                    <a:pt x="533400" y="347133"/>
                  </a:cubicBezTo>
                  <a:cubicBezTo>
                    <a:pt x="582083" y="387350"/>
                    <a:pt x="618067" y="370416"/>
                    <a:pt x="660400" y="397933"/>
                  </a:cubicBezTo>
                  <a:cubicBezTo>
                    <a:pt x="702733" y="425450"/>
                    <a:pt x="734483" y="493183"/>
                    <a:pt x="787400" y="512233"/>
                  </a:cubicBezTo>
                  <a:cubicBezTo>
                    <a:pt x="840317" y="531283"/>
                    <a:pt x="924983" y="531283"/>
                    <a:pt x="977900" y="512233"/>
                  </a:cubicBezTo>
                  <a:cubicBezTo>
                    <a:pt x="1030817" y="493183"/>
                    <a:pt x="1060450" y="433916"/>
                    <a:pt x="1104900" y="397933"/>
                  </a:cubicBezTo>
                  <a:cubicBezTo>
                    <a:pt x="1149350" y="361950"/>
                    <a:pt x="1198033" y="340783"/>
                    <a:pt x="1244600" y="296333"/>
                  </a:cubicBezTo>
                  <a:cubicBezTo>
                    <a:pt x="1291167" y="251883"/>
                    <a:pt x="1346200" y="179916"/>
                    <a:pt x="1384300" y="131233"/>
                  </a:cubicBezTo>
                  <a:cubicBezTo>
                    <a:pt x="1422400" y="82550"/>
                    <a:pt x="1430867" y="0"/>
                    <a:pt x="1473200" y="4233"/>
                  </a:cubicBezTo>
                  <a:cubicBezTo>
                    <a:pt x="1515533" y="8466"/>
                    <a:pt x="1591733" y="112183"/>
                    <a:pt x="1638300" y="156633"/>
                  </a:cubicBezTo>
                  <a:cubicBezTo>
                    <a:pt x="1684867" y="201083"/>
                    <a:pt x="1714500" y="226483"/>
                    <a:pt x="1752600" y="270933"/>
                  </a:cubicBezTo>
                  <a:cubicBezTo>
                    <a:pt x="1790700" y="315383"/>
                    <a:pt x="1824567" y="391583"/>
                    <a:pt x="1866900" y="423333"/>
                  </a:cubicBezTo>
                  <a:cubicBezTo>
                    <a:pt x="1909233" y="455083"/>
                    <a:pt x="2006600" y="461433"/>
                    <a:pt x="2006600" y="461433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4" name="Text Box 128"/>
            <p:cNvSpPr txBox="1">
              <a:spLocks noChangeArrowheads="1"/>
            </p:cNvSpPr>
            <p:nvPr/>
          </p:nvSpPr>
          <p:spPr bwMode="auto">
            <a:xfrm>
              <a:off x="413832" y="131395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baseline="-25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154"/>
          <p:cNvGrpSpPr/>
          <p:nvPr/>
        </p:nvGrpSpPr>
        <p:grpSpPr>
          <a:xfrm>
            <a:off x="279352" y="2450942"/>
            <a:ext cx="2922283" cy="1829241"/>
            <a:chOff x="279352" y="2758131"/>
            <a:chExt cx="2922283" cy="1829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57147" y="394774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7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57147" y="3947749"/>
                  <a:ext cx="344488" cy="3968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Line 122"/>
            <p:cNvSpPr>
              <a:spLocks noChangeShapeType="1"/>
            </p:cNvSpPr>
            <p:nvPr/>
          </p:nvSpPr>
          <p:spPr bwMode="auto">
            <a:xfrm>
              <a:off x="974447" y="3935158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 rot="16200000">
              <a:off x="521407" y="3482117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rot="5400000" flipH="1">
              <a:off x="7530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7" name="Line 125"/>
            <p:cNvSpPr>
              <a:spLocks noChangeShapeType="1"/>
            </p:cNvSpPr>
            <p:nvPr/>
          </p:nvSpPr>
          <p:spPr bwMode="auto">
            <a:xfrm rot="5400000" flipH="1">
              <a:off x="8501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8" name="Line 125"/>
            <p:cNvSpPr>
              <a:spLocks noChangeShapeType="1"/>
            </p:cNvSpPr>
            <p:nvPr/>
          </p:nvSpPr>
          <p:spPr bwMode="auto">
            <a:xfrm rot="5400000" flipH="1">
              <a:off x="9689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9" name="Line 125"/>
            <p:cNvSpPr>
              <a:spLocks noChangeShapeType="1"/>
            </p:cNvSpPr>
            <p:nvPr/>
          </p:nvSpPr>
          <p:spPr bwMode="auto">
            <a:xfrm rot="5400000" flipH="1">
              <a:off x="10787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 rot="5400000" flipH="1">
              <a:off x="12102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1" name="Line 125"/>
            <p:cNvSpPr>
              <a:spLocks noChangeShapeType="1"/>
            </p:cNvSpPr>
            <p:nvPr/>
          </p:nvSpPr>
          <p:spPr bwMode="auto">
            <a:xfrm rot="5400000" flipH="1">
              <a:off x="1320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2" name="Line 125"/>
            <p:cNvSpPr>
              <a:spLocks noChangeShapeType="1"/>
            </p:cNvSpPr>
            <p:nvPr/>
          </p:nvSpPr>
          <p:spPr bwMode="auto">
            <a:xfrm rot="5400000" flipH="1">
              <a:off x="14515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3" name="Line 125"/>
            <p:cNvSpPr>
              <a:spLocks noChangeShapeType="1"/>
            </p:cNvSpPr>
            <p:nvPr/>
          </p:nvSpPr>
          <p:spPr bwMode="auto">
            <a:xfrm rot="5400000" flipH="1">
              <a:off x="1574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rot="5400000" flipH="1">
              <a:off x="16886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5" name="Line 125"/>
            <p:cNvSpPr>
              <a:spLocks noChangeShapeType="1"/>
            </p:cNvSpPr>
            <p:nvPr/>
          </p:nvSpPr>
          <p:spPr bwMode="auto">
            <a:xfrm rot="5400000" flipH="1">
              <a:off x="17857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6" name="Line 125"/>
            <p:cNvSpPr>
              <a:spLocks noChangeShapeType="1"/>
            </p:cNvSpPr>
            <p:nvPr/>
          </p:nvSpPr>
          <p:spPr bwMode="auto">
            <a:xfrm rot="5400000" flipH="1">
              <a:off x="19045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7" name="Line 125"/>
            <p:cNvSpPr>
              <a:spLocks noChangeShapeType="1"/>
            </p:cNvSpPr>
            <p:nvPr/>
          </p:nvSpPr>
          <p:spPr bwMode="auto">
            <a:xfrm rot="5400000" flipH="1">
              <a:off x="2014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8" name="Line 125"/>
            <p:cNvSpPr>
              <a:spLocks noChangeShapeType="1"/>
            </p:cNvSpPr>
            <p:nvPr/>
          </p:nvSpPr>
          <p:spPr bwMode="auto">
            <a:xfrm rot="5400000" flipH="1">
              <a:off x="21458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9" name="Line 125"/>
            <p:cNvSpPr>
              <a:spLocks noChangeShapeType="1"/>
            </p:cNvSpPr>
            <p:nvPr/>
          </p:nvSpPr>
          <p:spPr bwMode="auto">
            <a:xfrm rot="5400000" flipH="1">
              <a:off x="2268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0" name="Line 125"/>
            <p:cNvSpPr>
              <a:spLocks noChangeShapeType="1"/>
            </p:cNvSpPr>
            <p:nvPr/>
          </p:nvSpPr>
          <p:spPr bwMode="auto">
            <a:xfrm rot="5400000" flipH="1">
              <a:off x="23871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1" name="Line 125"/>
            <p:cNvSpPr>
              <a:spLocks noChangeShapeType="1"/>
            </p:cNvSpPr>
            <p:nvPr/>
          </p:nvSpPr>
          <p:spPr bwMode="auto">
            <a:xfrm rot="5400000" flipH="1">
              <a:off x="24842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6" name="Text Box 128"/>
            <p:cNvSpPr txBox="1">
              <a:spLocks noChangeArrowheads="1"/>
            </p:cNvSpPr>
            <p:nvPr/>
          </p:nvSpPr>
          <p:spPr bwMode="auto">
            <a:xfrm>
              <a:off x="942738" y="2758131"/>
              <a:ext cx="2233498" cy="70788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sz="2000" i="0" dirty="0">
                  <a:solidFill>
                    <a:srgbClr val="C00000"/>
                  </a:solidFill>
                  <a:sym typeface="Symbol"/>
                </a:rPr>
                <a:t>Train d’échantillonnage</a:t>
              </a:r>
              <a:endParaRPr lang="fr-CA" sz="2000" i="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34" name="Text Box 6"/>
            <p:cNvSpPr txBox="1">
              <a:spLocks noChangeArrowheads="1"/>
            </p:cNvSpPr>
            <p:nvPr/>
          </p:nvSpPr>
          <p:spPr bwMode="auto">
            <a:xfrm>
              <a:off x="599003" y="3227364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1566060" y="3879486"/>
              <a:ext cx="67557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A" sz="2000" b="1" i="0" dirty="0">
                  <a:solidFill>
                    <a:srgbClr val="C00000"/>
                  </a:solidFill>
                  <a:sym typeface="Symbol"/>
                </a:rPr>
                <a:t></a:t>
              </a:r>
              <a:endParaRPr lang="fr-CA" sz="2000" b="1" i="0" dirty="0">
                <a:solidFill>
                  <a:srgbClr val="C0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fr-CA" sz="2000" i="1" dirty="0">
                  <a:solidFill>
                    <a:srgbClr val="C0000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C00000"/>
                  </a:solidFill>
                </a:rPr>
                <a:t>e</a:t>
              </a:r>
              <a:endParaRPr lang="fr-CA" sz="2000" i="1" dirty="0">
                <a:solidFill>
                  <a:srgbClr val="C00000"/>
                </a:solidFill>
              </a:endParaRPr>
            </a:p>
          </p:txBody>
        </p:sp>
        <p:sp>
          <p:nvSpPr>
            <p:cNvPr id="145" name="Text Box 128"/>
            <p:cNvSpPr txBox="1">
              <a:spLocks noChangeArrowheads="1"/>
            </p:cNvSpPr>
            <p:nvPr/>
          </p:nvSpPr>
          <p:spPr bwMode="auto">
            <a:xfrm>
              <a:off x="279352" y="2853321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baseline="-25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155"/>
          <p:cNvGrpSpPr/>
          <p:nvPr/>
        </p:nvGrpSpPr>
        <p:grpSpPr>
          <a:xfrm>
            <a:off x="3673920" y="2515385"/>
            <a:ext cx="5061919" cy="1538202"/>
            <a:chOff x="3673920" y="2822574"/>
            <a:chExt cx="5061919" cy="1538202"/>
          </a:xfrm>
        </p:grpSpPr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 rot="16200000">
              <a:off x="5289991" y="3369862"/>
              <a:ext cx="3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7" name="Text Box 6"/>
            <p:cNvSpPr txBox="1">
              <a:spLocks noChangeArrowheads="1"/>
            </p:cNvSpPr>
            <p:nvPr/>
          </p:nvSpPr>
          <p:spPr bwMode="auto">
            <a:xfrm>
              <a:off x="8391351" y="3734570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1" dirty="0">
                  <a:sym typeface="Symbol"/>
                </a:rPr>
                <a:t>f</a:t>
              </a:r>
              <a:endParaRPr lang="fr-CA" sz="2000" i="1" dirty="0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rot="5400000" flipH="1">
              <a:off x="5210523" y="372093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5400000" flipH="1">
              <a:off x="6281923" y="37191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 rot="5400000" flipH="1">
              <a:off x="4114632" y="370628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6" name="Text Box 6"/>
            <p:cNvSpPr txBox="1">
              <a:spLocks noChangeArrowheads="1"/>
            </p:cNvSpPr>
            <p:nvPr/>
          </p:nvSpPr>
          <p:spPr bwMode="auto">
            <a:xfrm>
              <a:off x="6129912" y="39479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=1/</a:t>
              </a:r>
              <a:r>
                <a:rPr lang="fr-CA" sz="2000" i="1" dirty="0">
                  <a:solidFill>
                    <a:srgbClr val="00206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002060"/>
                  </a:solidFill>
                </a:rPr>
                <a:t>e</a:t>
              </a:r>
            </a:p>
          </p:txBody>
        </p:sp>
        <p:sp>
          <p:nvSpPr>
            <p:cNvPr id="137" name="Text Box 6"/>
            <p:cNvSpPr txBox="1">
              <a:spLocks noChangeArrowheads="1"/>
            </p:cNvSpPr>
            <p:nvPr/>
          </p:nvSpPr>
          <p:spPr bwMode="auto">
            <a:xfrm>
              <a:off x="3673920" y="3949699"/>
              <a:ext cx="1363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-</a:t>
              </a: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38" name="Line 122"/>
            <p:cNvSpPr>
              <a:spLocks noChangeShapeType="1"/>
            </p:cNvSpPr>
            <p:nvPr/>
          </p:nvSpPr>
          <p:spPr bwMode="auto">
            <a:xfrm>
              <a:off x="3762890" y="39613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9" name="Line 125"/>
            <p:cNvSpPr>
              <a:spLocks noChangeShapeType="1"/>
            </p:cNvSpPr>
            <p:nvPr/>
          </p:nvSpPr>
          <p:spPr bwMode="auto">
            <a:xfrm rot="5400000" flipH="1">
              <a:off x="7399523" y="37318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42" name="Text Box 6"/>
            <p:cNvSpPr txBox="1">
              <a:spLocks noChangeArrowheads="1"/>
            </p:cNvSpPr>
            <p:nvPr/>
          </p:nvSpPr>
          <p:spPr bwMode="auto">
            <a:xfrm>
              <a:off x="7184012" y="39606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2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46" name="Text Box 128"/>
            <p:cNvSpPr txBox="1">
              <a:spLocks noChangeArrowheads="1"/>
            </p:cNvSpPr>
            <p:nvPr/>
          </p:nvSpPr>
          <p:spPr bwMode="auto">
            <a:xfrm>
              <a:off x="4495460" y="282257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50" name="Text Box 6"/>
            <p:cNvSpPr txBox="1">
              <a:spLocks noChangeArrowheads="1"/>
            </p:cNvSpPr>
            <p:nvPr/>
          </p:nvSpPr>
          <p:spPr bwMode="auto">
            <a:xfrm>
              <a:off x="4936112" y="3938411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50709" y="4699290"/>
            <a:ext cx="2870770" cy="1700644"/>
            <a:chOff x="350709" y="4543425"/>
            <a:chExt cx="2870770" cy="1700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76991" y="5847194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5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76991" y="5847194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Line 122"/>
            <p:cNvSpPr>
              <a:spLocks noChangeShapeType="1"/>
            </p:cNvSpPr>
            <p:nvPr/>
          </p:nvSpPr>
          <p:spPr bwMode="auto">
            <a:xfrm>
              <a:off x="994291" y="5834603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0" name="Line 123"/>
            <p:cNvSpPr>
              <a:spLocks noChangeShapeType="1"/>
            </p:cNvSpPr>
            <p:nvPr/>
          </p:nvSpPr>
          <p:spPr bwMode="auto">
            <a:xfrm rot="16200000">
              <a:off x="541251" y="5381562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1" name="Line 119"/>
            <p:cNvSpPr>
              <a:spLocks noChangeShapeType="1"/>
            </p:cNvSpPr>
            <p:nvPr/>
          </p:nvSpPr>
          <p:spPr bwMode="auto">
            <a:xfrm rot="16200000">
              <a:off x="842779" y="5460859"/>
              <a:ext cx="770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2" name="Line 120"/>
            <p:cNvSpPr>
              <a:spLocks noChangeShapeType="1"/>
            </p:cNvSpPr>
            <p:nvPr/>
          </p:nvSpPr>
          <p:spPr bwMode="auto">
            <a:xfrm rot="16200000">
              <a:off x="1647673" y="5724217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3" name="Line 125"/>
            <p:cNvSpPr>
              <a:spLocks noChangeShapeType="1"/>
            </p:cNvSpPr>
            <p:nvPr/>
          </p:nvSpPr>
          <p:spPr bwMode="auto">
            <a:xfrm rot="16200000">
              <a:off x="753092" y="55931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4" name="Line 126"/>
            <p:cNvSpPr>
              <a:spLocks noChangeShapeType="1"/>
            </p:cNvSpPr>
            <p:nvPr/>
          </p:nvSpPr>
          <p:spPr bwMode="auto">
            <a:xfrm rot="16200000">
              <a:off x="1247526" y="5616073"/>
              <a:ext cx="46224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5" name="Line 120"/>
            <p:cNvSpPr>
              <a:spLocks noChangeShapeType="1"/>
            </p:cNvSpPr>
            <p:nvPr/>
          </p:nvSpPr>
          <p:spPr bwMode="auto">
            <a:xfrm rot="16200000">
              <a:off x="1444098" y="5665422"/>
              <a:ext cx="360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6" name="Line 126"/>
            <p:cNvSpPr>
              <a:spLocks noChangeShapeType="1"/>
            </p:cNvSpPr>
            <p:nvPr/>
          </p:nvSpPr>
          <p:spPr bwMode="auto">
            <a:xfrm rot="16200000">
              <a:off x="1041623" y="5529753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7" name="Line 126"/>
            <p:cNvSpPr>
              <a:spLocks noChangeShapeType="1"/>
            </p:cNvSpPr>
            <p:nvPr/>
          </p:nvSpPr>
          <p:spPr bwMode="auto">
            <a:xfrm rot="16200000">
              <a:off x="802591" y="5529737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1934092" y="5063068"/>
              <a:ext cx="764917" cy="771534"/>
              <a:chOff x="1934092" y="5063068"/>
              <a:chExt cx="764917" cy="771534"/>
            </a:xfrm>
          </p:grpSpPr>
          <p:sp>
            <p:nvSpPr>
              <p:cNvPr id="69" name="Line 119"/>
              <p:cNvSpPr>
                <a:spLocks noChangeShapeType="1"/>
              </p:cNvSpPr>
              <p:nvPr/>
            </p:nvSpPr>
            <p:spPr bwMode="auto">
              <a:xfrm rot="5400000" flipH="1">
                <a:off x="2080309" y="5448268"/>
                <a:ext cx="770399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0" name="Line 120"/>
              <p:cNvSpPr>
                <a:spLocks noChangeShapeType="1"/>
              </p:cNvSpPr>
              <p:nvPr/>
            </p:nvSpPr>
            <p:spPr bwMode="auto">
              <a:xfrm rot="5400000" flipH="1">
                <a:off x="1822556" y="5711626"/>
                <a:ext cx="223071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1" name="Line 125"/>
              <p:cNvSpPr>
                <a:spLocks noChangeShapeType="1"/>
              </p:cNvSpPr>
              <p:nvPr/>
            </p:nvSpPr>
            <p:spPr bwMode="auto">
              <a:xfrm rot="5400000" flipH="1">
                <a:off x="2457541" y="5580543"/>
                <a:ext cx="482936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2" name="Line 126"/>
              <p:cNvSpPr>
                <a:spLocks noChangeShapeType="1"/>
              </p:cNvSpPr>
              <p:nvPr/>
            </p:nvSpPr>
            <p:spPr bwMode="auto">
              <a:xfrm rot="5400000" flipH="1">
                <a:off x="1983633" y="5603482"/>
                <a:ext cx="46224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3" name="Line 120"/>
              <p:cNvSpPr>
                <a:spLocks noChangeShapeType="1"/>
              </p:cNvSpPr>
              <p:nvPr/>
            </p:nvSpPr>
            <p:spPr bwMode="auto">
              <a:xfrm rot="5400000" flipH="1">
                <a:off x="1889250" y="5652831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4" name="Line 126"/>
              <p:cNvSpPr>
                <a:spLocks noChangeShapeType="1"/>
              </p:cNvSpPr>
              <p:nvPr/>
            </p:nvSpPr>
            <p:spPr bwMode="auto">
              <a:xfrm rot="5400000" flipH="1">
                <a:off x="2039822" y="5517162"/>
                <a:ext cx="6120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5" name="Line 126"/>
              <p:cNvSpPr>
                <a:spLocks noChangeShapeType="1"/>
              </p:cNvSpPr>
              <p:nvPr/>
            </p:nvSpPr>
            <p:spPr bwMode="auto">
              <a:xfrm rot="5400000" flipH="1">
                <a:off x="2278938" y="5517146"/>
                <a:ext cx="6120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50709" y="4543425"/>
                  <a:ext cx="1744901" cy="40011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fr-CA" sz="2000" i="1" dirty="0">
                      <a:solidFill>
                        <a:srgbClr val="002060"/>
                      </a:solidFill>
                      <a:sym typeface="Symbol"/>
                    </a:rPr>
                    <a:t>f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(</a:t>
                  </a:r>
                  <a:r>
                    <a:rPr lang="fr-CA" sz="2000" i="1" dirty="0" err="1">
                      <a:solidFill>
                        <a:srgbClr val="002060"/>
                      </a:solidFill>
                      <a:sym typeface="Symbol"/>
                    </a:rPr>
                    <a:t>t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fr-CA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⋅</m:t>
                      </m:r>
                    </m:oMath>
                  </a14:m>
                  <a:r>
                    <a:rPr lang="fr-CA" sz="2000" i="1" dirty="0">
                      <a:solidFill>
                        <a:srgbClr val="002060"/>
                      </a:solidFill>
                      <a:sym typeface="Symbol"/>
                    </a:rPr>
                    <a:t>p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(</a:t>
                  </a:r>
                  <a:r>
                    <a:rPr lang="fr-CA" sz="2000" i="1" dirty="0">
                      <a:solidFill>
                        <a:srgbClr val="002060"/>
                      </a:solidFill>
                      <a:sym typeface="Symbol"/>
                    </a:rPr>
                    <a:t>t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)</a:t>
                  </a:r>
                  <a:endParaRPr lang="fr-CA" sz="2000" b="1" baseline="-25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 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0709" y="4543425"/>
                  <a:ext cx="1744901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3597" t="-9375" b="-25000"/>
                  </a:stretch>
                </a:blip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160"/>
          <p:cNvGrpSpPr/>
          <p:nvPr/>
        </p:nvGrpSpPr>
        <p:grpSpPr>
          <a:xfrm>
            <a:off x="5509023" y="4032516"/>
            <a:ext cx="3542361" cy="1790434"/>
            <a:chOff x="5509023" y="4267465"/>
            <a:chExt cx="3542361" cy="1790434"/>
          </a:xfrm>
        </p:grpSpPr>
        <p:sp>
          <p:nvSpPr>
            <p:cNvPr id="159" name="Text Box 128"/>
            <p:cNvSpPr txBox="1">
              <a:spLocks noChangeArrowheads="1"/>
            </p:cNvSpPr>
            <p:nvPr/>
          </p:nvSpPr>
          <p:spPr bwMode="auto">
            <a:xfrm>
              <a:off x="5509023" y="4267465"/>
              <a:ext cx="3542361" cy="86177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800" dirty="0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1800" i="0" dirty="0">
                  <a:solidFill>
                    <a:srgbClr val="C00000"/>
                  </a:solidFill>
                  <a:sym typeface="Symbol"/>
                </a:rPr>
                <a:t>réquence de </a:t>
              </a:r>
              <a:r>
                <a:rPr lang="fr-CA" sz="1800" i="0" dirty="0" err="1">
                  <a:solidFill>
                    <a:srgbClr val="C00000"/>
                  </a:solidFill>
                  <a:sym typeface="Symbol"/>
                </a:rPr>
                <a:t>Nyquist</a:t>
              </a:r>
              <a:r>
                <a:rPr lang="fr-CA" sz="1800" i="0" dirty="0">
                  <a:solidFill>
                    <a:srgbClr val="C00000"/>
                  </a:solidFill>
                  <a:sym typeface="Symbol"/>
                </a:rPr>
                <a:t> (</a:t>
              </a:r>
              <a:r>
                <a:rPr lang="fr-CA" sz="1800" i="1" dirty="0" err="1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1800" i="1" baseline="-25000" dirty="0" err="1">
                  <a:solidFill>
                    <a:srgbClr val="C00000"/>
                  </a:solidFill>
                  <a:sym typeface="Symbol"/>
                </a:rPr>
                <a:t>Nyquist</a:t>
              </a:r>
              <a:r>
                <a:rPr lang="fr-CA" sz="1800" i="1" dirty="0">
                  <a:solidFill>
                    <a:srgbClr val="C00000"/>
                  </a:solidFill>
                  <a:sym typeface="Symbol"/>
                </a:rPr>
                <a:t>) = </a:t>
              </a:r>
              <a:r>
                <a:rPr lang="fr-CA" sz="1800" i="1" dirty="0" err="1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1800" i="1" baseline="-25000" dirty="0" err="1">
                  <a:solidFill>
                    <a:srgbClr val="C00000"/>
                  </a:solidFill>
                  <a:sym typeface="Symbol"/>
                </a:rPr>
                <a:t>e</a:t>
              </a:r>
              <a:r>
                <a:rPr lang="fr-CA" sz="1800" i="1" dirty="0">
                  <a:solidFill>
                    <a:srgbClr val="C00000"/>
                  </a:solidFill>
                  <a:sym typeface="Symbol"/>
                </a:rPr>
                <a:t>/2</a:t>
              </a:r>
              <a:r>
                <a:rPr lang="fr-CA" sz="1800" i="0" dirty="0">
                  <a:solidFill>
                    <a:srgbClr val="C00000"/>
                  </a:solidFill>
                  <a:sym typeface="Symbol"/>
                </a:rPr>
                <a:t>  </a:t>
              </a:r>
            </a:p>
            <a:p>
              <a:r>
                <a:rPr lang="fr-CA" sz="1600" i="0" dirty="0">
                  <a:solidFill>
                    <a:srgbClr val="C00000"/>
                  </a:solidFill>
                  <a:sym typeface="Symbol"/>
                </a:rPr>
                <a:t>Ici, plus élevée que la fréquence maximum du signal</a:t>
              </a:r>
              <a:endParaRPr lang="fr-CA" sz="1600" i="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60" name="Line 125"/>
            <p:cNvSpPr>
              <a:spLocks noChangeShapeType="1"/>
            </p:cNvSpPr>
            <p:nvPr/>
          </p:nvSpPr>
          <p:spPr bwMode="auto">
            <a:xfrm rot="5400000">
              <a:off x="5561629" y="5547184"/>
              <a:ext cx="957929" cy="635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olid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</p:grpSp>
      <p:sp>
        <p:nvSpPr>
          <p:cNvPr id="119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EA0FC16-D6A0-AD4D-A6DF-EF11D1828566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02027A9-3854-C145-A2BB-E672A1D08321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1CE3452-AD68-0B45-B657-F22B318D5FA1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61BFAF-0A1A-C132-4A8E-4648A6E0F558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49E2638-940E-C351-F6D7-BE8F72E032F7}"/>
              </a:ext>
            </a:extLst>
          </p:cNvPr>
          <p:cNvSpPr txBox="1"/>
          <p:nvPr/>
        </p:nvSpPr>
        <p:spPr>
          <a:xfrm>
            <a:off x="355599" y="236179"/>
            <a:ext cx="832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Conséquences spectrales de l’échantillonnage (</a:t>
            </a:r>
            <a:r>
              <a:rPr lang="fr-CA" sz="2800" b="1" i="1" spc="-35" dirty="0" err="1">
                <a:latin typeface="+mj-lt"/>
                <a:ea typeface="Century Gothic" charset="0"/>
                <a:cs typeface="Century Gothic" charset="0"/>
              </a:rPr>
              <a:t>f</a:t>
            </a:r>
            <a:r>
              <a:rPr lang="fr-CA" sz="2800" b="1" i="1" spc="-35" baseline="-25000" dirty="0" err="1">
                <a:latin typeface="+mj-lt"/>
                <a:ea typeface="Century Gothic" charset="0"/>
                <a:cs typeface="Century Gothic" charset="0"/>
              </a:rPr>
              <a:t>e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&gt;2f</a:t>
            </a:r>
            <a:r>
              <a:rPr lang="fr-CA" sz="2800" b="1" i="1" spc="-35" baseline="-25000" dirty="0">
                <a:latin typeface="+mj-lt"/>
                <a:ea typeface="Century Gothic" charset="0"/>
                <a:cs typeface="Century Gothic" charset="0"/>
              </a:rPr>
              <a:t>max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BED6DD-F49C-8759-B4B8-7D43E3DD3B6D}"/>
              </a:ext>
            </a:extLst>
          </p:cNvPr>
          <p:cNvGrpSpPr/>
          <p:nvPr/>
        </p:nvGrpSpPr>
        <p:grpSpPr>
          <a:xfrm>
            <a:off x="3788290" y="1018648"/>
            <a:ext cx="4968454" cy="1348053"/>
            <a:chOff x="3788290" y="1018648"/>
            <a:chExt cx="4968454" cy="1348053"/>
          </a:xfrm>
        </p:grpSpPr>
        <p:grpSp>
          <p:nvGrpSpPr>
            <p:cNvPr id="2" name="Group 161"/>
            <p:cNvGrpSpPr/>
            <p:nvPr/>
          </p:nvGrpSpPr>
          <p:grpSpPr>
            <a:xfrm>
              <a:off x="3788290" y="1018648"/>
              <a:ext cx="4968454" cy="1348053"/>
              <a:chOff x="3788290" y="1325837"/>
              <a:chExt cx="4968454" cy="1348053"/>
            </a:xfrm>
          </p:grpSpPr>
          <p:sp>
            <p:nvSpPr>
              <p:cNvPr id="23" name="Text Box 128"/>
              <p:cNvSpPr txBox="1">
                <a:spLocks noChangeArrowheads="1"/>
              </p:cNvSpPr>
              <p:nvPr/>
            </p:nvSpPr>
            <p:spPr bwMode="auto">
              <a:xfrm>
                <a:off x="4423110" y="1325837"/>
                <a:ext cx="1744901" cy="4001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2000" b="1" i="0" dirty="0">
                    <a:solidFill>
                      <a:srgbClr val="002060"/>
                    </a:solidFill>
                    <a:sym typeface="Symbol"/>
                  </a:rPr>
                  <a:t></a:t>
                </a:r>
                <a:r>
                  <a:rPr lang="fr-CA" sz="2000" i="1" dirty="0">
                    <a:solidFill>
                      <a:srgbClr val="002060"/>
                    </a:solidFill>
                    <a:sym typeface="Symbol"/>
                  </a:rPr>
                  <a:t>F</a:t>
                </a:r>
                <a:r>
                  <a:rPr lang="fr-CA" sz="2000" i="0" dirty="0">
                    <a:solidFill>
                      <a:srgbClr val="002060"/>
                    </a:solidFill>
                    <a:latin typeface="Symbol" charset="2"/>
                    <a:ea typeface="Symbol" charset="2"/>
                    <a:cs typeface="Symbol" charset="2"/>
                    <a:sym typeface="Symbol"/>
                  </a:rPr>
                  <a:t>(n)</a:t>
                </a:r>
                <a:r>
                  <a:rPr lang="fr-CA" sz="2000" b="1" i="0" dirty="0">
                    <a:solidFill>
                      <a:srgbClr val="002060"/>
                    </a:solidFill>
                    <a:sym typeface="Symbol"/>
                  </a:rPr>
                  <a:t></a:t>
                </a:r>
                <a:endParaRPr lang="fr-CA" sz="2000" b="1" i="0" baseline="-25000" dirty="0">
                  <a:solidFill>
                    <a:srgbClr val="00206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12256" y="2277015"/>
                    <a:ext cx="344488" cy="396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2000" i="1" dirty="0" smtClean="0">
                              <a:latin typeface="Cambria Math" panose="02040503050406030204" pitchFamily="18" charset="0"/>
                              <a:sym typeface="Symbol"/>
                            </a:rPr>
                            <m:t>𝑓</m:t>
                          </m:r>
                        </m:oMath>
                      </m:oMathPara>
                    </a14:m>
                    <a:endParaRPr lang="fr-CA" sz="2000" dirty="0"/>
                  </a:p>
                </p:txBody>
              </p:sp>
            </mc:Choice>
            <mc:Fallback xmlns="">
              <p:sp>
                <p:nvSpPr>
                  <p:cNvPr id="26" name="Text 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8412256" y="2277015"/>
                    <a:ext cx="344488" cy="3968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143" r="-3571" b="-15625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Line 122"/>
              <p:cNvSpPr>
                <a:spLocks noChangeShapeType="1"/>
              </p:cNvSpPr>
              <p:nvPr/>
            </p:nvSpPr>
            <p:spPr bwMode="auto">
              <a:xfrm>
                <a:off x="3788290" y="2437353"/>
                <a:ext cx="460800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113" name="Freeform 112"/>
              <p:cNvSpPr/>
              <p:nvPr/>
            </p:nvSpPr>
            <p:spPr bwMode="auto">
              <a:xfrm>
                <a:off x="5418711" y="1672167"/>
                <a:ext cx="508000" cy="762000"/>
              </a:xfrm>
              <a:custGeom>
                <a:avLst/>
                <a:gdLst>
                  <a:gd name="connsiteX0" fmla="*/ 0 w 508000"/>
                  <a:gd name="connsiteY0" fmla="*/ 0 h 762000"/>
                  <a:gd name="connsiteX1" fmla="*/ 190500 w 508000"/>
                  <a:gd name="connsiteY1" fmla="*/ 152400 h 762000"/>
                  <a:gd name="connsiteX2" fmla="*/ 393700 w 508000"/>
                  <a:gd name="connsiteY2" fmla="*/ 419100 h 762000"/>
                  <a:gd name="connsiteX3" fmla="*/ 495300 w 508000"/>
                  <a:gd name="connsiteY3" fmla="*/ 711200 h 762000"/>
                  <a:gd name="connsiteX4" fmla="*/ 508000 w 508000"/>
                  <a:gd name="connsiteY4" fmla="*/ 762000 h 762000"/>
                  <a:gd name="connsiteX5" fmla="*/ 0 w 508000"/>
                  <a:gd name="connsiteY5" fmla="*/ 762000 h 762000"/>
                  <a:gd name="connsiteX6" fmla="*/ 0 w 508000"/>
                  <a:gd name="connsiteY6" fmla="*/ 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0" h="762000">
                    <a:moveTo>
                      <a:pt x="0" y="0"/>
                    </a:moveTo>
                    <a:lnTo>
                      <a:pt x="190500" y="152400"/>
                    </a:lnTo>
                    <a:lnTo>
                      <a:pt x="393700" y="419100"/>
                    </a:lnTo>
                    <a:lnTo>
                      <a:pt x="495300" y="711200"/>
                    </a:lnTo>
                    <a:lnTo>
                      <a:pt x="508000" y="762000"/>
                    </a:lnTo>
                    <a:lnTo>
                      <a:pt x="0" y="762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 bwMode="auto">
              <a:xfrm flipH="1">
                <a:off x="4936111" y="1672167"/>
                <a:ext cx="495300" cy="762000"/>
              </a:xfrm>
              <a:custGeom>
                <a:avLst/>
                <a:gdLst>
                  <a:gd name="connsiteX0" fmla="*/ 0 w 508000"/>
                  <a:gd name="connsiteY0" fmla="*/ 0 h 762000"/>
                  <a:gd name="connsiteX1" fmla="*/ 190500 w 508000"/>
                  <a:gd name="connsiteY1" fmla="*/ 152400 h 762000"/>
                  <a:gd name="connsiteX2" fmla="*/ 393700 w 508000"/>
                  <a:gd name="connsiteY2" fmla="*/ 419100 h 762000"/>
                  <a:gd name="connsiteX3" fmla="*/ 495300 w 508000"/>
                  <a:gd name="connsiteY3" fmla="*/ 711200 h 762000"/>
                  <a:gd name="connsiteX4" fmla="*/ 508000 w 508000"/>
                  <a:gd name="connsiteY4" fmla="*/ 762000 h 762000"/>
                  <a:gd name="connsiteX5" fmla="*/ 0 w 508000"/>
                  <a:gd name="connsiteY5" fmla="*/ 762000 h 762000"/>
                  <a:gd name="connsiteX6" fmla="*/ 0 w 508000"/>
                  <a:gd name="connsiteY6" fmla="*/ 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0" h="762000">
                    <a:moveTo>
                      <a:pt x="0" y="0"/>
                    </a:moveTo>
                    <a:lnTo>
                      <a:pt x="190500" y="152400"/>
                    </a:lnTo>
                    <a:lnTo>
                      <a:pt x="393700" y="419100"/>
                    </a:lnTo>
                    <a:lnTo>
                      <a:pt x="495300" y="711200"/>
                    </a:lnTo>
                    <a:lnTo>
                      <a:pt x="508000" y="762000"/>
                    </a:lnTo>
                    <a:lnTo>
                      <a:pt x="0" y="762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" name="Line 123"/>
              <p:cNvSpPr>
                <a:spLocks noChangeShapeType="1"/>
              </p:cNvSpPr>
              <p:nvPr/>
            </p:nvSpPr>
            <p:spPr bwMode="auto">
              <a:xfrm rot="16200000">
                <a:off x="4986251" y="1984312"/>
                <a:ext cx="906081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CED2F10-0218-4878-7053-BEDDBC7AF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9437" y="1665778"/>
              <a:ext cx="168966" cy="41265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1A48A1-CB28-D6E1-3200-E877361E829D}"/>
                </a:ext>
              </a:extLst>
            </p:cNvPr>
            <p:cNvSpPr txBox="1"/>
            <p:nvPr/>
          </p:nvSpPr>
          <p:spPr>
            <a:xfrm>
              <a:off x="5833148" y="1267415"/>
              <a:ext cx="5597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000" i="1" dirty="0" err="1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C00000"/>
                  </a:solidFill>
                  <a:sym typeface="Symbol"/>
                </a:rPr>
                <a:t>max</a:t>
              </a:r>
              <a:endParaRPr lang="fr-CA" sz="2000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3A34CF-7733-5CD5-B977-FF7FCDDFA028}"/>
              </a:ext>
            </a:extLst>
          </p:cNvPr>
          <p:cNvGrpSpPr/>
          <p:nvPr/>
        </p:nvGrpSpPr>
        <p:grpSpPr>
          <a:xfrm>
            <a:off x="3288960" y="4465400"/>
            <a:ext cx="5524752" cy="2001320"/>
            <a:chOff x="3288960" y="4465400"/>
            <a:chExt cx="5524752" cy="2001320"/>
          </a:xfrm>
        </p:grpSpPr>
        <p:sp>
          <p:nvSpPr>
            <p:cNvPr id="30" name="Line 123">
              <a:extLst>
                <a:ext uri="{FF2B5EF4-FFF2-40B4-BE49-F238E27FC236}">
                  <a16:creationId xmlns:a16="http://schemas.microsoft.com/office/drawing/2014/main" id="{DB815762-9F84-A1D9-C745-93E01970A1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535055" y="6021165"/>
              <a:ext cx="23727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307D9A6-B49C-4CDA-E39A-0D2A988922F8}"/>
                </a:ext>
              </a:extLst>
            </p:cNvPr>
            <p:cNvGrpSpPr/>
            <p:nvPr/>
          </p:nvGrpSpPr>
          <p:grpSpPr>
            <a:xfrm>
              <a:off x="3288960" y="4465400"/>
              <a:ext cx="5524752" cy="2001320"/>
              <a:chOff x="3288960" y="4465400"/>
              <a:chExt cx="5524752" cy="2001320"/>
            </a:xfrm>
          </p:grpSpPr>
          <p:sp>
            <p:nvSpPr>
              <p:cNvPr id="29" name="Line 123">
                <a:extLst>
                  <a:ext uri="{FF2B5EF4-FFF2-40B4-BE49-F238E27FC236}">
                    <a16:creationId xmlns:a16="http://schemas.microsoft.com/office/drawing/2014/main" id="{38BA73D6-3007-86D1-B040-925BFB7A0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6426252" y="6031104"/>
                <a:ext cx="23727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C20B9B1-30F0-B036-0A92-7BF94866A6F2}"/>
                  </a:ext>
                </a:extLst>
              </p:cNvPr>
              <p:cNvGrpSpPr/>
              <p:nvPr/>
            </p:nvGrpSpPr>
            <p:grpSpPr>
              <a:xfrm>
                <a:off x="3288960" y="4465400"/>
                <a:ext cx="5524752" cy="2001320"/>
                <a:chOff x="3288960" y="4465400"/>
                <a:chExt cx="5524752" cy="2001320"/>
              </a:xfrm>
            </p:grpSpPr>
            <p:sp>
              <p:nvSpPr>
                <p:cNvPr id="31" name="Line 123">
                  <a:extLst>
                    <a:ext uri="{FF2B5EF4-FFF2-40B4-BE49-F238E27FC236}">
                      <a16:creationId xmlns:a16="http://schemas.microsoft.com/office/drawing/2014/main" id="{F6008A89-00A3-EBC6-F5C3-7E09B6525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4247403" y="6012683"/>
                  <a:ext cx="237272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2000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AE1BDF96-6084-3640-CFC5-B37075057DA2}"/>
                    </a:ext>
                  </a:extLst>
                </p:cNvPr>
                <p:cNvGrpSpPr/>
                <p:nvPr/>
              </p:nvGrpSpPr>
              <p:grpSpPr>
                <a:xfrm>
                  <a:off x="3288960" y="4465400"/>
                  <a:ext cx="5524752" cy="2001320"/>
                  <a:chOff x="3288960" y="4465400"/>
                  <a:chExt cx="5524752" cy="2001320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58AB5C16-20E9-E547-138F-B513E4FF8523}"/>
                      </a:ext>
                    </a:extLst>
                  </p:cNvPr>
                  <p:cNvGrpSpPr/>
                  <p:nvPr/>
                </p:nvGrpSpPr>
                <p:grpSpPr>
                  <a:xfrm>
                    <a:off x="3288960" y="4465400"/>
                    <a:ext cx="5524752" cy="2001320"/>
                    <a:chOff x="3288960" y="4465400"/>
                    <a:chExt cx="5524752" cy="2001320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D0788841-C8A7-D99A-EED2-4AA2B78CAD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88960" y="4465400"/>
                      <a:ext cx="5524752" cy="2001320"/>
                      <a:chOff x="3288960" y="4465400"/>
                      <a:chExt cx="5524752" cy="2001320"/>
                    </a:xfrm>
                  </p:grpSpPr>
                  <p:grpSp>
                    <p:nvGrpSpPr>
                      <p:cNvPr id="6" name="Group 162"/>
                      <p:cNvGrpSpPr/>
                      <p:nvPr/>
                    </p:nvGrpSpPr>
                    <p:grpSpPr>
                      <a:xfrm>
                        <a:off x="3288960" y="4465400"/>
                        <a:ext cx="5524752" cy="2001320"/>
                        <a:chOff x="3288960" y="4544484"/>
                        <a:chExt cx="5524752" cy="2001320"/>
                      </a:xfrm>
                    </p:grpSpPr>
                    <p:sp>
                      <p:nvSpPr>
                        <p:cNvPr id="140" name="Freeform 139"/>
                        <p:cNvSpPr/>
                        <p:nvPr/>
                      </p:nvSpPr>
                      <p:spPr bwMode="auto">
                        <a:xfrm>
                          <a:off x="7653691" y="5332721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41" name="Freeform 140"/>
                        <p:cNvSpPr/>
                        <p:nvPr/>
                      </p:nvSpPr>
                      <p:spPr bwMode="auto">
                        <a:xfrm flipH="1">
                          <a:off x="7158391" y="5332721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22" name="Text Box 12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88960" y="4544484"/>
                          <a:ext cx="2684701" cy="707886"/>
                        </a:xfrm>
                        <a:prstGeom prst="rect">
                          <a:avLst/>
                        </a:prstGeom>
                        <a:noFill/>
                        <a:ln w="2857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CONVOLUTION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b="1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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(</a:t>
                          </a:r>
                          <a:r>
                            <a:rPr lang="fr-CA" sz="2000" dirty="0">
                              <a:solidFill>
                                <a:srgbClr val="002060"/>
                              </a:solidFill>
                              <a:latin typeface="Symbol" charset="2"/>
                              <a:ea typeface="Symbol" charset="2"/>
                              <a:cs typeface="Symbol" charset="2"/>
                              <a:sym typeface="Symbol"/>
                            </a:rPr>
                            <a:t>n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)*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P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(</a:t>
                          </a:r>
                          <a:r>
                            <a:rPr lang="fr-CA" sz="2000" dirty="0">
                              <a:solidFill>
                                <a:srgbClr val="002060"/>
                              </a:solidFill>
                              <a:latin typeface="Symbol" charset="2"/>
                              <a:ea typeface="Symbol" charset="2"/>
                              <a:cs typeface="Symbol" charset="2"/>
                              <a:sym typeface="Symbol"/>
                            </a:rPr>
                            <a:t>n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)</a:t>
                          </a:r>
                          <a:r>
                            <a:rPr lang="fr-CA" sz="2000" b="1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</a:t>
                          </a:r>
                          <a:endParaRPr lang="fr-CA" sz="2000" b="1" i="0" baseline="-250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3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69224" y="5900371"/>
                          <a:ext cx="344488" cy="3968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spAutoFit/>
                        </a:bodyPr>
                        <a:lstStyle/>
                        <a:p>
                          <a:r>
                            <a:rPr lang="fr-CA" sz="2000" i="1" dirty="0">
                              <a:sym typeface="Symbol"/>
                            </a:rPr>
                            <a:t>f</a:t>
                          </a:r>
                          <a:endParaRPr lang="fr-CA" sz="2000" i="1" dirty="0"/>
                        </a:p>
                      </p:txBody>
                    </p:sp>
                    <p:sp>
                      <p:nvSpPr>
                        <p:cNvPr id="125" name="Freeform 124"/>
                        <p:cNvSpPr/>
                        <p:nvPr/>
                      </p:nvSpPr>
                      <p:spPr bwMode="auto">
                        <a:xfrm>
                          <a:off x="5456811" y="5329767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26" name="Freeform 125"/>
                        <p:cNvSpPr/>
                        <p:nvPr/>
                      </p:nvSpPr>
                      <p:spPr bwMode="auto">
                        <a:xfrm flipH="1">
                          <a:off x="4974211" y="5329767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0" name="Freeform 129"/>
                        <p:cNvSpPr/>
                        <p:nvPr/>
                      </p:nvSpPr>
                      <p:spPr bwMode="auto">
                        <a:xfrm>
                          <a:off x="6548791" y="5332721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1" name="Freeform 130"/>
                        <p:cNvSpPr/>
                        <p:nvPr/>
                      </p:nvSpPr>
                      <p:spPr bwMode="auto">
                        <a:xfrm flipH="1">
                          <a:off x="6053491" y="5332721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2" name="Freeform 131"/>
                        <p:cNvSpPr/>
                        <p:nvPr/>
                      </p:nvSpPr>
                      <p:spPr bwMode="auto">
                        <a:xfrm>
                          <a:off x="4356100" y="5319349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3" name="Freeform 132"/>
                        <p:cNvSpPr/>
                        <p:nvPr/>
                      </p:nvSpPr>
                      <p:spPr bwMode="auto">
                        <a:xfrm flipH="1">
                          <a:off x="3860800" y="5319349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21" name="Line 1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6200000">
                          <a:off x="4901391" y="5518953"/>
                          <a:ext cx="1152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  <p:sp>
                      <p:nvSpPr>
                        <p:cNvPr id="124" name="Line 1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26390" y="6094953"/>
                          <a:ext cx="4608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  <p:sp>
                      <p:nvSpPr>
                        <p:cNvPr id="147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6991" y="6132994"/>
                          <a:ext cx="1041179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1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1" baseline="-25000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e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=1/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</a:rPr>
                            <a:t>T</a:t>
                          </a:r>
                          <a:r>
                            <a:rPr lang="fr-CA" sz="2000" i="1" baseline="-25000" dirty="0">
                              <a:solidFill>
                                <a:srgbClr val="002060"/>
                              </a:solidFill>
                            </a:rPr>
                            <a:t>e</a:t>
                          </a:r>
                        </a:p>
                      </p:txBody>
                    </p:sp>
                    <p:sp>
                      <p:nvSpPr>
                        <p:cNvPr id="148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60999" y="6144666"/>
                          <a:ext cx="1363791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-</a:t>
                          </a:r>
                          <a:r>
                            <a:rPr lang="fr-CA" sz="2000" i="1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1" baseline="-25000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e</a:t>
                          </a:r>
                          <a:endParaRPr lang="fr-CA" sz="20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9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171091" y="6145694"/>
                          <a:ext cx="1041179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2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1" baseline="-2500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e</a:t>
                          </a:r>
                          <a:endParaRPr lang="fr-CA" sz="2000" i="1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51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8811" y="6082360"/>
                          <a:ext cx="1041179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0</a:t>
                          </a:r>
                          <a:endParaRPr lang="fr-CA" sz="2000" i="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21" name="Line 123">
                        <a:extLst>
                          <a:ext uri="{FF2B5EF4-FFF2-40B4-BE49-F238E27FC236}">
                            <a16:creationId xmlns:a16="http://schemas.microsoft.com/office/drawing/2014/main" id="{C56D774E-EF31-3584-AF71-4841D5A3336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5949679" y="6022144"/>
                        <a:ext cx="10800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  <p:sp>
                    <p:nvSpPr>
                      <p:cNvPr id="22" name="Line 123">
                        <a:extLst>
                          <a:ext uri="{FF2B5EF4-FFF2-40B4-BE49-F238E27FC236}">
                            <a16:creationId xmlns:a16="http://schemas.microsoft.com/office/drawing/2014/main" id="{D7BF15A3-872A-724C-765F-9AD4A615027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4863257" y="6017847"/>
                        <a:ext cx="10800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</p:grp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18148C4E-2D55-E0DD-6D5C-40E73708F2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7745" y="6022147"/>
                      <a:ext cx="53893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sz="1800" i="1" dirty="0" err="1">
                          <a:solidFill>
                            <a:srgbClr val="C00000"/>
                          </a:solidFill>
                          <a:sym typeface="Symbol"/>
                        </a:rPr>
                        <a:t>f</a:t>
                      </a:r>
                      <a:r>
                        <a:rPr lang="fr-CA" baseline="-25000" dirty="0" err="1">
                          <a:solidFill>
                            <a:srgbClr val="C00000"/>
                          </a:solidFill>
                          <a:sym typeface="Symbol"/>
                        </a:rPr>
                        <a:t>e</a:t>
                      </a:r>
                      <a:r>
                        <a:rPr lang="fr-CA" sz="1800" i="0" dirty="0">
                          <a:solidFill>
                            <a:srgbClr val="C00000"/>
                          </a:solidFill>
                          <a:sym typeface="Symbol"/>
                        </a:rPr>
                        <a:t>/2</a:t>
                      </a:r>
                      <a:endParaRPr lang="fr-CA" dirty="0"/>
                    </a:p>
                  </p:txBody>
                </p:sp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46A0E94D-BFA2-A3CE-B284-C904AC7ACC9F}"/>
                      </a:ext>
                    </a:extLst>
                  </p:cNvPr>
                  <p:cNvSpPr txBox="1"/>
                  <p:nvPr/>
                </p:nvSpPr>
                <p:spPr>
                  <a:xfrm>
                    <a:off x="4613241" y="6035748"/>
                    <a:ext cx="6094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sz="1800" i="1" dirty="0">
                        <a:solidFill>
                          <a:srgbClr val="C00000"/>
                        </a:solidFill>
                        <a:sym typeface="Symbol"/>
                      </a:rPr>
                      <a:t>-</a:t>
                    </a:r>
                    <a:r>
                      <a:rPr lang="fr-CA" sz="1800" i="1" dirty="0" err="1">
                        <a:solidFill>
                          <a:srgbClr val="C00000"/>
                        </a:solidFill>
                        <a:sym typeface="Symbol"/>
                      </a:rPr>
                      <a:t>f</a:t>
                    </a:r>
                    <a:r>
                      <a:rPr lang="fr-CA" baseline="-25000" dirty="0" err="1">
                        <a:solidFill>
                          <a:srgbClr val="C00000"/>
                        </a:solidFill>
                        <a:sym typeface="Symbol"/>
                      </a:rPr>
                      <a:t>e</a:t>
                    </a:r>
                    <a:r>
                      <a:rPr lang="fr-CA" sz="1800" i="0" dirty="0">
                        <a:solidFill>
                          <a:srgbClr val="C00000"/>
                        </a:solidFill>
                        <a:sym typeface="Symbol"/>
                      </a:rPr>
                      <a:t>/2</a:t>
                    </a:r>
                    <a:endParaRPr lang="fr-CA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647771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3"/>
          <p:cNvGrpSpPr/>
          <p:nvPr/>
        </p:nvGrpSpPr>
        <p:grpSpPr>
          <a:xfrm>
            <a:off x="413832" y="1010709"/>
            <a:ext cx="8132568" cy="1546720"/>
            <a:chOff x="413832" y="1313954"/>
            <a:chExt cx="8132568" cy="1546720"/>
          </a:xfrm>
        </p:grpSpPr>
        <p:sp>
          <p:nvSpPr>
            <p:cNvPr id="23" name="Text Box 128"/>
            <p:cNvSpPr txBox="1">
              <a:spLocks noChangeArrowheads="1"/>
            </p:cNvSpPr>
            <p:nvPr/>
          </p:nvSpPr>
          <p:spPr bwMode="auto">
            <a:xfrm>
              <a:off x="4423110" y="1325837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201912" y="24637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  <a:sym typeface="Symbol"/>
                          </a:rPr>
                          <m:t>𝑓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26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201912" y="2463799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 l="-3571" r="-3571" b="-12121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Line 122"/>
            <p:cNvSpPr>
              <a:spLocks noChangeShapeType="1"/>
            </p:cNvSpPr>
            <p:nvPr/>
          </p:nvSpPr>
          <p:spPr bwMode="auto">
            <a:xfrm>
              <a:off x="3788290" y="24373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5418711" y="1672167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 flipH="1">
              <a:off x="4936111" y="1672167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Line 123"/>
            <p:cNvSpPr>
              <a:spLocks noChangeShapeType="1"/>
            </p:cNvSpPr>
            <p:nvPr/>
          </p:nvSpPr>
          <p:spPr bwMode="auto">
            <a:xfrm rot="16200000">
              <a:off x="4986251" y="1984312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3" name="Group 152"/>
            <p:cNvGrpSpPr/>
            <p:nvPr/>
          </p:nvGrpSpPr>
          <p:grpSpPr>
            <a:xfrm>
              <a:off x="413832" y="1313954"/>
              <a:ext cx="2807647" cy="1532864"/>
              <a:chOff x="413832" y="1313954"/>
              <a:chExt cx="2807647" cy="153286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76991" y="2449943"/>
                    <a:ext cx="344488" cy="396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20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fr-CA" sz="2000" dirty="0"/>
                  </a:p>
                </p:txBody>
              </p:sp>
            </mc:Choice>
            <mc:Fallback xmlns="">
              <p:sp>
                <p:nvSpPr>
                  <p:cNvPr id="14" name="Text 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876991" y="2449943"/>
                    <a:ext cx="344488" cy="39687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Line 122"/>
              <p:cNvSpPr>
                <a:spLocks noChangeShapeType="1"/>
              </p:cNvSpPr>
              <p:nvPr/>
            </p:nvSpPr>
            <p:spPr bwMode="auto">
              <a:xfrm>
                <a:off x="994291" y="2437352"/>
                <a:ext cx="212400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25" name="Line 123"/>
              <p:cNvSpPr>
                <a:spLocks noChangeShapeType="1"/>
              </p:cNvSpPr>
              <p:nvPr/>
            </p:nvSpPr>
            <p:spPr bwMode="auto">
              <a:xfrm rot="16200000">
                <a:off x="541251" y="1984311"/>
                <a:ext cx="906081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965200" y="1672167"/>
                <a:ext cx="2006600" cy="531283"/>
              </a:xfrm>
              <a:custGeom>
                <a:avLst/>
                <a:gdLst>
                  <a:gd name="connsiteX0" fmla="*/ 0 w 2006600"/>
                  <a:gd name="connsiteY0" fmla="*/ 283633 h 531283"/>
                  <a:gd name="connsiteX1" fmla="*/ 139700 w 2006600"/>
                  <a:gd name="connsiteY1" fmla="*/ 156633 h 531283"/>
                  <a:gd name="connsiteX2" fmla="*/ 254000 w 2006600"/>
                  <a:gd name="connsiteY2" fmla="*/ 4233 h 531283"/>
                  <a:gd name="connsiteX3" fmla="*/ 368300 w 2006600"/>
                  <a:gd name="connsiteY3" fmla="*/ 156633 h 531283"/>
                  <a:gd name="connsiteX4" fmla="*/ 533400 w 2006600"/>
                  <a:gd name="connsiteY4" fmla="*/ 347133 h 531283"/>
                  <a:gd name="connsiteX5" fmla="*/ 660400 w 2006600"/>
                  <a:gd name="connsiteY5" fmla="*/ 397933 h 531283"/>
                  <a:gd name="connsiteX6" fmla="*/ 787400 w 2006600"/>
                  <a:gd name="connsiteY6" fmla="*/ 512233 h 531283"/>
                  <a:gd name="connsiteX7" fmla="*/ 977900 w 2006600"/>
                  <a:gd name="connsiteY7" fmla="*/ 512233 h 531283"/>
                  <a:gd name="connsiteX8" fmla="*/ 1104900 w 2006600"/>
                  <a:gd name="connsiteY8" fmla="*/ 397933 h 531283"/>
                  <a:gd name="connsiteX9" fmla="*/ 1244600 w 2006600"/>
                  <a:gd name="connsiteY9" fmla="*/ 296333 h 531283"/>
                  <a:gd name="connsiteX10" fmla="*/ 1384300 w 2006600"/>
                  <a:gd name="connsiteY10" fmla="*/ 131233 h 531283"/>
                  <a:gd name="connsiteX11" fmla="*/ 1473200 w 2006600"/>
                  <a:gd name="connsiteY11" fmla="*/ 4233 h 531283"/>
                  <a:gd name="connsiteX12" fmla="*/ 1638300 w 2006600"/>
                  <a:gd name="connsiteY12" fmla="*/ 156633 h 531283"/>
                  <a:gd name="connsiteX13" fmla="*/ 1752600 w 2006600"/>
                  <a:gd name="connsiteY13" fmla="*/ 270933 h 531283"/>
                  <a:gd name="connsiteX14" fmla="*/ 1866900 w 2006600"/>
                  <a:gd name="connsiteY14" fmla="*/ 423333 h 531283"/>
                  <a:gd name="connsiteX15" fmla="*/ 2006600 w 2006600"/>
                  <a:gd name="connsiteY15" fmla="*/ 461433 h 53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06600" h="531283">
                    <a:moveTo>
                      <a:pt x="0" y="283633"/>
                    </a:moveTo>
                    <a:cubicBezTo>
                      <a:pt x="48683" y="243416"/>
                      <a:pt x="97367" y="203200"/>
                      <a:pt x="139700" y="156633"/>
                    </a:cubicBezTo>
                    <a:cubicBezTo>
                      <a:pt x="182033" y="110066"/>
                      <a:pt x="215900" y="4233"/>
                      <a:pt x="254000" y="4233"/>
                    </a:cubicBezTo>
                    <a:cubicBezTo>
                      <a:pt x="292100" y="4233"/>
                      <a:pt x="321733" y="99483"/>
                      <a:pt x="368300" y="156633"/>
                    </a:cubicBezTo>
                    <a:cubicBezTo>
                      <a:pt x="414867" y="213783"/>
                      <a:pt x="484717" y="306916"/>
                      <a:pt x="533400" y="347133"/>
                    </a:cubicBezTo>
                    <a:cubicBezTo>
                      <a:pt x="582083" y="387350"/>
                      <a:pt x="618067" y="370416"/>
                      <a:pt x="660400" y="397933"/>
                    </a:cubicBezTo>
                    <a:cubicBezTo>
                      <a:pt x="702733" y="425450"/>
                      <a:pt x="734483" y="493183"/>
                      <a:pt x="787400" y="512233"/>
                    </a:cubicBezTo>
                    <a:cubicBezTo>
                      <a:pt x="840317" y="531283"/>
                      <a:pt x="924983" y="531283"/>
                      <a:pt x="977900" y="512233"/>
                    </a:cubicBezTo>
                    <a:cubicBezTo>
                      <a:pt x="1030817" y="493183"/>
                      <a:pt x="1060450" y="433916"/>
                      <a:pt x="1104900" y="397933"/>
                    </a:cubicBezTo>
                    <a:cubicBezTo>
                      <a:pt x="1149350" y="361950"/>
                      <a:pt x="1198033" y="340783"/>
                      <a:pt x="1244600" y="296333"/>
                    </a:cubicBezTo>
                    <a:cubicBezTo>
                      <a:pt x="1291167" y="251883"/>
                      <a:pt x="1346200" y="179916"/>
                      <a:pt x="1384300" y="131233"/>
                    </a:cubicBezTo>
                    <a:cubicBezTo>
                      <a:pt x="1422400" y="82550"/>
                      <a:pt x="1430867" y="0"/>
                      <a:pt x="1473200" y="4233"/>
                    </a:cubicBezTo>
                    <a:cubicBezTo>
                      <a:pt x="1515533" y="8466"/>
                      <a:pt x="1591733" y="112183"/>
                      <a:pt x="1638300" y="156633"/>
                    </a:cubicBezTo>
                    <a:cubicBezTo>
                      <a:pt x="1684867" y="201083"/>
                      <a:pt x="1714500" y="226483"/>
                      <a:pt x="1752600" y="270933"/>
                    </a:cubicBezTo>
                    <a:cubicBezTo>
                      <a:pt x="1790700" y="315383"/>
                      <a:pt x="1824567" y="391583"/>
                      <a:pt x="1866900" y="423333"/>
                    </a:cubicBezTo>
                    <a:cubicBezTo>
                      <a:pt x="1909233" y="455083"/>
                      <a:pt x="2006600" y="461433"/>
                      <a:pt x="2006600" y="461433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4" name="Text Box 128"/>
              <p:cNvSpPr txBox="1">
                <a:spLocks noChangeArrowheads="1"/>
              </p:cNvSpPr>
              <p:nvPr/>
            </p:nvSpPr>
            <p:spPr bwMode="auto">
              <a:xfrm>
                <a:off x="413832" y="1313954"/>
                <a:ext cx="1744901" cy="4001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2000" i="1" dirty="0">
                    <a:solidFill>
                      <a:srgbClr val="002060"/>
                    </a:solidFill>
                    <a:sym typeface="Symbol"/>
                  </a:rPr>
                  <a:t>f</a:t>
                </a:r>
                <a:r>
                  <a:rPr lang="fr-CA" sz="2000" i="0" dirty="0">
                    <a:solidFill>
                      <a:srgbClr val="002060"/>
                    </a:solidFill>
                    <a:sym typeface="Symbol"/>
                  </a:rPr>
                  <a:t>(</a:t>
                </a:r>
                <a:r>
                  <a:rPr lang="fr-CA" sz="2000" i="1" dirty="0">
                    <a:solidFill>
                      <a:srgbClr val="002060"/>
                    </a:solidFill>
                    <a:sym typeface="Symbol"/>
                  </a:rPr>
                  <a:t>t</a:t>
                </a:r>
                <a:r>
                  <a:rPr lang="fr-CA" sz="2000" i="0" dirty="0">
                    <a:solidFill>
                      <a:srgbClr val="002060"/>
                    </a:solidFill>
                    <a:sym typeface="Symbol"/>
                  </a:rPr>
                  <a:t>)</a:t>
                </a:r>
                <a:endParaRPr lang="fr-CA" sz="2000" b="1" i="0" baseline="-2500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56" name="Text Box 6"/>
          <p:cNvSpPr txBox="1">
            <a:spLocks noChangeArrowheads="1"/>
          </p:cNvSpPr>
          <p:nvPr/>
        </p:nvSpPr>
        <p:spPr bwMode="auto">
          <a:xfrm>
            <a:off x="3699320" y="5810249"/>
            <a:ext cx="17447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A" sz="2000" i="1" dirty="0">
                <a:solidFill>
                  <a:srgbClr val="002060"/>
                </a:solidFill>
                <a:sym typeface="Symbol"/>
              </a:rPr>
              <a:t>-</a:t>
            </a:r>
            <a:r>
              <a:rPr lang="fr-CA" sz="2000" i="1" dirty="0" err="1">
                <a:solidFill>
                  <a:srgbClr val="002060"/>
                </a:solidFill>
                <a:sym typeface="Symbol"/>
              </a:rPr>
              <a:t>f</a:t>
            </a:r>
            <a:r>
              <a:rPr lang="fr-CA" sz="2000" i="1" baseline="-25000" dirty="0" err="1">
                <a:solidFill>
                  <a:srgbClr val="002060"/>
                </a:solidFill>
                <a:sym typeface="Symbol"/>
              </a:rPr>
              <a:t>e</a:t>
            </a:r>
            <a:endParaRPr lang="fr-CA" sz="2000" i="1" dirty="0">
              <a:solidFill>
                <a:srgbClr val="002060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50709" y="4130215"/>
            <a:ext cx="8284591" cy="2158845"/>
            <a:chOff x="350709" y="4335531"/>
            <a:chExt cx="8284591" cy="2158845"/>
          </a:xfrm>
        </p:grpSpPr>
        <p:sp>
          <p:nvSpPr>
            <p:cNvPr id="122" name="Text Box 128"/>
            <p:cNvSpPr txBox="1">
              <a:spLocks noChangeArrowheads="1"/>
            </p:cNvSpPr>
            <p:nvPr/>
          </p:nvSpPr>
          <p:spPr bwMode="auto">
            <a:xfrm>
              <a:off x="3724390" y="4783607"/>
              <a:ext cx="26847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)*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5469511" y="5329767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 flipH="1">
              <a:off x="4974211" y="5329767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7132991" y="5321043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 flipH="1">
              <a:off x="6624991" y="5321043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3797300" y="5319349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ine 123"/>
            <p:cNvSpPr>
              <a:spLocks noChangeShapeType="1"/>
            </p:cNvSpPr>
            <p:nvPr/>
          </p:nvSpPr>
          <p:spPr bwMode="auto">
            <a:xfrm rot="16200000">
              <a:off x="4901391" y="5518953"/>
              <a:ext cx="1152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76991" y="6082143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5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76991" y="6082143"/>
                  <a:ext cx="344488" cy="3968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Line 122"/>
            <p:cNvSpPr>
              <a:spLocks noChangeShapeType="1"/>
            </p:cNvSpPr>
            <p:nvPr/>
          </p:nvSpPr>
          <p:spPr bwMode="auto">
            <a:xfrm>
              <a:off x="994291" y="6069552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0" name="Line 123"/>
            <p:cNvSpPr>
              <a:spLocks noChangeShapeType="1"/>
            </p:cNvSpPr>
            <p:nvPr/>
          </p:nvSpPr>
          <p:spPr bwMode="auto">
            <a:xfrm rot="16200000">
              <a:off x="541251" y="5616511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1" name="Line 119"/>
            <p:cNvSpPr>
              <a:spLocks noChangeShapeType="1"/>
            </p:cNvSpPr>
            <p:nvPr/>
          </p:nvSpPr>
          <p:spPr bwMode="auto">
            <a:xfrm rot="16200000">
              <a:off x="842779" y="5695808"/>
              <a:ext cx="770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2" name="Line 120"/>
            <p:cNvSpPr>
              <a:spLocks noChangeShapeType="1"/>
            </p:cNvSpPr>
            <p:nvPr/>
          </p:nvSpPr>
          <p:spPr bwMode="auto">
            <a:xfrm rot="16200000">
              <a:off x="1647673" y="5959166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3" name="Line 125"/>
            <p:cNvSpPr>
              <a:spLocks noChangeShapeType="1"/>
            </p:cNvSpPr>
            <p:nvPr/>
          </p:nvSpPr>
          <p:spPr bwMode="auto">
            <a:xfrm rot="16200000">
              <a:off x="753092" y="582808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4" name="Line 126"/>
            <p:cNvSpPr>
              <a:spLocks noChangeShapeType="1"/>
            </p:cNvSpPr>
            <p:nvPr/>
          </p:nvSpPr>
          <p:spPr bwMode="auto">
            <a:xfrm rot="16200000">
              <a:off x="1247526" y="5851022"/>
              <a:ext cx="46224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1" name="Line 125"/>
            <p:cNvSpPr>
              <a:spLocks noChangeShapeType="1"/>
            </p:cNvSpPr>
            <p:nvPr/>
          </p:nvSpPr>
          <p:spPr bwMode="auto">
            <a:xfrm rot="5400000" flipH="1">
              <a:off x="2597241" y="5815492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3" name="Line 120"/>
            <p:cNvSpPr>
              <a:spLocks noChangeShapeType="1"/>
            </p:cNvSpPr>
            <p:nvPr/>
          </p:nvSpPr>
          <p:spPr bwMode="auto">
            <a:xfrm rot="5400000" flipH="1">
              <a:off x="1889250" y="5887780"/>
              <a:ext cx="360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4" name="Line 126"/>
            <p:cNvSpPr>
              <a:spLocks noChangeShapeType="1"/>
            </p:cNvSpPr>
            <p:nvPr/>
          </p:nvSpPr>
          <p:spPr bwMode="auto">
            <a:xfrm rot="5400000" flipH="1">
              <a:off x="2039822" y="5752111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5" name="Line 126"/>
            <p:cNvSpPr>
              <a:spLocks noChangeShapeType="1"/>
            </p:cNvSpPr>
            <p:nvPr/>
          </p:nvSpPr>
          <p:spPr bwMode="auto">
            <a:xfrm rot="5400000" flipH="1">
              <a:off x="2278938" y="5752095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52" name="Text Box 128"/>
            <p:cNvSpPr txBox="1">
              <a:spLocks noChangeArrowheads="1"/>
            </p:cNvSpPr>
            <p:nvPr/>
          </p:nvSpPr>
          <p:spPr bwMode="auto">
            <a:xfrm>
              <a:off x="350709" y="477837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)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6294791" y="5339480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 flipH="1">
              <a:off x="5786791" y="5339480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 flipH="1">
              <a:off x="7450491" y="5315102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4651891" y="5339480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 flipH="1">
              <a:off x="4143891" y="5339480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290812" y="60959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  <a:sym typeface="Symbol"/>
                          </a:rPr>
                          <m:t>𝑓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54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290812" y="6095999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 l="-3448" b="-15625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Text Box 6"/>
            <p:cNvSpPr txBox="1">
              <a:spLocks noChangeArrowheads="1"/>
            </p:cNvSpPr>
            <p:nvPr/>
          </p:nvSpPr>
          <p:spPr bwMode="auto">
            <a:xfrm>
              <a:off x="5799712" y="60815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=1/</a:t>
              </a:r>
              <a:r>
                <a:rPr lang="fr-CA" sz="2000" i="1" dirty="0">
                  <a:solidFill>
                    <a:srgbClr val="00206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002060"/>
                  </a:solidFill>
                </a:rPr>
                <a:t>e</a:t>
              </a:r>
              <a:endParaRPr lang="fr-CA" sz="2000" i="1" dirty="0">
                <a:solidFill>
                  <a:srgbClr val="002060"/>
                </a:solidFill>
              </a:endParaRPr>
            </a:p>
          </p:txBody>
        </p:sp>
        <p:sp>
          <p:nvSpPr>
            <p:cNvPr id="157" name="Line 122"/>
            <p:cNvSpPr>
              <a:spLocks noChangeShapeType="1"/>
            </p:cNvSpPr>
            <p:nvPr/>
          </p:nvSpPr>
          <p:spPr bwMode="auto">
            <a:xfrm>
              <a:off x="3788290" y="60949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58" name="Text Box 6"/>
            <p:cNvSpPr txBox="1">
              <a:spLocks noChangeArrowheads="1"/>
            </p:cNvSpPr>
            <p:nvPr/>
          </p:nvSpPr>
          <p:spPr bwMode="auto">
            <a:xfrm>
              <a:off x="7399912" y="60942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3f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i="1" dirty="0">
                <a:solidFill>
                  <a:srgbClr val="002060"/>
                </a:solidFill>
              </a:endParaRPr>
            </a:p>
          </p:txBody>
        </p:sp>
        <p:sp>
          <p:nvSpPr>
            <p:cNvPr id="159" name="Text Box 6"/>
            <p:cNvSpPr txBox="1">
              <a:spLocks noChangeArrowheads="1"/>
            </p:cNvSpPr>
            <p:nvPr/>
          </p:nvSpPr>
          <p:spPr bwMode="auto">
            <a:xfrm>
              <a:off x="4961512" y="6072011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  <p:sp>
          <p:nvSpPr>
            <p:cNvPr id="160" name="Text Box 6"/>
            <p:cNvSpPr txBox="1">
              <a:spLocks noChangeArrowheads="1"/>
            </p:cNvSpPr>
            <p:nvPr/>
          </p:nvSpPr>
          <p:spPr bwMode="auto">
            <a:xfrm>
              <a:off x="6625322" y="6094049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2f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160"/>
            <p:cNvGrpSpPr/>
            <p:nvPr/>
          </p:nvGrpSpPr>
          <p:grpSpPr>
            <a:xfrm>
              <a:off x="5402911" y="4335531"/>
              <a:ext cx="2684701" cy="1717457"/>
              <a:chOff x="5634390" y="4417893"/>
              <a:chExt cx="2684701" cy="1717457"/>
            </a:xfrm>
          </p:grpSpPr>
          <p:sp>
            <p:nvSpPr>
              <p:cNvPr id="162" name="Text Box 128"/>
              <p:cNvSpPr txBox="1">
                <a:spLocks noChangeArrowheads="1"/>
              </p:cNvSpPr>
              <p:nvPr/>
            </p:nvSpPr>
            <p:spPr bwMode="auto">
              <a:xfrm>
                <a:off x="5634390" y="4417893"/>
                <a:ext cx="2684701" cy="64633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fr-CA" sz="2000" i="1" dirty="0">
                    <a:solidFill>
                      <a:srgbClr val="C00000"/>
                    </a:solidFill>
                    <a:sym typeface="Symbol"/>
                  </a:rPr>
                  <a:t>recouvrement spectral si </a:t>
                </a:r>
                <a:r>
                  <a:rPr lang="fr-CA" sz="2000" i="1" dirty="0" err="1">
                    <a:solidFill>
                      <a:srgbClr val="C00000"/>
                    </a:solidFill>
                    <a:sym typeface="Symbol"/>
                  </a:rPr>
                  <a:t>f</a:t>
                </a:r>
                <a:r>
                  <a:rPr lang="fr-CA" sz="2000" i="1" baseline="-25000" dirty="0" err="1">
                    <a:solidFill>
                      <a:srgbClr val="C00000"/>
                    </a:solidFill>
                    <a:sym typeface="Symbol"/>
                  </a:rPr>
                  <a:t>max</a:t>
                </a:r>
                <a:r>
                  <a:rPr lang="fr-CA" sz="2000" i="1" dirty="0">
                    <a:solidFill>
                      <a:srgbClr val="C00000"/>
                    </a:solidFill>
                    <a:sym typeface="Symbol"/>
                  </a:rPr>
                  <a:t>&gt;</a:t>
                </a:r>
                <a:r>
                  <a:rPr lang="fr-CA" sz="2000" i="1" dirty="0" err="1">
                    <a:solidFill>
                      <a:srgbClr val="C00000"/>
                    </a:solidFill>
                    <a:sym typeface="Symbol"/>
                  </a:rPr>
                  <a:t>f</a:t>
                </a:r>
                <a:r>
                  <a:rPr lang="fr-CA" sz="2000" i="1" baseline="-25000" dirty="0" err="1">
                    <a:solidFill>
                      <a:srgbClr val="C00000"/>
                    </a:solidFill>
                    <a:sym typeface="Symbol"/>
                  </a:rPr>
                  <a:t>Nyquist</a:t>
                </a:r>
                <a:endParaRPr lang="fr-CA" sz="2000" i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rot="5400000">
                <a:off x="5679225" y="5624635"/>
                <a:ext cx="957929" cy="6350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79352" y="2550076"/>
            <a:ext cx="2922283" cy="1734051"/>
            <a:chOff x="279352" y="2482342"/>
            <a:chExt cx="2922283" cy="1734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57147" y="3576770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7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57147" y="3576770"/>
                  <a:ext cx="344488" cy="3968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Line 122"/>
            <p:cNvSpPr>
              <a:spLocks noChangeShapeType="1"/>
            </p:cNvSpPr>
            <p:nvPr/>
          </p:nvSpPr>
          <p:spPr bwMode="auto">
            <a:xfrm>
              <a:off x="974447" y="3564179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 rot="16200000">
              <a:off x="521407" y="3111138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rot="5400000" flipH="1">
              <a:off x="7530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8" name="Line 125"/>
            <p:cNvSpPr>
              <a:spLocks noChangeShapeType="1"/>
            </p:cNvSpPr>
            <p:nvPr/>
          </p:nvSpPr>
          <p:spPr bwMode="auto">
            <a:xfrm rot="5400000" flipH="1">
              <a:off x="9689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 rot="5400000" flipH="1">
              <a:off x="12102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2" name="Line 125"/>
            <p:cNvSpPr>
              <a:spLocks noChangeShapeType="1"/>
            </p:cNvSpPr>
            <p:nvPr/>
          </p:nvSpPr>
          <p:spPr bwMode="auto">
            <a:xfrm rot="5400000" flipH="1">
              <a:off x="14515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rot="5400000" flipH="1">
              <a:off x="16886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6" name="Line 125"/>
            <p:cNvSpPr>
              <a:spLocks noChangeShapeType="1"/>
            </p:cNvSpPr>
            <p:nvPr/>
          </p:nvSpPr>
          <p:spPr bwMode="auto">
            <a:xfrm rot="5400000" flipH="1">
              <a:off x="19045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8" name="Line 125"/>
            <p:cNvSpPr>
              <a:spLocks noChangeShapeType="1"/>
            </p:cNvSpPr>
            <p:nvPr/>
          </p:nvSpPr>
          <p:spPr bwMode="auto">
            <a:xfrm rot="5400000" flipH="1">
              <a:off x="21458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0" name="Line 125"/>
            <p:cNvSpPr>
              <a:spLocks noChangeShapeType="1"/>
            </p:cNvSpPr>
            <p:nvPr/>
          </p:nvSpPr>
          <p:spPr bwMode="auto">
            <a:xfrm rot="5400000" flipH="1">
              <a:off x="23871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1" name="Line 125"/>
            <p:cNvSpPr>
              <a:spLocks noChangeShapeType="1"/>
            </p:cNvSpPr>
            <p:nvPr/>
          </p:nvSpPr>
          <p:spPr bwMode="auto">
            <a:xfrm rot="5400000" flipH="1">
              <a:off x="2611270" y="3323155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4" name="Text Box 6"/>
            <p:cNvSpPr txBox="1">
              <a:spLocks noChangeArrowheads="1"/>
            </p:cNvSpPr>
            <p:nvPr/>
          </p:nvSpPr>
          <p:spPr bwMode="auto">
            <a:xfrm>
              <a:off x="599003" y="2856385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1616860" y="3508507"/>
              <a:ext cx="48647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b="1" i="0" dirty="0">
                  <a:solidFill>
                    <a:srgbClr val="C00000"/>
                  </a:solidFill>
                  <a:sym typeface="Symbol"/>
                </a:rPr>
                <a:t></a:t>
              </a:r>
              <a:endParaRPr lang="fr-CA" sz="2000" b="1" i="0" dirty="0">
                <a:solidFill>
                  <a:srgbClr val="C00000"/>
                </a:solidFill>
              </a:endParaRPr>
            </a:p>
            <a:p>
              <a:pPr algn="ctr"/>
              <a:r>
                <a:rPr lang="fr-CA" sz="2000" i="1" dirty="0">
                  <a:solidFill>
                    <a:srgbClr val="C0000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C00000"/>
                  </a:solidFill>
                </a:rPr>
                <a:t>e</a:t>
              </a:r>
              <a:endParaRPr lang="fr-CA" sz="2000" i="1" dirty="0">
                <a:solidFill>
                  <a:srgbClr val="C00000"/>
                </a:solidFill>
              </a:endParaRPr>
            </a:p>
          </p:txBody>
        </p:sp>
        <p:sp>
          <p:nvSpPr>
            <p:cNvPr id="145" name="Text Box 128"/>
            <p:cNvSpPr txBox="1">
              <a:spLocks noChangeArrowheads="1"/>
            </p:cNvSpPr>
            <p:nvPr/>
          </p:nvSpPr>
          <p:spPr bwMode="auto">
            <a:xfrm>
              <a:off x="279352" y="2482342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 bwMode="auto">
            <a:xfrm>
              <a:off x="1073150" y="2874962"/>
              <a:ext cx="552450" cy="1588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arrow" w="lg" len="lg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3673920" y="2519329"/>
            <a:ext cx="4885180" cy="1536700"/>
            <a:chOff x="3673920" y="2451595"/>
            <a:chExt cx="4885180" cy="1536700"/>
          </a:xfrm>
        </p:grpSpPr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 rot="16200000">
              <a:off x="5289991" y="2986414"/>
              <a:ext cx="3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214612" y="3591420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  <a:sym typeface="Symbol"/>
                          </a:rPr>
                          <m:t>𝑓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1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214612" y="3591420"/>
                  <a:ext cx="344488" cy="396875"/>
                </a:xfrm>
                <a:prstGeom prst="rect">
                  <a:avLst/>
                </a:prstGeom>
                <a:blipFill>
                  <a:blip r:embed="rId7"/>
                  <a:stretch>
                    <a:fillRect l="-7407" r="-3704" b="-125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rot="5400000" flipH="1">
              <a:off x="5210523" y="334995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5400000" flipH="1">
              <a:off x="6828023" y="3348219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 rot="5400000" flipH="1">
              <a:off x="4343232" y="333530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6" name="Text Box 6"/>
            <p:cNvSpPr txBox="1">
              <a:spLocks noChangeArrowheads="1"/>
            </p:cNvSpPr>
            <p:nvPr/>
          </p:nvSpPr>
          <p:spPr bwMode="auto">
            <a:xfrm>
              <a:off x="5740621" y="3581340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b="1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b="1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=1/</a:t>
              </a:r>
              <a:r>
                <a:rPr lang="fr-CA" sz="2000" b="1" i="1" dirty="0">
                  <a:solidFill>
                    <a:srgbClr val="002060"/>
                  </a:solidFill>
                </a:rPr>
                <a:t>T</a:t>
              </a:r>
              <a:r>
                <a:rPr lang="fr-CA" sz="2000" b="1" i="1" baseline="-25000" dirty="0">
                  <a:solidFill>
                    <a:srgbClr val="002060"/>
                  </a:solidFill>
                </a:rPr>
                <a:t>e</a:t>
              </a:r>
              <a:endParaRPr lang="fr-CA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37" name="Text Box 6"/>
            <p:cNvSpPr txBox="1">
              <a:spLocks noChangeArrowheads="1"/>
            </p:cNvSpPr>
            <p:nvPr/>
          </p:nvSpPr>
          <p:spPr bwMode="auto">
            <a:xfrm>
              <a:off x="3673920" y="3578720"/>
              <a:ext cx="1744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-</a:t>
              </a: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38" name="Line 122"/>
            <p:cNvSpPr>
              <a:spLocks noChangeShapeType="1"/>
            </p:cNvSpPr>
            <p:nvPr/>
          </p:nvSpPr>
          <p:spPr bwMode="auto">
            <a:xfrm>
              <a:off x="3762890" y="3590374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46" name="Text Box 128"/>
            <p:cNvSpPr txBox="1">
              <a:spLocks noChangeArrowheads="1"/>
            </p:cNvSpPr>
            <p:nvPr/>
          </p:nvSpPr>
          <p:spPr bwMode="auto">
            <a:xfrm>
              <a:off x="4495460" y="2451595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50" name="Text Box 6"/>
            <p:cNvSpPr txBox="1">
              <a:spLocks noChangeArrowheads="1"/>
            </p:cNvSpPr>
            <p:nvPr/>
          </p:nvSpPr>
          <p:spPr bwMode="auto">
            <a:xfrm>
              <a:off x="4936112" y="3567432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  <p:sp>
          <p:nvSpPr>
            <p:cNvPr id="91" name="Line 125"/>
            <p:cNvSpPr>
              <a:spLocks noChangeShapeType="1"/>
            </p:cNvSpPr>
            <p:nvPr/>
          </p:nvSpPr>
          <p:spPr bwMode="auto">
            <a:xfrm rot="5400000" flipH="1">
              <a:off x="6002743" y="335967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3" name="Line 125"/>
            <p:cNvSpPr>
              <a:spLocks noChangeShapeType="1"/>
            </p:cNvSpPr>
            <p:nvPr/>
          </p:nvSpPr>
          <p:spPr bwMode="auto">
            <a:xfrm rot="5400000" flipH="1">
              <a:off x="7628123" y="334995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4" name="Text Box 6"/>
            <p:cNvSpPr txBox="1">
              <a:spLocks noChangeArrowheads="1"/>
            </p:cNvSpPr>
            <p:nvPr/>
          </p:nvSpPr>
          <p:spPr bwMode="auto">
            <a:xfrm>
              <a:off x="6686811" y="3564442"/>
              <a:ext cx="161469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2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     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3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 rot="10800000">
              <a:off x="5676900" y="2876550"/>
              <a:ext cx="552450" cy="1588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arrow" w="lg" len="lg"/>
            </a:ln>
            <a:effectLst/>
          </p:spPr>
        </p:cxnSp>
      </p:grpSp>
      <p:sp>
        <p:nvSpPr>
          <p:cNvPr id="92" name="Rectangle 91"/>
          <p:cNvSpPr/>
          <p:nvPr/>
        </p:nvSpPr>
        <p:spPr>
          <a:xfrm>
            <a:off x="5795827" y="1647765"/>
            <a:ext cx="801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i="1" dirty="0">
                <a:solidFill>
                  <a:srgbClr val="C00000"/>
                </a:solidFill>
                <a:sym typeface="Symbol"/>
              </a:rPr>
              <a:t> </a:t>
            </a:r>
            <a:r>
              <a:rPr lang="fr-CA" sz="2000" i="1" dirty="0" err="1">
                <a:solidFill>
                  <a:srgbClr val="C00000"/>
                </a:solidFill>
                <a:sym typeface="Symbol"/>
              </a:rPr>
              <a:t>f</a:t>
            </a:r>
            <a:r>
              <a:rPr lang="fr-CA" sz="2000" i="1" baseline="-25000" dirty="0" err="1">
                <a:solidFill>
                  <a:srgbClr val="C00000"/>
                </a:solidFill>
                <a:sym typeface="Symbol"/>
              </a:rPr>
              <a:t>max</a:t>
            </a:r>
            <a:endParaRPr lang="fr-CA" sz="2000" dirty="0"/>
          </a:p>
        </p:txBody>
      </p:sp>
      <p:sp>
        <p:nvSpPr>
          <p:cNvPr id="97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2BBB32-3C71-354D-998B-17A09841B7D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DE3391F-C561-314E-AE68-6ECAE8A03F7D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BC3F4E-02B7-6C48-8BDE-FDD59DBBD79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CD6DA5-54F8-1C92-FE51-3A9B507CC32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3E85F7-25F6-BA4C-8E8B-65899027720C}"/>
              </a:ext>
            </a:extLst>
          </p:cNvPr>
          <p:cNvSpPr txBox="1"/>
          <p:nvPr/>
        </p:nvSpPr>
        <p:spPr>
          <a:xfrm>
            <a:off x="355599" y="236179"/>
            <a:ext cx="832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Conséquences spectrales de l’échantillonnage (</a:t>
            </a:r>
            <a:r>
              <a:rPr lang="fr-CA" sz="2800" b="1" i="1" spc="-35" dirty="0" err="1">
                <a:latin typeface="+mj-lt"/>
                <a:ea typeface="Century Gothic" charset="0"/>
                <a:cs typeface="Century Gothic" charset="0"/>
              </a:rPr>
              <a:t>f</a:t>
            </a:r>
            <a:r>
              <a:rPr lang="fr-CA" sz="2800" b="1" i="1" spc="-35" baseline="-25000" dirty="0" err="1">
                <a:latin typeface="+mj-lt"/>
                <a:ea typeface="Century Gothic" charset="0"/>
                <a:cs typeface="Century Gothic" charset="0"/>
              </a:rPr>
              <a:t>e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&lt;2f</a:t>
            </a:r>
            <a:r>
              <a:rPr lang="fr-CA" sz="2800" b="1" i="1" spc="-35" baseline="-25000" dirty="0">
                <a:latin typeface="+mj-lt"/>
                <a:ea typeface="Century Gothic" charset="0"/>
                <a:cs typeface="Century Gothic" charset="0"/>
              </a:rPr>
              <a:t>max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6271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signaux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échantillonnés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98605A6-F82F-41E4-AA10-61DF74AFC8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863605"/>
                <a:ext cx="8506901" cy="557052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Synthèse</a:t>
                </a:r>
                <a:endParaRPr lang="en-CA" sz="2200" i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8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0"/>
                  </a:spcBef>
                  <a:buSzPct val="135000"/>
                </a:pP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 : </a:t>
                </a:r>
              </a:p>
              <a:p>
                <a:pPr marL="252000" indent="0">
                  <a:spcBef>
                    <a:spcPts val="12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TFI : </a:t>
                </a: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lnSpc>
                    <a:spcPct val="120000"/>
                  </a:lnSpc>
                  <a:spcBef>
                    <a:spcPts val="1200"/>
                  </a:spcBef>
                  <a:buSzPct val="135000"/>
                  <a:buNone/>
                </a:pPr>
                <a:endParaRPr lang="en-CA" sz="2200" spc="-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lnSpc>
                    <a:spcPct val="120000"/>
                  </a:lnSpc>
                  <a:spcBef>
                    <a:spcPts val="1200"/>
                  </a:spcBef>
                  <a:buSzPct val="135000"/>
                </a:pP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 </a:t>
                </a:r>
                <a:r>
                  <a:rPr lang="fr-FR" sz="2200" i="1" spc="-50" dirty="0" err="1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 err="1">
                    <a:latin typeface="+mj-lt"/>
                    <a:cs typeface="Tahoma"/>
                  </a:rPr>
                  <a:t>n</a:t>
                </a:r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sz="2200" b="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nT</m:t>
                        </m:r>
                        <m:r>
                          <m:rPr>
                            <m:nor/>
                          </m:rPr>
                          <a:rPr lang="en-CA" sz="2200" i="1" spc="-45" baseline="-25000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e</m:t>
                        </m:r>
                      </m:e>
                    </m:d>
                    <m:r>
                      <a:rPr lang="en-CA" sz="2200" b="0" i="0" spc="-45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avec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vertJc m:val="bot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200" b="0" i="1" spc="-50" dirty="0">
                            <a:latin typeface="Cambria Math" panose="02040503050406030204" pitchFamily="18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alors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est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obtenu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par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périodisation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à la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période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1/ </a:t>
                </a:r>
                <a:r>
                  <a:rPr lang="en-CA" sz="2200" i="1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A" sz="2200" i="1" spc="-45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CA" sz="2200" i="1" spc="-45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252000" indent="0">
                  <a:spcBef>
                    <a:spcPts val="2400"/>
                  </a:spcBef>
                  <a:buSzPct val="135000"/>
                  <a:buNone/>
                </a:pPr>
                <a:endParaRPr lang="fr-FR" sz="2200" spc="-45" dirty="0">
                  <a:solidFill>
                    <a:schemeClr val="tx1"/>
                  </a:solidFill>
                  <a:latin typeface="+mj-lt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98605A6-F82F-41E4-AA10-61DF74AFC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863605"/>
                <a:ext cx="8506901" cy="5570522"/>
              </a:xfrm>
              <a:prstGeom prst="rect">
                <a:avLst/>
              </a:prstGeom>
              <a:blipFill>
                <a:blip r:embed="rId3"/>
                <a:stretch>
                  <a:fillRect l="-1192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63C4675-31EC-9000-160E-6BED7D82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17" y="1352692"/>
            <a:ext cx="6507352" cy="621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A511A2-270C-3BA2-0EBA-41C36AFB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327" y="2181264"/>
            <a:ext cx="2334279" cy="587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F02C4E-9BCB-DE66-38A3-5F624A3A9F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30"/>
          <a:stretch/>
        </p:blipFill>
        <p:spPr>
          <a:xfrm>
            <a:off x="1506201" y="2975248"/>
            <a:ext cx="2965619" cy="720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E20259-42F5-3AD4-08ED-FC1DA9A9B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1007" y="5199283"/>
            <a:ext cx="2907782" cy="6731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E410CA-2739-9DBA-ACC0-01EF729CBB05}"/>
              </a:ext>
            </a:extLst>
          </p:cNvPr>
          <p:cNvGrpSpPr/>
          <p:nvPr/>
        </p:nvGrpSpPr>
        <p:grpSpPr>
          <a:xfrm>
            <a:off x="2789101" y="2915030"/>
            <a:ext cx="6121778" cy="1606917"/>
            <a:chOff x="2743045" y="3678718"/>
            <a:chExt cx="6121778" cy="1606917"/>
          </a:xfrm>
        </p:grpSpPr>
        <p:pic>
          <p:nvPicPr>
            <p:cNvPr id="8" name="Picture 7" descr="A screenshot of a math book&#10;&#10;Description automatically generated">
              <a:extLst>
                <a:ext uri="{FF2B5EF4-FFF2-40B4-BE49-F238E27FC236}">
                  <a16:creationId xmlns:a16="http://schemas.microsoft.com/office/drawing/2014/main" id="{FB8AF94A-D806-4CEF-6E9E-F72675F9F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8710" y="3678718"/>
              <a:ext cx="4176113" cy="150145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E05441-F606-38E5-85D3-E752EC8F1513}"/>
                </a:ext>
              </a:extLst>
            </p:cNvPr>
            <p:cNvSpPr txBox="1"/>
            <p:nvPr/>
          </p:nvSpPr>
          <p:spPr>
            <a:xfrm>
              <a:off x="2743045" y="4916303"/>
              <a:ext cx="190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Rappel </a:t>
              </a:r>
              <a:r>
                <a:rPr lang="en-CA" sz="1800" i="1" spc="-45" dirty="0" err="1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diapo</a:t>
              </a:r>
              <a:r>
                <a: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16 </a:t>
              </a:r>
              <a:r>
                <a: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 </a:t>
              </a:r>
              <a:endParaRPr lang="en-CA" sz="1800" i="1" spc="-45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D85C60-FCC8-7D58-E9FA-18B08DA88E9A}"/>
                  </a:ext>
                </a:extLst>
              </p:cNvPr>
              <p:cNvSpPr txBox="1"/>
              <p:nvPr/>
            </p:nvSpPr>
            <p:spPr>
              <a:xfrm>
                <a:off x="3940252" y="2010789"/>
                <a:ext cx="4928175" cy="684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=∫∑</m:t>
                      </m:r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=∑</m:t>
                      </m:r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CA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b="0" i="1" noProof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D85C60-FCC8-7D58-E9FA-18B08DA88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252" y="2010789"/>
                <a:ext cx="4928175" cy="684290"/>
              </a:xfrm>
              <a:prstGeom prst="rect">
                <a:avLst/>
              </a:prstGeom>
              <a:blipFill>
                <a:blip r:embed="rId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F52AAAF8-B415-4F9F-AF9B-B5974C58DB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083449"/>
                <a:ext cx="7676163" cy="127867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Position du problème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Possibilité de passer de manière réversible (sans perte d’information) de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à  </a:t>
                </a:r>
                <a:r>
                  <a:rPr lang="fr-FR" sz="2200" i="1" spc="-50" dirty="0" err="1">
                    <a:latin typeface="+mj-lt"/>
                    <a:cs typeface="Tahoma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?</a:t>
                </a:r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F52AAAF8-B415-4F9F-AF9B-B5974C58D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083449"/>
                <a:ext cx="7676163" cy="1278676"/>
              </a:xfrm>
              <a:prstGeom prst="rect">
                <a:avLst/>
              </a:prstGeom>
              <a:blipFill>
                <a:blip r:embed="rId3"/>
                <a:stretch>
                  <a:fillRect l="-1320" t="-3960" b="-594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2562844"/>
                <a:ext cx="8506901" cy="265592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Solution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Domaine temporel</a:t>
                </a: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 ―&gt; </a:t>
                </a:r>
                <a:r>
                  <a:rPr lang="fr-FR" sz="1900" i="1" spc="-50" dirty="0" err="1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 err="1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immédiat</a:t>
                </a: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 err="1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 ―&gt; </a:t>
                </a: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? ? ?</a:t>
                </a:r>
              </a:p>
              <a:p>
                <a:pPr marL="482400">
                  <a:spcBef>
                    <a:spcPts val="12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Domaine fréquentiel</a:t>
                </a: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19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1900" spc="-50" dirty="0">
                    <a:latin typeface="+mj-lt"/>
                    <a:cs typeface="Tahoma"/>
                  </a:rPr>
                  <a:t>―&gt; </a:t>
                </a: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19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fPr>
                      <m:num>
                        <m:r>
                          <a:rPr lang="en-CA" sz="1900" b="0" i="1" spc="-50" smtClean="0">
                            <a:latin typeface="Cambria Math" charset="0"/>
                            <a:cs typeface="Tahoma"/>
                          </a:rPr>
                          <m:t> 1 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1900" i="1" spc="-50" dirty="0">
                            <a:latin typeface="+mj-lt"/>
                            <a:cs typeface="Tahoma"/>
                          </a:rPr>
                          <m:t>T</m:t>
                        </m:r>
                        <m:sSup>
                          <m:sSupPr>
                            <m:ctrlPr>
                              <a:rPr lang="fr-FR" sz="1900" i="1" spc="-50" baseline="-2500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r>
                              <a:rPr lang="fr-FR" sz="1900" i="1" spc="-50" baseline="-25000">
                                <a:latin typeface="Cambria Math" charset="0"/>
                                <a:cs typeface="Tahoma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900" i="1" spc="-50" baseline="-25000">
                                <a:latin typeface="Cambria Math" charset="0"/>
                                <a:cs typeface="Tahoma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1900" i="1" spc="-50" baseline="-25000" dirty="0">
                    <a:latin typeface="+mj-lt"/>
                    <a:cs typeface="Tahoma"/>
                  </a:rPr>
                  <a:t> 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:r>
                  <a:rPr lang="fr-FR" sz="1900" spc="-50" dirty="0">
                    <a:latin typeface="+mj-lt"/>
                    <a:cs typeface="Tahoma"/>
                  </a:rPr>
                  <a:t>périodisation</a:t>
                </a:r>
                <a:endParaRPr lang="fr-FR" sz="1900" i="1" spc="-50" baseline="-25000" dirty="0">
                  <a:latin typeface="+mj-lt"/>
                  <a:cs typeface="Tahoma"/>
                </a:endParaRP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 ―&gt; </a:t>
                </a: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1900" i="1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 retrouver </a:t>
                </a: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dans sa version périodisée </a:t>
                </a: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endParaRPr lang="fr-FR" sz="1900" spc="-50" dirty="0">
                  <a:latin typeface="+mj-lt"/>
                  <a:cs typeface="Tahoma"/>
                </a:endParaRPr>
              </a:p>
              <a:p>
                <a:pPr marL="253800" indent="0">
                  <a:spcBef>
                    <a:spcPts val="600"/>
                  </a:spcBef>
                  <a:buSzPct val="135000"/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2562844"/>
                <a:ext cx="8506901" cy="2655923"/>
              </a:xfrm>
              <a:prstGeom prst="rect">
                <a:avLst/>
              </a:prstGeom>
              <a:blipFill>
                <a:blip r:embed="rId4"/>
                <a:stretch>
                  <a:fillRect l="-1289" t="-1835" b="-135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58EFB74-94A8-4FB8-A561-FFAF99F4A506}"/>
                  </a:ext>
                </a:extLst>
              </p:cNvPr>
              <p:cNvSpPr/>
              <p:nvPr/>
            </p:nvSpPr>
            <p:spPr>
              <a:xfrm>
                <a:off x="463906" y="5607585"/>
                <a:ext cx="8239420" cy="490347"/>
              </a:xfrm>
              <a:prstGeom prst="roundRect">
                <a:avLst/>
              </a:prstGeom>
              <a:solidFill>
                <a:srgbClr val="FFE1E1"/>
              </a:solid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buSzPct val="135000"/>
                </a:pPr>
                <a:r>
                  <a:rPr lang="en-CA" sz="2200" b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Possible </a:t>
                </a:r>
                <a:r>
                  <a:rPr lang="en-CA" sz="2200" b="1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si</a:t>
                </a:r>
                <a:r>
                  <a:rPr lang="en-CA" sz="2200" b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la </a:t>
                </a:r>
                <a:r>
                  <a:rPr lang="en-CA" sz="2200" b="1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périodisation</a:t>
                </a:r>
                <a:r>
                  <a:rPr lang="en-CA" sz="2200" b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de </a:t>
                </a:r>
                <a:r>
                  <a:rPr lang="fr-FR" sz="2200" b="1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b="1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1" i="1" spc="-50">
                            <a:solidFill>
                              <a:srgbClr val="FF0000"/>
                            </a:solidFill>
                            <a:latin typeface="Cambria Math" charset="0"/>
                            <a:cs typeface="Tahoma"/>
                          </a:rPr>
                          <m:t>𝒗</m:t>
                        </m:r>
                      </m:e>
                    </m:d>
                    <m:r>
                      <a:rPr lang="en-CA" sz="2200" b="1" spc="-50">
                        <a:solidFill>
                          <a:srgbClr val="FF0000"/>
                        </a:solidFill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2200" b="1" spc="-45" dirty="0">
                    <a:solidFill>
                      <a:srgbClr val="FF0000"/>
                    </a:solidFill>
                    <a:latin typeface="+mj-lt"/>
                    <a:cs typeface="Arial"/>
                  </a:rPr>
                  <a:t>se fait sans recouvrement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58EFB74-94A8-4FB8-A561-FFAF99F4A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6" y="5607585"/>
                <a:ext cx="8239420" cy="49034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02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C35DF9AA-7DFE-AE1E-8E9E-9EE6566592AD}"/>
              </a:ext>
            </a:extLst>
          </p:cNvPr>
          <p:cNvSpPr/>
          <p:nvPr/>
        </p:nvSpPr>
        <p:spPr>
          <a:xfrm>
            <a:off x="5872483" y="4750589"/>
            <a:ext cx="1280671" cy="7892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05E75B-B6A3-0A7B-AF4C-691CD703DAB0}"/>
              </a:ext>
            </a:extLst>
          </p:cNvPr>
          <p:cNvSpPr/>
          <p:nvPr/>
        </p:nvSpPr>
        <p:spPr>
          <a:xfrm>
            <a:off x="4536171" y="2524262"/>
            <a:ext cx="1086422" cy="18520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721" y="1137127"/>
                <a:ext cx="8506901" cy="16746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Condition suffisante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à bande limitée [</a:t>
                </a:r>
                <a:r>
                  <a:rPr lang="fr-FR" sz="2200" b="1" i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-B,B</a:t>
                </a:r>
                <a:r>
                  <a:rPr lang="fr-FR" sz="2200" spc="-50" dirty="0">
                    <a:latin typeface="+mj-lt"/>
                    <a:cs typeface="Tahoma"/>
                  </a:rPr>
                  <a:t>]: 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200" b="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0  si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 smtClean="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&gt;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:r>
                  <a:rPr lang="fr-FR" sz="2200" b="1" i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B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Si  </a:t>
                </a:r>
                <a:r>
                  <a:rPr lang="fr-FR" sz="2200" b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2</a:t>
                </a:r>
                <a:r>
                  <a:rPr lang="fr-FR" sz="2200" b="1" i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B</a:t>
                </a:r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&lt;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1/ </a:t>
                </a:r>
                <a:r>
                  <a:rPr lang="en-CA" sz="2200" i="1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A" sz="2200" i="1" spc="-45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</a:t>
                </a:r>
                <a:r>
                  <a:rPr lang="en-CA" sz="2200" spc="-45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 peut être échantillonné sans perte d’information</a:t>
                </a: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1" y="1137127"/>
                <a:ext cx="8506901" cy="1674619"/>
              </a:xfrm>
              <a:prstGeom prst="rect">
                <a:avLst/>
              </a:prstGeom>
              <a:blipFill>
                <a:blip r:embed="rId3"/>
                <a:stretch>
                  <a:fillRect l="-1341" t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1FCEF969-120B-4FDD-A86D-2322A25710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74" y="4334464"/>
                <a:ext cx="8506901" cy="16746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En pratique 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2200" b="0" i="0" spc="-50" smtClean="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défini à partir de sa « période centrale »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fr-FR" sz="2200" i="1" spc="-50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f>
                          <m:fPr>
                            <m:ctrlPr>
                              <a:rPr lang="fr-FR" sz="2200" i="1" spc="-5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spc="-45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CA" sz="2200" i="1" spc="-45" baseline="-25000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e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spc="-45" dirty="0" smtClean="0">
                                <a:solidFill>
                                  <a:srgbClr val="C00000"/>
                                </a:solidFill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CA" sz="2200" spc="-45" dirty="0">
                            <a:solidFill>
                              <a:srgbClr val="C00000"/>
                            </a:solidFill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, </m:t>
                        </m:r>
                        <m:f>
                          <m:fPr>
                            <m:ctrlPr>
                              <a:rPr lang="fr-FR" sz="2200" i="1" spc="-5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spc="-45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CA" sz="2200" i="1" spc="-45" baseline="-25000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e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spc="-45" dirty="0">
                                <a:solidFill>
                                  <a:srgbClr val="C00000"/>
                                </a:solidFill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CA" sz="2200" b="0" i="1" spc="-45" baseline="-25000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1FCEF969-120B-4FDD-A86D-2322A257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4" y="4334464"/>
                <a:ext cx="8506901" cy="1674619"/>
              </a:xfrm>
              <a:prstGeom prst="rect">
                <a:avLst/>
              </a:prstGeom>
              <a:blipFill>
                <a:blip r:embed="rId4"/>
                <a:stretch>
                  <a:fillRect l="-1192" t="-375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532E105-CE23-1276-4A0B-A22BFEDE8D47}"/>
              </a:ext>
            </a:extLst>
          </p:cNvPr>
          <p:cNvGrpSpPr/>
          <p:nvPr/>
        </p:nvGrpSpPr>
        <p:grpSpPr>
          <a:xfrm>
            <a:off x="3279913" y="2524263"/>
            <a:ext cx="5152713" cy="1602851"/>
            <a:chOff x="3902924" y="1372654"/>
            <a:chExt cx="5152713" cy="160285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586FDEB-4E04-1539-E546-98AE686201A4}"/>
                </a:ext>
              </a:extLst>
            </p:cNvPr>
            <p:cNvGrpSpPr/>
            <p:nvPr/>
          </p:nvGrpSpPr>
          <p:grpSpPr>
            <a:xfrm>
              <a:off x="3902924" y="1372654"/>
              <a:ext cx="5152713" cy="1602851"/>
              <a:chOff x="3660999" y="4863869"/>
              <a:chExt cx="5152713" cy="1602851"/>
            </a:xfrm>
          </p:grpSpPr>
          <p:sp>
            <p:nvSpPr>
              <p:cNvPr id="53" name="Line 123">
                <a:extLst>
                  <a:ext uri="{FF2B5EF4-FFF2-40B4-BE49-F238E27FC236}">
                    <a16:creationId xmlns:a16="http://schemas.microsoft.com/office/drawing/2014/main" id="{3333149F-2837-8ABF-D4E7-52EF595F5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7535055" y="6021165"/>
                <a:ext cx="23727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EF2D05-F1C6-0798-6045-A9803F06B026}"/>
                  </a:ext>
                </a:extLst>
              </p:cNvPr>
              <p:cNvGrpSpPr/>
              <p:nvPr/>
            </p:nvGrpSpPr>
            <p:grpSpPr>
              <a:xfrm>
                <a:off x="3660999" y="4863869"/>
                <a:ext cx="5152713" cy="1602851"/>
                <a:chOff x="3660999" y="4863869"/>
                <a:chExt cx="5152713" cy="1602851"/>
              </a:xfrm>
            </p:grpSpPr>
            <p:sp>
              <p:nvSpPr>
                <p:cNvPr id="55" name="Line 123">
                  <a:extLst>
                    <a:ext uri="{FF2B5EF4-FFF2-40B4-BE49-F238E27FC236}">
                      <a16:creationId xmlns:a16="http://schemas.microsoft.com/office/drawing/2014/main" id="{D6E4872C-B046-D73C-F347-8CCF8CE8F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6426252" y="6031104"/>
                  <a:ext cx="237272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2000"/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209CAB2-CB2F-18DB-98A5-E23EC66C4974}"/>
                    </a:ext>
                  </a:extLst>
                </p:cNvPr>
                <p:cNvGrpSpPr/>
                <p:nvPr/>
              </p:nvGrpSpPr>
              <p:grpSpPr>
                <a:xfrm>
                  <a:off x="3660999" y="4863869"/>
                  <a:ext cx="5152713" cy="1602851"/>
                  <a:chOff x="3660999" y="4863869"/>
                  <a:chExt cx="5152713" cy="1602851"/>
                </a:xfrm>
              </p:grpSpPr>
              <p:sp>
                <p:nvSpPr>
                  <p:cNvPr id="57" name="Line 123">
                    <a:extLst>
                      <a:ext uri="{FF2B5EF4-FFF2-40B4-BE49-F238E27FC236}">
                        <a16:creationId xmlns:a16="http://schemas.microsoft.com/office/drawing/2014/main" id="{0BDB7771-06F4-AAC8-2F52-69F6C15108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4247403" y="6012683"/>
                    <a:ext cx="237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fr-CA" sz="2000"/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700E6D5B-72F4-3B72-449D-6F4C4665AE26}"/>
                      </a:ext>
                    </a:extLst>
                  </p:cNvPr>
                  <p:cNvGrpSpPr/>
                  <p:nvPr/>
                </p:nvGrpSpPr>
                <p:grpSpPr>
                  <a:xfrm>
                    <a:off x="3660999" y="4863869"/>
                    <a:ext cx="5152713" cy="1602851"/>
                    <a:chOff x="3660999" y="4863869"/>
                    <a:chExt cx="5152713" cy="1602851"/>
                  </a:xfrm>
                </p:grpSpPr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18AAED51-984A-61FE-CF50-4383B139C6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60999" y="4863869"/>
                      <a:ext cx="5152713" cy="1602851"/>
                      <a:chOff x="3660999" y="4863869"/>
                      <a:chExt cx="5152713" cy="1602851"/>
                    </a:xfrm>
                  </p:grpSpPr>
                  <p:grpSp>
                    <p:nvGrpSpPr>
                      <p:cNvPr id="61" name="Group 60">
                        <a:extLst>
                          <a:ext uri="{FF2B5EF4-FFF2-40B4-BE49-F238E27FC236}">
                            <a16:creationId xmlns:a16="http://schemas.microsoft.com/office/drawing/2014/main" id="{D24670A2-BB4B-4CA2-129B-49A8B3B9A96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0999" y="4863869"/>
                        <a:ext cx="5152713" cy="1602851"/>
                        <a:chOff x="3660999" y="4863869"/>
                        <a:chExt cx="5152713" cy="1602851"/>
                      </a:xfrm>
                    </p:grpSpPr>
                    <p:grpSp>
                      <p:nvGrpSpPr>
                        <p:cNvPr id="63" name="Group 162">
                          <a:extLst>
                            <a:ext uri="{FF2B5EF4-FFF2-40B4-BE49-F238E27FC236}">
                              <a16:creationId xmlns:a16="http://schemas.microsoft.com/office/drawing/2014/main" id="{ACEE18C1-B131-BF88-C7C5-5F5D1978E7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60999" y="4863869"/>
                          <a:ext cx="5152713" cy="1602851"/>
                          <a:chOff x="3660999" y="4942953"/>
                          <a:chExt cx="5152713" cy="1602851"/>
                        </a:xfrm>
                      </p:grpSpPr>
                      <p:sp>
                        <p:nvSpPr>
                          <p:cNvPr id="66" name="Freeform 65">
                            <a:extLst>
                              <a:ext uri="{FF2B5EF4-FFF2-40B4-BE49-F238E27FC236}">
                                <a16:creationId xmlns:a16="http://schemas.microsoft.com/office/drawing/2014/main" id="{51BFF24A-3458-CA8E-3175-BF8D9A9CAA1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7653691" y="5332721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" name="Freeform 66">
                            <a:extLst>
                              <a:ext uri="{FF2B5EF4-FFF2-40B4-BE49-F238E27FC236}">
                                <a16:creationId xmlns:a16="http://schemas.microsoft.com/office/drawing/2014/main" id="{2D042970-ED01-D576-244A-14DDCA0EB68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7158391" y="5332721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" name="Text Box 6">
                            <a:extLst>
                              <a:ext uri="{FF2B5EF4-FFF2-40B4-BE49-F238E27FC236}">
                                <a16:creationId xmlns:a16="http://schemas.microsoft.com/office/drawing/2014/main" id="{6E9E1B38-9269-4507-90E7-7599292DF171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69224" y="5900371"/>
                            <a:ext cx="344488" cy="3968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r>
                              <a:rPr lang="fr-CA" sz="2000" i="1" dirty="0">
                                <a:sym typeface="Symbol"/>
                              </a:rPr>
                              <a:t>f</a:t>
                            </a:r>
                            <a:endParaRPr lang="fr-CA" sz="2000" i="1" dirty="0"/>
                          </a:p>
                        </p:txBody>
                      </p:sp>
                      <p:sp>
                        <p:nvSpPr>
                          <p:cNvPr id="70" name="Freeform 69">
                            <a:extLst>
                              <a:ext uri="{FF2B5EF4-FFF2-40B4-BE49-F238E27FC236}">
                                <a16:creationId xmlns:a16="http://schemas.microsoft.com/office/drawing/2014/main" id="{362A05E2-0457-11E8-AA5C-26698A60E4A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456811" y="5329767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" name="Freeform 70">
                            <a:extLst>
                              <a:ext uri="{FF2B5EF4-FFF2-40B4-BE49-F238E27FC236}">
                                <a16:creationId xmlns:a16="http://schemas.microsoft.com/office/drawing/2014/main" id="{91C983DD-31CE-0AB6-AD6A-24D0240F76F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4974211" y="5329767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" name="Freeform 71">
                            <a:extLst>
                              <a:ext uri="{FF2B5EF4-FFF2-40B4-BE49-F238E27FC236}">
                                <a16:creationId xmlns:a16="http://schemas.microsoft.com/office/drawing/2014/main" id="{EAB9C5C7-7C9E-2A93-E333-2D5EEB51724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6548791" y="5332721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" name="Freeform 72">
                            <a:extLst>
                              <a:ext uri="{FF2B5EF4-FFF2-40B4-BE49-F238E27FC236}">
                                <a16:creationId xmlns:a16="http://schemas.microsoft.com/office/drawing/2014/main" id="{1402BAF1-B6DD-C8AE-D5CB-D92C53D53F2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6053491" y="5332721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4" name="Freeform 73">
                            <a:extLst>
                              <a:ext uri="{FF2B5EF4-FFF2-40B4-BE49-F238E27FC236}">
                                <a16:creationId xmlns:a16="http://schemas.microsoft.com/office/drawing/2014/main" id="{508F0DE4-5548-AADE-5216-6DB4DB4851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4356100" y="5319349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5" name="Freeform 74">
                            <a:extLst>
                              <a:ext uri="{FF2B5EF4-FFF2-40B4-BE49-F238E27FC236}">
                                <a16:creationId xmlns:a16="http://schemas.microsoft.com/office/drawing/2014/main" id="{0C9F2A3E-F213-914E-E7DC-DF4920B016E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3860800" y="5319349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6" name="Line 123">
                            <a:extLst>
                              <a:ext uri="{FF2B5EF4-FFF2-40B4-BE49-F238E27FC236}">
                                <a16:creationId xmlns:a16="http://schemas.microsoft.com/office/drawing/2014/main" id="{63090228-6B5E-CD00-9B40-4A3E2ED8852C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rot="16200000">
                            <a:off x="4901391" y="5518953"/>
                            <a:ext cx="1152000" cy="0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/>
                          <a:lstStyle/>
                          <a:p>
                            <a:endParaRPr lang="fr-CA" sz="2000"/>
                          </a:p>
                        </p:txBody>
                      </p:sp>
                      <p:sp>
                        <p:nvSpPr>
                          <p:cNvPr id="77" name="Line 122">
                            <a:extLst>
                              <a:ext uri="{FF2B5EF4-FFF2-40B4-BE49-F238E27FC236}">
                                <a16:creationId xmlns:a16="http://schemas.microsoft.com/office/drawing/2014/main" id="{23C14F28-5EAA-DB72-A1EC-34682D6E3F4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826390" y="6094953"/>
                            <a:ext cx="4608000" cy="0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/>
                          <a:lstStyle/>
                          <a:p>
                            <a:endParaRPr lang="fr-CA" sz="2000"/>
                          </a:p>
                        </p:txBody>
                      </p:sp>
                      <p:sp>
                        <p:nvSpPr>
                          <p:cNvPr id="78" name="Text Box 6">
                            <a:extLst>
                              <a:ext uri="{FF2B5EF4-FFF2-40B4-BE49-F238E27FC236}">
                                <a16:creationId xmlns:a16="http://schemas.microsoft.com/office/drawing/2014/main" id="{C72869B0-F488-8BA2-4D0A-FEED86B85976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6991" y="6132994"/>
                            <a:ext cx="1041179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1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f</a:t>
                            </a:r>
                            <a:r>
                              <a:rPr lang="fr-CA" sz="2000" i="1" baseline="-25000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e</a:t>
                            </a: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=1/</a:t>
                            </a:r>
                            <a:r>
                              <a:rPr lang="fr-CA" sz="2000" i="1" dirty="0">
                                <a:solidFill>
                                  <a:srgbClr val="002060"/>
                                </a:solidFill>
                              </a:rPr>
                              <a:t>T</a:t>
                            </a:r>
                            <a:r>
                              <a:rPr lang="fr-CA" sz="2000" i="1" baseline="-25000" dirty="0">
                                <a:solidFill>
                                  <a:srgbClr val="002060"/>
                                </a:solidFill>
                              </a:rPr>
                              <a:t>e</a:t>
                            </a:r>
                          </a:p>
                        </p:txBody>
                      </p:sp>
                      <p:sp>
                        <p:nvSpPr>
                          <p:cNvPr id="79" name="Text Box 6">
                            <a:extLst>
                              <a:ext uri="{FF2B5EF4-FFF2-40B4-BE49-F238E27FC236}">
                                <a16:creationId xmlns:a16="http://schemas.microsoft.com/office/drawing/2014/main" id="{43390AD2-826E-4F0A-5B76-8DB946997D44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60999" y="6144666"/>
                            <a:ext cx="1363791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-</a:t>
                            </a:r>
                            <a:r>
                              <a:rPr lang="fr-CA" sz="2000" i="1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f</a:t>
                            </a:r>
                            <a:r>
                              <a:rPr lang="fr-CA" sz="2000" i="1" baseline="-25000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e</a:t>
                            </a:r>
                            <a:endParaRPr lang="fr-CA" sz="2000" dirty="0">
                              <a:solidFill>
                                <a:srgbClr val="00206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" name="Text Box 6">
                            <a:extLst>
                              <a:ext uri="{FF2B5EF4-FFF2-40B4-BE49-F238E27FC236}">
                                <a16:creationId xmlns:a16="http://schemas.microsoft.com/office/drawing/2014/main" id="{43FCC4E3-34BF-8FB4-6FD5-9045885DFB09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171091" y="6145694"/>
                            <a:ext cx="1041179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2</a:t>
                            </a:r>
                            <a:r>
                              <a:rPr lang="fr-CA" sz="2000" i="1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f</a:t>
                            </a:r>
                            <a:r>
                              <a:rPr lang="fr-CA" sz="2000" i="1" baseline="-2500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e</a:t>
                            </a:r>
                            <a:endParaRPr lang="fr-CA" sz="2000" i="1" dirty="0">
                              <a:solidFill>
                                <a:srgbClr val="00206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1" name="Text Box 6">
                            <a:extLst>
                              <a:ext uri="{FF2B5EF4-FFF2-40B4-BE49-F238E27FC236}">
                                <a16:creationId xmlns:a16="http://schemas.microsoft.com/office/drawing/2014/main" id="{A8602C69-CF11-759B-268D-B49D821B45FD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48811" y="6082360"/>
                            <a:ext cx="1041179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0</a:t>
                            </a:r>
                            <a:endParaRPr lang="fr-CA" sz="2000" i="0" dirty="0">
                              <a:solidFill>
                                <a:srgbClr val="00206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64" name="Line 123">
                          <a:extLst>
                            <a:ext uri="{FF2B5EF4-FFF2-40B4-BE49-F238E27FC236}">
                              <a16:creationId xmlns:a16="http://schemas.microsoft.com/office/drawing/2014/main" id="{56A84989-1B18-A99D-2597-C928AA98A5D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6200000" flipV="1">
                          <a:off x="5949679" y="6022144"/>
                          <a:ext cx="108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C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  <p:sp>
                      <p:nvSpPr>
                        <p:cNvPr id="65" name="Line 123">
                          <a:extLst>
                            <a:ext uri="{FF2B5EF4-FFF2-40B4-BE49-F238E27FC236}">
                              <a16:creationId xmlns:a16="http://schemas.microsoft.com/office/drawing/2014/main" id="{E1EC380E-294E-3757-19A7-8AE0F7EE66E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6200000" flipV="1">
                          <a:off x="4863257" y="6017847"/>
                          <a:ext cx="108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C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</p:grpSp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67543FA4-9699-0011-57EB-40EC5F745B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57745" y="6022147"/>
                        <a:ext cx="53893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CA" sz="1800" i="1" dirty="0" err="1">
                            <a:solidFill>
                              <a:srgbClr val="C00000"/>
                            </a:solidFill>
                            <a:sym typeface="Symbol"/>
                          </a:rPr>
                          <a:t>f</a:t>
                        </a:r>
                        <a:r>
                          <a:rPr lang="fr-CA" baseline="-25000" dirty="0" err="1">
                            <a:solidFill>
                              <a:srgbClr val="C00000"/>
                            </a:solidFill>
                            <a:sym typeface="Symbol"/>
                          </a:rPr>
                          <a:t>e</a:t>
                        </a:r>
                        <a:r>
                          <a:rPr lang="fr-CA" sz="1800" i="0" dirty="0">
                            <a:solidFill>
                              <a:srgbClr val="C00000"/>
                            </a:solidFill>
                            <a:sym typeface="Symbol"/>
                          </a:rPr>
                          <a:t>/2</a:t>
                        </a:r>
                        <a:endParaRPr lang="fr-CA" dirty="0"/>
                      </a:p>
                    </p:txBody>
                  </p:sp>
                </p:grp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71E33A11-DE7D-E971-F201-E2BA7344AE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3241" y="6035748"/>
                      <a:ext cx="60946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sz="1800" i="1" dirty="0">
                          <a:solidFill>
                            <a:srgbClr val="C00000"/>
                          </a:solidFill>
                          <a:sym typeface="Symbol"/>
                        </a:rPr>
                        <a:t>-</a:t>
                      </a:r>
                      <a:r>
                        <a:rPr lang="fr-CA" sz="1800" i="1" dirty="0" err="1">
                          <a:solidFill>
                            <a:srgbClr val="C00000"/>
                          </a:solidFill>
                          <a:sym typeface="Symbol"/>
                        </a:rPr>
                        <a:t>f</a:t>
                      </a:r>
                      <a:r>
                        <a:rPr lang="fr-CA" baseline="-25000" dirty="0" err="1">
                          <a:solidFill>
                            <a:srgbClr val="C00000"/>
                          </a:solidFill>
                          <a:sym typeface="Symbol"/>
                        </a:rPr>
                        <a:t>e</a:t>
                      </a:r>
                      <a:r>
                        <a:rPr lang="fr-CA" sz="1800" i="0" dirty="0">
                          <a:solidFill>
                            <a:srgbClr val="C00000"/>
                          </a:solidFill>
                          <a:sym typeface="Symbol"/>
                        </a:rPr>
                        <a:t>/2</a:t>
                      </a:r>
                      <a:endParaRPr lang="fr-CA" dirty="0"/>
                    </a:p>
                  </p:txBody>
                </p:sp>
              </p:grpSp>
            </p:grpSp>
          </p:grp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5BD1972-A309-7D35-278B-548AEB9A62D4}"/>
                </a:ext>
              </a:extLst>
            </p:cNvPr>
            <p:cNvCxnSpPr>
              <a:cxnSpLocks/>
            </p:cNvCxnSpPr>
            <p:nvPr/>
          </p:nvCxnSpPr>
          <p:spPr>
            <a:xfrm>
              <a:off x="5227044" y="2433812"/>
              <a:ext cx="954195" cy="312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FC5831C-EF34-1F2A-BC5F-800A4FB2EC63}"/>
                </a:ext>
              </a:extLst>
            </p:cNvPr>
            <p:cNvSpPr txBox="1"/>
            <p:nvPr/>
          </p:nvSpPr>
          <p:spPr>
            <a:xfrm>
              <a:off x="5720546" y="2101623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i="1" dirty="0">
                  <a:solidFill>
                    <a:srgbClr val="FFC000"/>
                  </a:solidFill>
                </a:rPr>
                <a:t>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6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5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3617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illustration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28DCB-7328-4019-8C8E-B87FDA879D0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5679A-6007-4134-9BF6-2ADCCA0A5A6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/>
              <p:nvPr/>
            </p:nvSpPr>
            <p:spPr>
              <a:xfrm>
                <a:off x="1613480" y="6013376"/>
                <a:ext cx="54515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200" i="1" dirty="0">
                    <a:latin typeface="+mj-lt"/>
                  </a:rPr>
                  <a:t>T</a:t>
                </a:r>
                <a:r>
                  <a:rPr lang="en-CA" sz="2200" i="1" baseline="-25000" dirty="0">
                    <a:latin typeface="+mj-lt"/>
                  </a:rPr>
                  <a:t>e</a:t>
                </a:r>
                <a:r>
                  <a:rPr lang="en-CA" sz="22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:é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chantillonnage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sans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recouvrement</m:t>
                    </m:r>
                  </m:oMath>
                </a14:m>
                <a:endParaRPr lang="en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480" y="6013376"/>
                <a:ext cx="5451557" cy="430887"/>
              </a:xfrm>
              <a:prstGeom prst="rect">
                <a:avLst/>
              </a:prstGeom>
              <a:blipFill>
                <a:blip r:embed="rId3"/>
                <a:stretch>
                  <a:fillRect l="-1454" t="-8451" b="-281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2990F4-1470-44DB-82FE-9979CCB8AF47}"/>
              </a:ext>
            </a:extLst>
          </p:cNvPr>
          <p:cNvGrpSpPr/>
          <p:nvPr/>
        </p:nvGrpSpPr>
        <p:grpSpPr>
          <a:xfrm>
            <a:off x="1137426" y="1050764"/>
            <a:ext cx="6380981" cy="2363476"/>
            <a:chOff x="1148577" y="1073066"/>
            <a:chExt cx="6380981" cy="23634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2A3CE6-50B1-4B81-84A8-756D87FE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577" y="1073066"/>
              <a:ext cx="6380981" cy="234838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793150-809F-485F-BC9B-64223B8A97AD}"/>
                </a:ext>
              </a:extLst>
            </p:cNvPr>
            <p:cNvSpPr/>
            <p:nvPr/>
          </p:nvSpPr>
          <p:spPr>
            <a:xfrm>
              <a:off x="1148577" y="1073066"/>
              <a:ext cx="6380981" cy="236347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847AA5-4BA3-4936-90A3-09282761054C}"/>
              </a:ext>
            </a:extLst>
          </p:cNvPr>
          <p:cNvGrpSpPr/>
          <p:nvPr/>
        </p:nvGrpSpPr>
        <p:grpSpPr>
          <a:xfrm>
            <a:off x="1126275" y="3605018"/>
            <a:ext cx="6380982" cy="2410370"/>
            <a:chOff x="1148577" y="3616170"/>
            <a:chExt cx="6380982" cy="24103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EA028C4-B886-4CE6-A5AC-23959C59A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8578" y="3616170"/>
              <a:ext cx="6380981" cy="241037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A49714-DD65-4C8F-BF3E-96BC26C4F617}"/>
                </a:ext>
              </a:extLst>
            </p:cNvPr>
            <p:cNvSpPr/>
            <p:nvPr/>
          </p:nvSpPr>
          <p:spPr>
            <a:xfrm>
              <a:off x="1148577" y="3616170"/>
              <a:ext cx="6380981" cy="241037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021327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3617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 : illustration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28DCB-7328-4019-8C8E-B87FDA879D0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5679A-6007-4134-9BF6-2ADCCA0A5A6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/>
              <p:nvPr/>
            </p:nvSpPr>
            <p:spPr>
              <a:xfrm>
                <a:off x="1613480" y="6013376"/>
                <a:ext cx="543091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200" i="1" dirty="0">
                    <a:latin typeface="+mj-lt"/>
                  </a:rPr>
                  <a:t>T</a:t>
                </a:r>
                <a:r>
                  <a:rPr lang="en-CA" sz="2200" i="1" baseline="-25000" dirty="0">
                    <a:latin typeface="+mj-lt"/>
                  </a:rPr>
                  <a:t>e</a:t>
                </a:r>
                <a:r>
                  <a:rPr lang="en-CA" sz="22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:é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chantillonnage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avec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recouvrement</m:t>
                    </m:r>
                  </m:oMath>
                </a14:m>
                <a:endParaRPr lang="en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480" y="6013376"/>
                <a:ext cx="5430910" cy="430887"/>
              </a:xfrm>
              <a:prstGeom prst="rect">
                <a:avLst/>
              </a:prstGeom>
              <a:blipFill>
                <a:blip r:embed="rId3"/>
                <a:stretch>
                  <a:fillRect l="-1459" t="-8451" b="-281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2990F4-1470-44DB-82FE-9979CCB8AF47}"/>
              </a:ext>
            </a:extLst>
          </p:cNvPr>
          <p:cNvGrpSpPr/>
          <p:nvPr/>
        </p:nvGrpSpPr>
        <p:grpSpPr>
          <a:xfrm>
            <a:off x="1137426" y="1050764"/>
            <a:ext cx="6380981" cy="2363476"/>
            <a:chOff x="1148577" y="1073066"/>
            <a:chExt cx="6380981" cy="23634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2A3CE6-50B1-4B81-84A8-756D87FE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577" y="1073066"/>
              <a:ext cx="6380981" cy="234838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793150-809F-485F-BC9B-64223B8A97AD}"/>
                </a:ext>
              </a:extLst>
            </p:cNvPr>
            <p:cNvSpPr/>
            <p:nvPr/>
          </p:nvSpPr>
          <p:spPr>
            <a:xfrm>
              <a:off x="1148577" y="1073066"/>
              <a:ext cx="6380981" cy="236347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7D7EC7-B344-4CBF-8092-A547F9B6F6DD}"/>
              </a:ext>
            </a:extLst>
          </p:cNvPr>
          <p:cNvGrpSpPr/>
          <p:nvPr/>
        </p:nvGrpSpPr>
        <p:grpSpPr>
          <a:xfrm>
            <a:off x="1126275" y="3604616"/>
            <a:ext cx="6380981" cy="2410370"/>
            <a:chOff x="1126275" y="3605018"/>
            <a:chExt cx="6380981" cy="241037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A49714-DD65-4C8F-BF3E-96BC26C4F617}"/>
                </a:ext>
              </a:extLst>
            </p:cNvPr>
            <p:cNvSpPr/>
            <p:nvPr/>
          </p:nvSpPr>
          <p:spPr>
            <a:xfrm>
              <a:off x="1126275" y="3605018"/>
              <a:ext cx="6380981" cy="241037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0603BC-C5F5-4FE5-ABBB-3F992F25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426" y="3620106"/>
              <a:ext cx="6369686" cy="239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20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09" name="Object 25"/>
          <p:cNvGraphicFramePr>
            <a:graphicFrameLocks noChangeAspect="1"/>
          </p:cNvGraphicFramePr>
          <p:nvPr/>
        </p:nvGraphicFramePr>
        <p:xfrm>
          <a:off x="838200" y="1584325"/>
          <a:ext cx="4781550" cy="389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 Microsoft Excel" r:id="rId4" imgW="8323200" imgH="5241600" progId="Excel.Sheet.8">
                  <p:embed/>
                </p:oleObj>
              </mc:Choice>
              <mc:Fallback>
                <p:oleObj name="Graphique Microsoft Excel" r:id="rId4" imgW="8323200" imgH="5241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84325"/>
                        <a:ext cx="4781550" cy="389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7620" name="Group 36"/>
          <p:cNvGrpSpPr>
            <a:grpSpLocks/>
          </p:cNvGrpSpPr>
          <p:nvPr/>
        </p:nvGrpSpPr>
        <p:grpSpPr bwMode="auto">
          <a:xfrm>
            <a:off x="838200" y="2033588"/>
            <a:ext cx="5257800" cy="2976562"/>
            <a:chOff x="528" y="1653"/>
            <a:chExt cx="3312" cy="1875"/>
          </a:xfrm>
        </p:grpSpPr>
        <p:graphicFrame>
          <p:nvGraphicFramePr>
            <p:cNvPr id="67592" name="Object 8"/>
            <p:cNvGraphicFramePr>
              <a:graphicFrameLocks noChangeAspect="1"/>
            </p:cNvGraphicFramePr>
            <p:nvPr/>
          </p:nvGraphicFramePr>
          <p:xfrm>
            <a:off x="528" y="1653"/>
            <a:ext cx="3033" cy="1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6" imgW="8380800" imgH="5616000" progId="Excel.Sheet.8">
                    <p:embed/>
                  </p:oleObj>
                </mc:Choice>
                <mc:Fallback>
                  <p:oleObj name="Graphique Microsoft Excel" r:id="rId6" imgW="8380800" imgH="56160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653"/>
                          <a:ext cx="3033" cy="1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10" name="Text Box 26"/>
            <p:cNvSpPr txBox="1">
              <a:spLocks noChangeArrowheads="1"/>
            </p:cNvSpPr>
            <p:nvPr/>
          </p:nvSpPr>
          <p:spPr bwMode="auto">
            <a:xfrm>
              <a:off x="3312" y="2640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/>
                <a:t>t</a:t>
              </a:r>
            </a:p>
          </p:txBody>
        </p:sp>
      </p:grpSp>
      <p:grpSp>
        <p:nvGrpSpPr>
          <p:cNvPr id="67624" name="Group 40"/>
          <p:cNvGrpSpPr>
            <a:grpSpLocks/>
          </p:cNvGrpSpPr>
          <p:nvPr/>
        </p:nvGrpSpPr>
        <p:grpSpPr bwMode="auto">
          <a:xfrm>
            <a:off x="762000" y="1836738"/>
            <a:ext cx="6019800" cy="3440112"/>
            <a:chOff x="480" y="1656"/>
            <a:chExt cx="3792" cy="1896"/>
          </a:xfrm>
        </p:grpSpPr>
        <p:grpSp>
          <p:nvGrpSpPr>
            <p:cNvPr id="67623" name="Group 39"/>
            <p:cNvGrpSpPr>
              <a:grpSpLocks/>
            </p:cNvGrpSpPr>
            <p:nvPr/>
          </p:nvGrpSpPr>
          <p:grpSpPr bwMode="auto">
            <a:xfrm>
              <a:off x="480" y="1656"/>
              <a:ext cx="3600" cy="1896"/>
              <a:chOff x="480" y="1656"/>
              <a:chExt cx="3600" cy="1896"/>
            </a:xfrm>
          </p:grpSpPr>
          <p:sp>
            <p:nvSpPr>
              <p:cNvPr id="67597" name="Line 13"/>
              <p:cNvSpPr>
                <a:spLocks noChangeShapeType="1"/>
              </p:cNvSpPr>
              <p:nvPr/>
            </p:nvSpPr>
            <p:spPr bwMode="auto">
              <a:xfrm rot="-5400000">
                <a:off x="3725" y="2227"/>
                <a:ext cx="710" cy="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67603" name="Object 19"/>
              <p:cNvGraphicFramePr>
                <a:graphicFrameLocks noChangeAspect="1"/>
              </p:cNvGraphicFramePr>
              <p:nvPr/>
            </p:nvGraphicFramePr>
            <p:xfrm>
              <a:off x="480" y="1656"/>
              <a:ext cx="3033" cy="18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ique Microsoft Excel" r:id="rId8" imgW="8380800" imgH="4953600" progId="Excel.Sheet.8">
                      <p:embed/>
                    </p:oleObj>
                  </mc:Choice>
                  <mc:Fallback>
                    <p:oleObj name="Graphique Microsoft Excel" r:id="rId8" imgW="8380800" imgH="495360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1656"/>
                            <a:ext cx="3033" cy="18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7614" name="Text Box 30"/>
            <p:cNvSpPr txBox="1">
              <a:spLocks noChangeArrowheads="1"/>
            </p:cNvSpPr>
            <p:nvPr/>
          </p:nvSpPr>
          <p:spPr bwMode="auto">
            <a:xfrm>
              <a:off x="3936" y="2664"/>
              <a:ext cx="3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>
                  <a:solidFill>
                    <a:srgbClr val="FF9933"/>
                  </a:solidFill>
                </a:rPr>
                <a:t>f</a:t>
              </a:r>
              <a:r>
                <a:rPr lang="fr-CA" sz="2400" baseline="-25000">
                  <a:solidFill>
                    <a:srgbClr val="FF9933"/>
                  </a:solidFill>
                </a:rPr>
                <a:t>0</a:t>
              </a:r>
            </a:p>
          </p:txBody>
        </p:sp>
      </p:grpSp>
      <p:grpSp>
        <p:nvGrpSpPr>
          <p:cNvPr id="67618" name="Group 34"/>
          <p:cNvGrpSpPr>
            <a:grpSpLocks/>
          </p:cNvGrpSpPr>
          <p:nvPr/>
        </p:nvGrpSpPr>
        <p:grpSpPr bwMode="auto">
          <a:xfrm>
            <a:off x="838200" y="1928813"/>
            <a:ext cx="6781800" cy="3233737"/>
            <a:chOff x="528" y="1698"/>
            <a:chExt cx="4272" cy="1782"/>
          </a:xfrm>
        </p:grpSpPr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>
              <a:off x="528" y="1698"/>
              <a:ext cx="3877" cy="1782"/>
              <a:chOff x="48" y="1788"/>
              <a:chExt cx="4464" cy="2052"/>
            </a:xfrm>
          </p:grpSpPr>
          <p:sp>
            <p:nvSpPr>
              <p:cNvPr id="67596" name="Line 12"/>
              <p:cNvSpPr>
                <a:spLocks noChangeShapeType="1"/>
              </p:cNvSpPr>
              <p:nvPr/>
            </p:nvSpPr>
            <p:spPr bwMode="auto">
              <a:xfrm rot="-5400000">
                <a:off x="4392" y="266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CC66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67605" name="Object 21"/>
              <p:cNvGraphicFramePr>
                <a:graphicFrameLocks noChangeAspect="1"/>
              </p:cNvGraphicFramePr>
              <p:nvPr/>
            </p:nvGraphicFramePr>
            <p:xfrm>
              <a:off x="48" y="1788"/>
              <a:ext cx="3480" cy="20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ique Microsoft Excel" r:id="rId10" imgW="8352000" imgH="4924800" progId="Excel.Sheet.8">
                      <p:embed/>
                    </p:oleObj>
                  </mc:Choice>
                  <mc:Fallback>
                    <p:oleObj name="Graphique Microsoft Excel" r:id="rId10" imgW="8352000" imgH="492480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" y="1788"/>
                            <a:ext cx="3480" cy="20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7615" name="Text Box 31"/>
            <p:cNvSpPr txBox="1">
              <a:spLocks noChangeArrowheads="1"/>
            </p:cNvSpPr>
            <p:nvPr/>
          </p:nvSpPr>
          <p:spPr bwMode="auto">
            <a:xfrm>
              <a:off x="4224" y="2640"/>
              <a:ext cx="57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>
                  <a:solidFill>
                    <a:srgbClr val="CC6600"/>
                  </a:solidFill>
                </a:rPr>
                <a:t>3f</a:t>
              </a:r>
              <a:r>
                <a:rPr lang="fr-CA" sz="2400" baseline="-25000">
                  <a:solidFill>
                    <a:srgbClr val="CC6600"/>
                  </a:solidFill>
                </a:rPr>
                <a:t>0</a:t>
              </a:r>
            </a:p>
          </p:txBody>
        </p:sp>
      </p:grpSp>
      <p:grpSp>
        <p:nvGrpSpPr>
          <p:cNvPr id="67626" name="Group 42"/>
          <p:cNvGrpSpPr>
            <a:grpSpLocks/>
          </p:cNvGrpSpPr>
          <p:nvPr/>
        </p:nvGrpSpPr>
        <p:grpSpPr bwMode="auto">
          <a:xfrm>
            <a:off x="838200" y="1909763"/>
            <a:ext cx="7162800" cy="3243263"/>
            <a:chOff x="528" y="1575"/>
            <a:chExt cx="4512" cy="2043"/>
          </a:xfrm>
        </p:grpSpPr>
        <p:grpSp>
          <p:nvGrpSpPr>
            <p:cNvPr id="67625" name="Group 41"/>
            <p:cNvGrpSpPr>
              <a:grpSpLocks/>
            </p:cNvGrpSpPr>
            <p:nvPr/>
          </p:nvGrpSpPr>
          <p:grpSpPr bwMode="auto">
            <a:xfrm>
              <a:off x="528" y="1575"/>
              <a:ext cx="4210" cy="2043"/>
              <a:chOff x="528" y="1575"/>
              <a:chExt cx="4210" cy="2043"/>
            </a:xfrm>
          </p:grpSpPr>
          <p:sp>
            <p:nvSpPr>
              <p:cNvPr id="67600" name="Line 16"/>
              <p:cNvSpPr>
                <a:spLocks noChangeShapeType="1"/>
              </p:cNvSpPr>
              <p:nvPr/>
            </p:nvSpPr>
            <p:spPr bwMode="auto">
              <a:xfrm rot="-5400000">
                <a:off x="4666" y="2505"/>
                <a:ext cx="143" cy="0"/>
              </a:xfrm>
              <a:prstGeom prst="line">
                <a:avLst/>
              </a:prstGeom>
              <a:noFill/>
              <a:ln w="28575">
                <a:solidFill>
                  <a:srgbClr val="996633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67607" name="Object 23"/>
              <p:cNvGraphicFramePr>
                <a:graphicFrameLocks noChangeAspect="1"/>
              </p:cNvGraphicFramePr>
              <p:nvPr/>
            </p:nvGraphicFramePr>
            <p:xfrm>
              <a:off x="528" y="1575"/>
              <a:ext cx="3022" cy="20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art" r:id="rId12" imgW="5577840" imgH="3246120" progId="Excel.Sheet.8">
                      <p:embed/>
                    </p:oleObj>
                  </mc:Choice>
                  <mc:Fallback>
                    <p:oleObj name="Chart" r:id="rId12" imgW="5577840" imgH="324612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8" y="1575"/>
                            <a:ext cx="3022" cy="20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7616" name="Text Box 32"/>
            <p:cNvSpPr txBox="1">
              <a:spLocks noChangeArrowheads="1"/>
            </p:cNvSpPr>
            <p:nvPr/>
          </p:nvSpPr>
          <p:spPr bwMode="auto">
            <a:xfrm>
              <a:off x="4608" y="2665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>
                  <a:solidFill>
                    <a:srgbClr val="996600"/>
                  </a:solidFill>
                </a:rPr>
                <a:t>5f</a:t>
              </a:r>
              <a:r>
                <a:rPr lang="fr-CA" sz="2400" baseline="-25000">
                  <a:solidFill>
                    <a:srgbClr val="996600"/>
                  </a:solidFill>
                </a:rPr>
                <a:t>0</a:t>
              </a: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>
            <a:off x="6248400" y="2152650"/>
            <a:ext cx="2286000" cy="1905000"/>
            <a:chOff x="3936" y="1728"/>
            <a:chExt cx="1440" cy="1200"/>
          </a:xfrm>
        </p:grpSpPr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3936" y="2564"/>
              <a:ext cx="134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 rot="-5400000">
              <a:off x="3518" y="2146"/>
              <a:ext cx="8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7611" name="Text Box 27"/>
            <p:cNvSpPr txBox="1">
              <a:spLocks noChangeArrowheads="1"/>
            </p:cNvSpPr>
            <p:nvPr/>
          </p:nvSpPr>
          <p:spPr bwMode="auto">
            <a:xfrm>
              <a:off x="5094" y="2641"/>
              <a:ext cx="28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 dirty="0"/>
                <a:t>f</a:t>
              </a:r>
            </a:p>
          </p:txBody>
        </p:sp>
      </p:grpSp>
      <p:sp>
        <p:nvSpPr>
          <p:cNvPr id="27" name="Footer Placeholder 26"/>
          <p:cNvSpPr>
            <a:spLocks noGrp="1"/>
          </p:cNvSpPr>
          <p:nvPr>
            <p:ph type="ftr" sz="quarter" idx="4294967295"/>
          </p:nvPr>
        </p:nvSpPr>
        <p:spPr>
          <a:xfrm rot="16200000">
            <a:off x="-1076325" y="4824667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2" name="Rectangle 1"/>
          <p:cNvSpPr/>
          <p:nvPr/>
        </p:nvSpPr>
        <p:spPr>
          <a:xfrm>
            <a:off x="5194245" y="5286345"/>
            <a:ext cx="34515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800" dirty="0">
                <a:solidFill>
                  <a:srgbClr val="002060"/>
                </a:solidFill>
                <a:cs typeface="Arial" pitchFamily="34" charset="0"/>
              </a:rPr>
              <a:t>f</a:t>
            </a:r>
            <a:r>
              <a:rPr lang="fr-CA" sz="1800" i="0" baseline="-25000" dirty="0">
                <a:solidFill>
                  <a:srgbClr val="002060"/>
                </a:solidFill>
                <a:cs typeface="Arial" pitchFamily="34" charset="0"/>
              </a:rPr>
              <a:t>0</a:t>
            </a:r>
            <a:r>
              <a:rPr lang="fr-CA" sz="1800" i="0" dirty="0">
                <a:solidFill>
                  <a:srgbClr val="002060"/>
                </a:solidFill>
                <a:cs typeface="Arial" pitchFamily="34" charset="0"/>
              </a:rPr>
              <a:t> : fréquence fondamentale</a:t>
            </a:r>
          </a:p>
          <a:p>
            <a:r>
              <a:rPr lang="fr-CA" sz="1800" dirty="0"/>
              <a:t>nf</a:t>
            </a:r>
            <a:r>
              <a:rPr lang="fr-CA" sz="1800" i="0" baseline="-25000" dirty="0"/>
              <a:t>0</a:t>
            </a:r>
            <a:r>
              <a:rPr lang="fr-CA" sz="1800" i="0" dirty="0"/>
              <a:t>: harmoniques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72298F-FDAD-A541-8014-8E18C94E5E9D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B21E35-E0F6-2D42-8510-EECDA3A4C574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3E7066-DC5F-2042-AC2C-8BAFE8CD876B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C2F278-04C6-879E-54D9-23C10F6A8ADA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499826-68EE-D5C6-85EE-FA51EBFD6D69}"/>
              </a:ext>
            </a:extLst>
          </p:cNvPr>
          <p:cNvSpPr txBox="1"/>
          <p:nvPr/>
        </p:nvSpPr>
        <p:spPr>
          <a:xfrm>
            <a:off x="355599" y="248705"/>
            <a:ext cx="85399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700" b="1" dirty="0">
                <a:latin typeface="+mj-lt"/>
              </a:rPr>
              <a:t>Rappel : Signaux périodiques – décomposition du signal</a:t>
            </a:r>
            <a:endParaRPr lang="fr-CA" sz="27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5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7609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reconstruction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synthèse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651B3-B77D-40A6-B35E-6FBE8C87492B}"/>
              </a:ext>
            </a:extLst>
          </p:cNvPr>
          <p:cNvGrpSpPr/>
          <p:nvPr/>
        </p:nvGrpSpPr>
        <p:grpSpPr>
          <a:xfrm>
            <a:off x="361526" y="1083448"/>
            <a:ext cx="8506901" cy="2345541"/>
            <a:chOff x="361526" y="1083448"/>
            <a:chExt cx="8506901" cy="2345541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F52AAAF8-B415-4F9F-AF9B-B5974C58DB8E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1083448"/>
              <a:ext cx="8506901" cy="2345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Échantillonnage</a:t>
              </a:r>
            </a:p>
            <a:p>
              <a:pPr marL="482400">
                <a:spcBef>
                  <a:spcPts val="1800"/>
                </a:spcBef>
                <a:buSzPct val="135000"/>
              </a:pPr>
              <a:r>
                <a:rPr lang="fr-FR" sz="2200" i="1" spc="-50" dirty="0">
                  <a:latin typeface="+mj-lt"/>
                  <a:cs typeface="Tahoma"/>
                </a:rPr>
                <a:t> </a:t>
              </a:r>
            </a:p>
            <a:p>
              <a:pPr marL="253800" indent="0">
                <a:spcBef>
                  <a:spcPts val="600"/>
                </a:spcBef>
                <a:buSzPct val="135000"/>
                <a:buNone/>
              </a:pPr>
              <a:r>
                <a:rPr lang="fr-FR" sz="2200" i="1" spc="-50" dirty="0">
                  <a:latin typeface="+mj-lt"/>
                  <a:cs typeface="Tahoma"/>
                </a:rPr>
                <a:t> </a:t>
              </a:r>
            </a:p>
            <a:p>
              <a:pPr marL="482400">
                <a:spcBef>
                  <a:spcPts val="1200"/>
                </a:spcBef>
                <a:buSzPct val="135000"/>
              </a:pPr>
              <a:r>
                <a:rPr lang="fr-FR" sz="2200" i="1" spc="-50" dirty="0">
                  <a:latin typeface="+mj-lt"/>
                  <a:cs typeface="Tahoma"/>
                </a:rPr>
                <a:t> </a:t>
              </a:r>
              <a:endParaRPr lang="fr-FR" sz="2200" spc="-45" dirty="0">
                <a:latin typeface="+mj-lt"/>
                <a:cs typeface="Arial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570E13-7360-4BC8-A006-C594DDAA2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438" y="1564570"/>
              <a:ext cx="7401844" cy="7171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6B07CB-BAF7-4073-9F9D-8D985E64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78" y="2441713"/>
              <a:ext cx="6400804" cy="7133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B95E27-C219-4A2B-816D-DCF1AC0CBDEC}"/>
              </a:ext>
            </a:extLst>
          </p:cNvPr>
          <p:cNvGrpSpPr/>
          <p:nvPr/>
        </p:nvGrpSpPr>
        <p:grpSpPr>
          <a:xfrm>
            <a:off x="361526" y="3371229"/>
            <a:ext cx="8506901" cy="1948873"/>
            <a:chOff x="248476" y="3371229"/>
            <a:chExt cx="8506901" cy="1948873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3076A029-C0E9-4ACE-B27F-46D01FF28801}"/>
                </a:ext>
              </a:extLst>
            </p:cNvPr>
            <p:cNvSpPr txBox="1">
              <a:spLocks/>
            </p:cNvSpPr>
            <p:nvPr/>
          </p:nvSpPr>
          <p:spPr>
            <a:xfrm>
              <a:off x="248476" y="3371229"/>
              <a:ext cx="8506901" cy="194887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Reconstruction (si le théorème d’échantillonnage est satisfait)</a:t>
              </a:r>
            </a:p>
            <a:p>
              <a:pPr marL="482400">
                <a:spcBef>
                  <a:spcPts val="1800"/>
                </a:spcBef>
                <a:buSzPct val="135000"/>
              </a:pPr>
              <a:r>
                <a:rPr lang="en-CA" sz="2200" i="1" spc="-50" dirty="0">
                  <a:latin typeface="+mj-lt"/>
                  <a:cs typeface="Tahoma"/>
                </a:rPr>
                <a:t> </a:t>
              </a:r>
              <a:endParaRPr lang="fr-FR" sz="2200" spc="-50" dirty="0">
                <a:latin typeface="+mj-lt"/>
                <a:cs typeface="Tahoma"/>
              </a:endParaRPr>
            </a:p>
            <a:p>
              <a:pPr marL="482400" algn="ctr">
                <a:spcBef>
                  <a:spcPts val="3000"/>
                </a:spcBef>
                <a:buSzPct val="135000"/>
              </a:pPr>
              <a:r>
                <a:rPr lang="en-CA" sz="2200" spc="-50" dirty="0">
                  <a:latin typeface="+mj-lt"/>
                  <a:cs typeface="Tahoma"/>
                </a:rPr>
                <a:t> </a:t>
              </a:r>
              <a:endParaRPr lang="fr-FR" sz="2200" spc="-50" dirty="0">
                <a:latin typeface="+mj-lt"/>
                <a:cs typeface="Tahoma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B21292-78DE-4182-8657-71258BC03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249" y="3895091"/>
              <a:ext cx="6668422" cy="424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3A5453-A68E-420F-864E-25C5038F3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688" y="4476982"/>
              <a:ext cx="7902689" cy="843120"/>
            </a:xfrm>
            <a:prstGeom prst="rect">
              <a:avLst/>
            </a:prstGeom>
          </p:spPr>
        </p:pic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30A09717-D633-4FAA-A9E9-7F47B0EEA8A8}"/>
              </a:ext>
            </a:extLst>
          </p:cNvPr>
          <p:cNvSpPr txBox="1">
            <a:spLocks/>
          </p:cNvSpPr>
          <p:nvPr/>
        </p:nvSpPr>
        <p:spPr>
          <a:xfrm>
            <a:off x="361526" y="5385879"/>
            <a:ext cx="8506901" cy="1026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Illustration</a:t>
            </a:r>
            <a:endParaRPr lang="fr-FR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Voir démonstration </a:t>
            </a:r>
            <a:r>
              <a:rPr lang="fr-FR" sz="2200" spc="-50" dirty="0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demo_replie1D</a:t>
            </a:r>
            <a:endParaRPr lang="fr-FR" sz="2600" spc="-50" dirty="0">
              <a:latin typeface="Cambria Math" panose="02040503050406030204" pitchFamily="18" charset="0"/>
              <a:ea typeface="Cambria Math" panose="02040503050406030204" pitchFamily="18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009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543385"/>
                <a:ext cx="8633792" cy="38203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Situations typiques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Souvent impossible d’éviter le recouvrement spectral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Manipulation de quantités numérisées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Domaine temporel ou spatial : nécessité de données discrétisées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Passage au domaine fréquentiel : </a:t>
                </a:r>
                <a:r>
                  <a:rPr lang="fr-CA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variable </a:t>
                </a:r>
                <a14:m>
                  <m:oMath xmlns:m="http://schemas.openxmlformats.org/officeDocument/2006/math">
                    <m:r>
                      <a:rPr lang="fr-CA" i="1" spc="-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</m:oMath>
                </a14:m>
                <a:r>
                  <a:rPr lang="fr-CA" i="1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CA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continue !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Outil disponible : transformée de Fourier rapide (FFT)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None/>
                </a:pPr>
                <a:endParaRPr lang="fr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3400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543385"/>
                <a:ext cx="8633792" cy="3820352"/>
              </a:xfrm>
              <a:prstGeom prst="rect">
                <a:avLst/>
              </a:prstGeom>
              <a:blipFill>
                <a:blip r:embed="rId3"/>
                <a:stretch>
                  <a:fillRect l="-1468" t="-2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D7DEAD-00FE-4CB3-B853-6FC3F67D1D9F}"/>
              </a:ext>
            </a:extLst>
          </p:cNvPr>
          <p:cNvSpPr/>
          <p:nvPr/>
        </p:nvSpPr>
        <p:spPr>
          <a:xfrm>
            <a:off x="941696" y="2565318"/>
            <a:ext cx="6887855" cy="46943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spc="-50" dirty="0">
                <a:solidFill>
                  <a:srgbClr val="FF0000"/>
                </a:solidFill>
                <a:latin typeface="+mj-lt"/>
                <a:cs typeface="Tahoma"/>
              </a:rPr>
              <a:t>Filtrage passe-bas anti-repliement avant l’échantillonnage </a:t>
            </a:r>
            <a:endParaRPr lang="en-CA" sz="2200" b="1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3AD3CD-1163-422D-B412-61A6D72862C0}"/>
              </a:ext>
            </a:extLst>
          </p:cNvPr>
          <p:cNvSpPr/>
          <p:nvPr/>
        </p:nvSpPr>
        <p:spPr>
          <a:xfrm>
            <a:off x="355599" y="5371817"/>
            <a:ext cx="8432802" cy="45799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Comment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obtenir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,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interpréter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et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manipuler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des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fréquences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discrètes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?</a:t>
            </a:r>
            <a:endParaRPr lang="fr-FR" sz="2200" b="1" spc="-45" dirty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A143A-CC6F-41BC-A82B-14529AFC020D}"/>
              </a:ext>
            </a:extLst>
          </p:cNvPr>
          <p:cNvSpPr/>
          <p:nvPr/>
        </p:nvSpPr>
        <p:spPr>
          <a:xfrm>
            <a:off x="2509025" y="115756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SzPct val="135000"/>
            </a:pPr>
            <a:endParaRPr lang="fr-FR" b="1" spc="-45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1600220"/>
            <a:ext cx="90297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3150" y="1219200"/>
            <a:ext cx="7826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r>
              <a:rPr lang="fr-CA" sz="1800" kern="0" dirty="0">
                <a:solidFill>
                  <a:srgbClr val="002060"/>
                </a:solidFill>
                <a:latin typeface="Verdana" pitchFamily="34" charset="0"/>
              </a:rPr>
              <a:t>d</a:t>
            </a:r>
            <a:r>
              <a:rPr kumimoji="0" lang="fr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omaine</a:t>
            </a:r>
            <a:r>
              <a: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 temps	 	    domaine</a:t>
            </a:r>
            <a:r>
              <a:rPr kumimoji="0" lang="fr-CA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la fréquence</a:t>
            </a: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3337561"/>
            <a:ext cx="8869633" cy="12801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2878" y="4434829"/>
            <a:ext cx="8869633" cy="1463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92D71-A466-DB4D-8A5F-9518262AAF13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D7CCF-F7F6-0E4A-9606-5DE7EE981DC3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720D3-9D06-D746-B3E6-958D1925AE5B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3367D-8B93-ABEF-D66D-9EFD3CB86AEE}"/>
              </a:ext>
            </a:extLst>
          </p:cNvPr>
          <p:cNvSpPr txBox="1"/>
          <p:nvPr/>
        </p:nvSpPr>
        <p:spPr>
          <a:xfrm>
            <a:off x="355599" y="263530"/>
            <a:ext cx="878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pratiques : Durée finie de la fenêtre d’acquisition</a:t>
            </a:r>
            <a:endParaRPr lang="fr-CA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31B10C-67EE-25A0-B119-012A158ADA5D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8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134747" y="1414163"/>
            <a:ext cx="7826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r>
              <a:rPr lang="fr-CA" sz="1800" kern="0" dirty="0">
                <a:solidFill>
                  <a:srgbClr val="002060"/>
                </a:solidFill>
                <a:latin typeface="Verdana" pitchFamily="34" charset="0"/>
              </a:rPr>
              <a:t>d</a:t>
            </a:r>
            <a:r>
              <a:rPr kumimoji="0" lang="fr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omaine</a:t>
            </a:r>
            <a:r>
              <a: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 temps	 	    domaine</a:t>
            </a:r>
            <a:r>
              <a:rPr kumimoji="0" lang="fr-CA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la fréquence</a:t>
            </a: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4424"/>
            <a:ext cx="90678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91489" y="3337562"/>
            <a:ext cx="8869633" cy="12801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626" y="4617708"/>
            <a:ext cx="9143950" cy="1463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B45DCB-9A02-5846-AA47-2C27A52C9A6A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ABE21-D8D1-8045-BB95-BF1FD3DC6A99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B6C54-FBF3-664E-8435-F3BF09C29147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9ED94-2F61-993B-4103-9AA408BFF185}"/>
              </a:ext>
            </a:extLst>
          </p:cNvPr>
          <p:cNvSpPr txBox="1"/>
          <p:nvPr/>
        </p:nvSpPr>
        <p:spPr>
          <a:xfrm>
            <a:off x="355599" y="263530"/>
            <a:ext cx="878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pratiques : Durée finie de la fenêtre d’acquisition</a:t>
            </a:r>
            <a:endParaRPr lang="fr-CA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8BD166-E88B-96BC-A71E-BA45E14E3305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91659"/>
            <a:ext cx="91154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49375" y="1311275"/>
            <a:ext cx="7826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r>
              <a:rPr lang="fr-CA" sz="1800" kern="0" dirty="0">
                <a:solidFill>
                  <a:srgbClr val="002060"/>
                </a:solidFill>
                <a:latin typeface="Verdana" pitchFamily="34" charset="0"/>
              </a:rPr>
              <a:t>d</a:t>
            </a:r>
            <a:r>
              <a:rPr kumimoji="0" lang="fr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omaine</a:t>
            </a:r>
            <a:r>
              <a: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 temps		domaine</a:t>
            </a:r>
            <a:r>
              <a:rPr kumimoji="0" lang="fr-CA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la fréquence</a:t>
            </a: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23001" y="4526268"/>
            <a:ext cx="1473200" cy="1012825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fr-CA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57975" y="4343390"/>
            <a:ext cx="1565276" cy="822951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fr-CA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>
            <a:off x="6126463" y="4709146"/>
            <a:ext cx="1657350" cy="1104899"/>
          </a:xfrm>
          <a:prstGeom prst="arc">
            <a:avLst>
              <a:gd name="adj1" fmla="val 21417649"/>
              <a:gd name="adj2" fmla="val 10975555"/>
            </a:avLst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fr-CA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823001" y="5897853"/>
            <a:ext cx="2285975" cy="548634"/>
          </a:xfrm>
          <a:prstGeom prst="wedgeEllipseCallout">
            <a:avLst>
              <a:gd name="adj1" fmla="val 13453"/>
              <a:gd name="adj2" fmla="val -109554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r>
              <a:rPr kumimoji="0" lang="fr-CA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saut brusque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981" y="3246122"/>
            <a:ext cx="8869633" cy="8229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7176" y="4069072"/>
            <a:ext cx="8961072" cy="24688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585B5A-27CC-CC45-B886-416154B60A1F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B6D9D-7590-6448-8872-CE99067B38E5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48B419-1FD0-A04B-8A31-A0FDF311E53B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A4786-8F56-7EAE-268C-15564A326A73}"/>
              </a:ext>
            </a:extLst>
          </p:cNvPr>
          <p:cNvSpPr txBox="1"/>
          <p:nvPr/>
        </p:nvSpPr>
        <p:spPr>
          <a:xfrm>
            <a:off x="355599" y="263530"/>
            <a:ext cx="8788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pratiques : échantillonnage fréquentiel et périodicité implicite</a:t>
            </a:r>
            <a:endParaRPr lang="fr-CA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F6DA05-C479-15EA-496A-6949C590DF14}"/>
              </a:ext>
            </a:extLst>
          </p:cNvPr>
          <p:cNvCxnSpPr>
            <a:cxnSpLocks/>
          </p:cNvCxnSpPr>
          <p:nvPr/>
        </p:nvCxnSpPr>
        <p:spPr>
          <a:xfrm>
            <a:off x="496957" y="120262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39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432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Caractéristiques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Fourier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88FBC-EA05-F66F-0114-32AD757D3569}"/>
              </a:ext>
            </a:extLst>
          </p:cNvPr>
          <p:cNvGrpSpPr/>
          <p:nvPr/>
        </p:nvGrpSpPr>
        <p:grpSpPr>
          <a:xfrm>
            <a:off x="2598440" y="1159852"/>
            <a:ext cx="6273165" cy="4855625"/>
            <a:chOff x="496957" y="843810"/>
            <a:chExt cx="7103666" cy="543071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67C549-A090-4661-B662-B92C924570A3}"/>
                </a:ext>
              </a:extLst>
            </p:cNvPr>
            <p:cNvCxnSpPr>
              <a:cxnSpLocks/>
            </p:cNvCxnSpPr>
            <p:nvPr/>
          </p:nvCxnSpPr>
          <p:spPr>
            <a:xfrm>
              <a:off x="496957" y="843810"/>
              <a:ext cx="5565913" cy="0"/>
            </a:xfrm>
            <a:prstGeom prst="line">
              <a:avLst/>
            </a:prstGeom>
            <a:ln w="381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AD57AC-40A2-B1B7-8C4D-159AE465160D}"/>
                </a:ext>
              </a:extLst>
            </p:cNvPr>
            <p:cNvGrpSpPr/>
            <p:nvPr/>
          </p:nvGrpSpPr>
          <p:grpSpPr>
            <a:xfrm>
              <a:off x="1226137" y="1143588"/>
              <a:ext cx="6374486" cy="5130934"/>
              <a:chOff x="1226137" y="1143588"/>
              <a:chExt cx="6374486" cy="513093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CEFDFDA-BA98-4356-BDD9-FE189C782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6137" y="1159852"/>
                <a:ext cx="2927152" cy="503275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EF1A586-DF56-45D6-9FA0-206342BC1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3519" y="2426298"/>
                <a:ext cx="2997104" cy="132347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0F8B16C-70D9-45DE-B289-FEB54E6CC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0" y="3687679"/>
                <a:ext cx="2950507" cy="130965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43BEE37-E7A6-4F85-AABF-580145D30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8495" y="4985518"/>
                <a:ext cx="2927152" cy="128900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81B8C44-004A-4128-8386-958EAAF3C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1563" y="1143588"/>
                <a:ext cx="2924121" cy="1252685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E89E83-DFB1-A04E-A0D4-D4AB1A0C1BA1}"/>
                </a:ext>
              </a:extLst>
            </p:cNvPr>
            <p:cNvSpPr txBox="1"/>
            <p:nvPr/>
          </p:nvSpPr>
          <p:spPr>
            <a:xfrm>
              <a:off x="4541160" y="1124974"/>
              <a:ext cx="30168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7BCA8E-155F-BB4E-B06F-CAAF0DFAD551}"/>
                </a:ext>
              </a:extLst>
            </p:cNvPr>
            <p:cNvSpPr txBox="1"/>
            <p:nvPr/>
          </p:nvSpPr>
          <p:spPr>
            <a:xfrm>
              <a:off x="1210097" y="2406223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FF49F4-F0F8-B74E-AC9A-CC106F6F3726}"/>
                </a:ext>
              </a:extLst>
            </p:cNvPr>
            <p:cNvSpPr txBox="1"/>
            <p:nvPr/>
          </p:nvSpPr>
          <p:spPr>
            <a:xfrm>
              <a:off x="1210097" y="3673234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C57785-3CED-4E40-9376-2904F2D22619}"/>
                </a:ext>
              </a:extLst>
            </p:cNvPr>
            <p:cNvSpPr txBox="1"/>
            <p:nvPr/>
          </p:nvSpPr>
          <p:spPr>
            <a:xfrm>
              <a:off x="1176710" y="4909538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085822-A04A-8F45-B481-EB38E57BC232}"/>
                </a:ext>
              </a:extLst>
            </p:cNvPr>
            <p:cNvSpPr txBox="1"/>
            <p:nvPr/>
          </p:nvSpPr>
          <p:spPr>
            <a:xfrm>
              <a:off x="1139331" y="1101643"/>
              <a:ext cx="30168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E80F83-BC51-384D-BDD1-3EBDE083E6FE}"/>
                </a:ext>
              </a:extLst>
            </p:cNvPr>
            <p:cNvSpPr txBox="1"/>
            <p:nvPr/>
          </p:nvSpPr>
          <p:spPr>
            <a:xfrm>
              <a:off x="4533902" y="2416951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4AC84C-9B13-054B-99D5-4BFE6402BF18}"/>
                </a:ext>
              </a:extLst>
            </p:cNvPr>
            <p:cNvSpPr txBox="1"/>
            <p:nvPr/>
          </p:nvSpPr>
          <p:spPr>
            <a:xfrm>
              <a:off x="4502401" y="3726129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A7B963-F77F-2743-8AF5-CEC33D80764E}"/>
                </a:ext>
              </a:extLst>
            </p:cNvPr>
            <p:cNvSpPr txBox="1"/>
            <p:nvPr/>
          </p:nvSpPr>
          <p:spPr>
            <a:xfrm>
              <a:off x="4569607" y="4979253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d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76589D9-AE28-A0A6-1FAE-AF856BCF0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9" y="3109164"/>
            <a:ext cx="1409700" cy="533400"/>
          </a:xfrm>
          <a:prstGeom prst="rect">
            <a:avLst/>
          </a:prstGeom>
        </p:spPr>
      </p:pic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363C5578-3416-82E8-20E5-146B4C54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2047" y="3096761"/>
            <a:ext cx="533401" cy="533401"/>
          </a:xfrm>
          <a:prstGeom prst="rect">
            <a:avLst/>
          </a:prstGeom>
        </p:spPr>
      </p:pic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id="{15721E95-6AF5-8BCC-1628-3FF97A3EA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9370" y="2761061"/>
            <a:ext cx="1066430" cy="10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9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3178577"/>
            <a:ext cx="7312192" cy="560046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09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Signaux à temps discret </a:t>
            </a:r>
            <a:endParaRPr lang="fr-CA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717" y="1067065"/>
                <a:ext cx="8633792" cy="527001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Définitions et propriétés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Signal à temps discret 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2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fr-CA" sz="2000" b="0" i="1" smtClean="0">
                            <a:latin typeface="Cambria Math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CA" sz="2000" i="1" baseline="-25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fr-CA" sz="2000" b="0" i="1" baseline="-2500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fr-CA" sz="2000" b="0" i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a:rPr lang="fr-CA" sz="2000" i="1" spc="-4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fr-CA" sz="2000" i="1" spc="-4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ℤ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Transformé de Fourier à temps discret :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i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800"/>
                  </a:spcBef>
                  <a:buSzPct val="135000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Transformée de Fourier inverse à temps discret: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None/>
                </a:pPr>
                <a:endParaRPr lang="fr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3400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17" y="1067065"/>
                <a:ext cx="8633792" cy="5270012"/>
              </a:xfrm>
              <a:prstGeom prst="rect">
                <a:avLst/>
              </a:prstGeom>
              <a:blipFill>
                <a:blip r:embed="rId3"/>
                <a:stretch>
                  <a:fillRect l="-1468" t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646D63-BB54-4D59-A3AD-82FF6B719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968" y="4457215"/>
            <a:ext cx="2392340" cy="61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5098EA-209A-485B-B91E-5EF66F05D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125" y="5608458"/>
            <a:ext cx="2601346" cy="73635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4796EAB-282D-9D1A-8513-BE3A53F3FBF5}"/>
              </a:ext>
            </a:extLst>
          </p:cNvPr>
          <p:cNvGrpSpPr/>
          <p:nvPr/>
        </p:nvGrpSpPr>
        <p:grpSpPr>
          <a:xfrm>
            <a:off x="1911138" y="1567691"/>
            <a:ext cx="7045172" cy="2050717"/>
            <a:chOff x="1911138" y="1750573"/>
            <a:chExt cx="7045172" cy="20507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3EF072-A165-5AB7-AD39-540C8B3E293E}"/>
                </a:ext>
              </a:extLst>
            </p:cNvPr>
            <p:cNvGrpSpPr/>
            <p:nvPr/>
          </p:nvGrpSpPr>
          <p:grpSpPr>
            <a:xfrm>
              <a:off x="1911138" y="1750573"/>
              <a:ext cx="7045172" cy="2050717"/>
              <a:chOff x="2890856" y="2122628"/>
              <a:chExt cx="7045172" cy="2050717"/>
            </a:xfrm>
          </p:grpSpPr>
          <p:pic>
            <p:nvPicPr>
              <p:cNvPr id="8" name="Picture 7" descr="A screenshot of a math book&#10;&#10;Description automatically generated">
                <a:extLst>
                  <a:ext uri="{FF2B5EF4-FFF2-40B4-BE49-F238E27FC236}">
                    <a16:creationId xmlns:a16="http://schemas.microsoft.com/office/drawing/2014/main" id="{72F164E0-723E-9EC8-2241-5F971255E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2627" y="2122628"/>
                <a:ext cx="5233401" cy="2050717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B21434-D7BB-D258-210F-B664296F812B}"/>
                  </a:ext>
                </a:extLst>
              </p:cNvPr>
              <p:cNvSpPr txBox="1"/>
              <p:nvPr/>
            </p:nvSpPr>
            <p:spPr>
              <a:xfrm>
                <a:off x="2890856" y="3397241"/>
                <a:ext cx="1903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800" i="1" spc="-4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Rappel </a:t>
                </a:r>
                <a:r>
                  <a:rPr lang="en-CA" sz="1800" i="1" spc="-45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diapo</a:t>
                </a:r>
                <a:r>
                  <a:rPr lang="en-CA" sz="1800" i="1" spc="-4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34 </a:t>
                </a:r>
                <a:r>
                  <a:rPr lang="en-CA" sz="1800" i="1" spc="-4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 </a:t>
                </a:r>
                <a:endPara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F8A60A-9A19-FA97-7951-BD60E4C1EB69}"/>
                </a:ext>
              </a:extLst>
            </p:cNvPr>
            <p:cNvSpPr/>
            <p:nvPr/>
          </p:nvSpPr>
          <p:spPr>
            <a:xfrm>
              <a:off x="4392555" y="2743200"/>
              <a:ext cx="1564106" cy="4702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D542B9-0E15-BA34-38B5-CB7ADA3C190B}"/>
              </a:ext>
            </a:extLst>
          </p:cNvPr>
          <p:cNvGrpSpPr/>
          <p:nvPr/>
        </p:nvGrpSpPr>
        <p:grpSpPr>
          <a:xfrm>
            <a:off x="4639172" y="3852432"/>
            <a:ext cx="4729855" cy="1001572"/>
            <a:chOff x="4639172" y="3852432"/>
            <a:chExt cx="4729855" cy="10015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F74F4A8-106A-853F-0035-0C9CC73B3364}"/>
                    </a:ext>
                  </a:extLst>
                </p:cNvPr>
                <p:cNvSpPr txBox="1"/>
                <p:nvPr/>
              </p:nvSpPr>
              <p:spPr>
                <a:xfrm>
                  <a:off x="4718651" y="4233770"/>
                  <a:ext cx="4650376" cy="620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pc="-50" smtClean="0">
                            <a:solidFill>
                              <a:srgbClr val="FF0000"/>
                            </a:solidFill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i="1" spc="-50" baseline="-25000">
                            <a:solidFill>
                              <a:srgbClr val="FF0000"/>
                            </a:solidFill>
                            <a:latin typeface="Cambria Math" charset="0"/>
                            <a:cs typeface="Tahoma"/>
                          </a:rPr>
                          <m:t>𝑟</m:t>
                        </m:r>
                        <m:r>
                          <a:rPr lang="fr-FR" i="1" spc="-45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 spc="-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fr-FR" i="1" spc="-5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  <a:cs typeface="Tahoma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 spc="-50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fPr>
                              <m:num>
                                <m:r>
                                  <a:rPr lang="en-CA" i="1" spc="-50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cs typeface="Tahoma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CA" spc="-45" dirty="0">
                                    <a:solidFill>
                                      <a:srgbClr val="FF0000"/>
                                    </a:solidFill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CA" spc="-45" dirty="0">
                                <a:solidFill>
                                  <a:srgbClr val="FF0000"/>
                                </a:solidFill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, </m:t>
                            </m:r>
                            <m:f>
                              <m:fPr>
                                <m:ctrlPr>
                                  <a:rPr lang="fr-FR" i="1" spc="-50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fPr>
                              <m:num>
                                <m:r>
                                  <a:rPr lang="en-CA" i="1" spc="-50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cs typeface="Tahoma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CA" spc="-45" dirty="0">
                                    <a:solidFill>
                                      <a:srgbClr val="FF0000"/>
                                    </a:solidFill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CA" i="1" spc="-45" baseline="-2500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F74F4A8-106A-853F-0035-0C9CC73B3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8651" y="4233770"/>
                  <a:ext cx="4650376" cy="620234"/>
                </a:xfrm>
                <a:prstGeom prst="rect">
                  <a:avLst/>
                </a:prstGeom>
                <a:blipFill>
                  <a:blip r:embed="rId7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69CC5856-974B-03AD-8ABA-BCFF9919929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639172" y="4609004"/>
              <a:ext cx="1423699" cy="39163"/>
            </a:xfrm>
            <a:prstGeom prst="curvedConnector3">
              <a:avLst>
                <a:gd name="adj1" fmla="val 9751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71F206D-2E5D-FA89-1C73-36597A85151A}"/>
                    </a:ext>
                  </a:extLst>
                </p:cNvPr>
                <p:cNvSpPr txBox="1"/>
                <p:nvPr/>
              </p:nvSpPr>
              <p:spPr>
                <a:xfrm>
                  <a:off x="5204763" y="3852432"/>
                  <a:ext cx="393013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14:m>
                    <m:oMath xmlns:m="http://schemas.openxmlformats.org/officeDocument/2006/math">
                      <m:r>
                        <a:rPr lang="en-CA" sz="1600" i="1" spc="-50" smtClean="0">
                          <a:latin typeface="Cambria Math" charset="0"/>
                          <a:cs typeface="Tahoma"/>
                        </a:rPr>
                        <m:t>𝑣</m:t>
                      </m:r>
                      <m:r>
                        <a:rPr lang="en-CA" sz="1600" i="1" spc="-50" baseline="-25000">
                          <a:latin typeface="Cambria Math" charset="0"/>
                          <a:cs typeface="Tahoma"/>
                        </a:rPr>
                        <m:t>𝑟</m:t>
                      </m:r>
                    </m:oMath>
                  </a14:m>
                  <a:r>
                    <a:rPr lang="en-CA" sz="16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: </a:t>
                  </a:r>
                  <a:r>
                    <a:rPr lang="en-CA" sz="16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fréquence</a:t>
                  </a:r>
                  <a:r>
                    <a:rPr lang="en-CA" sz="16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16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réduite</a:t>
                  </a:r>
                  <a:r>
                    <a:rPr lang="en-CA" sz="16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16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à </a:t>
                  </a:r>
                  <a:r>
                    <a:rPr lang="en-CA" sz="16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valeurs</a:t>
                  </a:r>
                  <a:r>
                    <a:rPr lang="en-CA" sz="16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continues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71F206D-2E5D-FA89-1C73-36597A851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4763" y="3852432"/>
                  <a:ext cx="3930137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7B0564F-30B6-0098-6B0D-929167F6FA3F}"/>
              </a:ext>
            </a:extLst>
          </p:cNvPr>
          <p:cNvSpPr/>
          <p:nvPr/>
        </p:nvSpPr>
        <p:spPr>
          <a:xfrm>
            <a:off x="7279239" y="4961044"/>
            <a:ext cx="917174" cy="1053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91FBF1E-A4DE-9C92-1D42-CEFBEE2B137E}"/>
              </a:ext>
            </a:extLst>
          </p:cNvPr>
          <p:cNvSpPr/>
          <p:nvPr/>
        </p:nvSpPr>
        <p:spPr>
          <a:xfrm>
            <a:off x="6799315" y="4961045"/>
            <a:ext cx="917174" cy="1053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3C3601-7558-99EA-51FA-87FBE8C92F19}"/>
              </a:ext>
            </a:extLst>
          </p:cNvPr>
          <p:cNvGrpSpPr/>
          <p:nvPr/>
        </p:nvGrpSpPr>
        <p:grpSpPr>
          <a:xfrm>
            <a:off x="5744565" y="4840121"/>
            <a:ext cx="3340049" cy="1062379"/>
            <a:chOff x="3660999" y="4863869"/>
            <a:chExt cx="3976055" cy="1601823"/>
          </a:xfrm>
        </p:grpSpPr>
        <p:sp>
          <p:nvSpPr>
            <p:cNvPr id="42" name="Line 123">
              <a:extLst>
                <a:ext uri="{FF2B5EF4-FFF2-40B4-BE49-F238E27FC236}">
                  <a16:creationId xmlns:a16="http://schemas.microsoft.com/office/drawing/2014/main" id="{9CA75BA6-DDFD-2B26-C3F0-DCDA071E1C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426252" y="6031104"/>
              <a:ext cx="23727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439F1F3-00A1-DE65-1DF7-C098D8129024}"/>
                </a:ext>
              </a:extLst>
            </p:cNvPr>
            <p:cNvGrpSpPr/>
            <p:nvPr/>
          </p:nvGrpSpPr>
          <p:grpSpPr>
            <a:xfrm>
              <a:off x="3660999" y="4863869"/>
              <a:ext cx="3976055" cy="1601823"/>
              <a:chOff x="3660999" y="4863869"/>
              <a:chExt cx="3976055" cy="1601823"/>
            </a:xfrm>
          </p:grpSpPr>
          <p:sp>
            <p:nvSpPr>
              <p:cNvPr id="44" name="Line 123">
                <a:extLst>
                  <a:ext uri="{FF2B5EF4-FFF2-40B4-BE49-F238E27FC236}">
                    <a16:creationId xmlns:a16="http://schemas.microsoft.com/office/drawing/2014/main" id="{16C6DEBB-198D-A94A-FA14-8061DE6E2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4247403" y="6012683"/>
                <a:ext cx="23727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383FB4B-2383-941F-06CE-F18D3B9969C4}"/>
                  </a:ext>
                </a:extLst>
              </p:cNvPr>
              <p:cNvGrpSpPr/>
              <p:nvPr/>
            </p:nvGrpSpPr>
            <p:grpSpPr>
              <a:xfrm>
                <a:off x="3660999" y="4863869"/>
                <a:ext cx="3976055" cy="1601823"/>
                <a:chOff x="3660999" y="4863869"/>
                <a:chExt cx="3976055" cy="1601823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CC0F4B36-F945-D04D-EF1D-E6F4D051FB81}"/>
                    </a:ext>
                  </a:extLst>
                </p:cNvPr>
                <p:cNvGrpSpPr/>
                <p:nvPr/>
              </p:nvGrpSpPr>
              <p:grpSpPr>
                <a:xfrm>
                  <a:off x="3660999" y="4863869"/>
                  <a:ext cx="3976055" cy="1601823"/>
                  <a:chOff x="3660999" y="4863869"/>
                  <a:chExt cx="3976055" cy="1601823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AB426210-D382-460D-32E8-040CA729BB61}"/>
                      </a:ext>
                    </a:extLst>
                  </p:cNvPr>
                  <p:cNvGrpSpPr/>
                  <p:nvPr/>
                </p:nvGrpSpPr>
                <p:grpSpPr>
                  <a:xfrm>
                    <a:off x="3660999" y="4863869"/>
                    <a:ext cx="3976055" cy="1601823"/>
                    <a:chOff x="3660999" y="4863869"/>
                    <a:chExt cx="3976055" cy="1601823"/>
                  </a:xfrm>
                </p:grpSpPr>
                <p:grpSp>
                  <p:nvGrpSpPr>
                    <p:cNvPr id="50" name="Group 162">
                      <a:extLst>
                        <a:ext uri="{FF2B5EF4-FFF2-40B4-BE49-F238E27FC236}">
                          <a16:creationId xmlns:a16="http://schemas.microsoft.com/office/drawing/2014/main" id="{235E3DB0-A9A5-CDE7-1CD5-4A5B7F9277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60999" y="4863869"/>
                      <a:ext cx="3976055" cy="1601823"/>
                      <a:chOff x="3660999" y="4942953"/>
                      <a:chExt cx="3976055" cy="1601823"/>
                    </a:xfrm>
                  </p:grpSpPr>
                  <p:sp>
                    <p:nvSpPr>
                      <p:cNvPr id="55" name="Text Box 6">
                        <a:extLst>
                          <a:ext uri="{FF2B5EF4-FFF2-40B4-BE49-F238E27FC236}">
                            <a16:creationId xmlns:a16="http://schemas.microsoft.com/office/drawing/2014/main" id="{AD53983E-EBD1-DD73-2B47-EB52767C6F6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2566" y="6101060"/>
                        <a:ext cx="344488" cy="3968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>
                        <a:spAutoFit/>
                      </a:bodyPr>
                      <a:lstStyle/>
                      <a:p>
                        <a:r>
                          <a:rPr lang="fr-CA" sz="2000" i="1" dirty="0">
                            <a:sym typeface="Symbol"/>
                          </a:rPr>
                          <a:t>f</a:t>
                        </a:r>
                        <a:endParaRPr lang="fr-CA" sz="2000" i="1" dirty="0"/>
                      </a:p>
                    </p:txBody>
                  </p:sp>
                  <p:sp>
                    <p:nvSpPr>
                      <p:cNvPr id="56" name="Freeform 55">
                        <a:extLst>
                          <a:ext uri="{FF2B5EF4-FFF2-40B4-BE49-F238E27FC236}">
                            <a16:creationId xmlns:a16="http://schemas.microsoft.com/office/drawing/2014/main" id="{14EF6221-E352-2210-02E1-56CC63C0B84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456811" y="5329767"/>
                        <a:ext cx="5080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7" name="Freeform 56">
                        <a:extLst>
                          <a:ext uri="{FF2B5EF4-FFF2-40B4-BE49-F238E27FC236}">
                            <a16:creationId xmlns:a16="http://schemas.microsoft.com/office/drawing/2014/main" id="{1834512F-E698-DBDF-0535-E55E9198CA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4974211" y="5329767"/>
                        <a:ext cx="4953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8" name="Freeform 57">
                        <a:extLst>
                          <a:ext uri="{FF2B5EF4-FFF2-40B4-BE49-F238E27FC236}">
                            <a16:creationId xmlns:a16="http://schemas.microsoft.com/office/drawing/2014/main" id="{6AE5B567-8B19-3DF5-DA02-3BB180F40C4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548791" y="5332721"/>
                        <a:ext cx="5080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9" name="Freeform 58">
                        <a:extLst>
                          <a:ext uri="{FF2B5EF4-FFF2-40B4-BE49-F238E27FC236}">
                            <a16:creationId xmlns:a16="http://schemas.microsoft.com/office/drawing/2014/main" id="{4FA1A75E-9462-D01D-FEBD-756A42AACF2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6053491" y="5332721"/>
                        <a:ext cx="4953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0" name="Freeform 59">
                        <a:extLst>
                          <a:ext uri="{FF2B5EF4-FFF2-40B4-BE49-F238E27FC236}">
                            <a16:creationId xmlns:a16="http://schemas.microsoft.com/office/drawing/2014/main" id="{DB236440-74B8-B686-5924-59027DD56CD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356100" y="5319349"/>
                        <a:ext cx="5080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1" name="Freeform 60">
                        <a:extLst>
                          <a:ext uri="{FF2B5EF4-FFF2-40B4-BE49-F238E27FC236}">
                            <a16:creationId xmlns:a16="http://schemas.microsoft.com/office/drawing/2014/main" id="{6233A9A0-5C86-D5B6-8FAC-65CEE9A628A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3860800" y="5319349"/>
                        <a:ext cx="4953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2" name="Line 123">
                        <a:extLst>
                          <a:ext uri="{FF2B5EF4-FFF2-40B4-BE49-F238E27FC236}">
                            <a16:creationId xmlns:a16="http://schemas.microsoft.com/office/drawing/2014/main" id="{01C5B1A4-C425-449A-9D19-D12BC011EBB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4901391" y="5518953"/>
                        <a:ext cx="115200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  <p:sp>
                    <p:nvSpPr>
                      <p:cNvPr id="63" name="Line 122">
                        <a:extLst>
                          <a:ext uri="{FF2B5EF4-FFF2-40B4-BE49-F238E27FC236}">
                            <a16:creationId xmlns:a16="http://schemas.microsoft.com/office/drawing/2014/main" id="{166E4D0E-9B95-4021-E624-601D5FA8AF9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26390" y="6086905"/>
                        <a:ext cx="3707923" cy="80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  <p:sp>
                    <p:nvSpPr>
                      <p:cNvPr id="64" name="Text Box 6">
                        <a:extLst>
                          <a:ext uri="{FF2B5EF4-FFF2-40B4-BE49-F238E27FC236}">
                            <a16:creationId xmlns:a16="http://schemas.microsoft.com/office/drawing/2014/main" id="{285B563F-2A0D-7352-8FF3-AE514C23196E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116991" y="6132994"/>
                        <a:ext cx="1041179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>
                          <a:spcBef>
                            <a:spcPts val="0"/>
                          </a:spcBef>
                        </a:pPr>
                        <a:r>
                          <a:rPr lang="fr-CA" sz="2000" i="0" dirty="0">
                            <a:solidFill>
                              <a:srgbClr val="002060"/>
                            </a:solidFill>
                            <a:sym typeface="Symbol"/>
                          </a:rPr>
                          <a:t>1/</a:t>
                        </a:r>
                        <a:r>
                          <a:rPr lang="fr-CA" sz="2000" i="1" dirty="0">
                            <a:solidFill>
                              <a:srgbClr val="002060"/>
                            </a:solidFill>
                          </a:rPr>
                          <a:t>T</a:t>
                        </a:r>
                        <a:r>
                          <a:rPr lang="fr-CA" sz="2000" i="1" baseline="-25000" dirty="0">
                            <a:solidFill>
                              <a:srgbClr val="002060"/>
                            </a:solidFill>
                          </a:rPr>
                          <a:t>e</a:t>
                        </a:r>
                      </a:p>
                    </p:txBody>
                  </p:sp>
                  <p:sp>
                    <p:nvSpPr>
                      <p:cNvPr id="65" name="Text Box 6">
                        <a:extLst>
                          <a:ext uri="{FF2B5EF4-FFF2-40B4-BE49-F238E27FC236}">
                            <a16:creationId xmlns:a16="http://schemas.microsoft.com/office/drawing/2014/main" id="{1FC36374-96BF-832B-4F9E-94125437E85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660999" y="6144666"/>
                        <a:ext cx="1363791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>
                          <a:spcBef>
                            <a:spcPts val="0"/>
                          </a:spcBef>
                        </a:pPr>
                        <a:r>
                          <a:rPr lang="fr-CA" sz="2000" i="0" dirty="0">
                            <a:solidFill>
                              <a:srgbClr val="002060"/>
                            </a:solidFill>
                            <a:sym typeface="Symbol"/>
                          </a:rPr>
                          <a:t>-1/</a:t>
                        </a:r>
                        <a:r>
                          <a:rPr lang="fr-CA" sz="2000" i="1" dirty="0">
                            <a:solidFill>
                              <a:srgbClr val="002060"/>
                            </a:solidFill>
                            <a:sym typeface="Symbol"/>
                          </a:rPr>
                          <a:t>T</a:t>
                        </a:r>
                        <a:r>
                          <a:rPr lang="fr-CA" sz="2000" i="1" baseline="-25000" dirty="0">
                            <a:solidFill>
                              <a:srgbClr val="002060"/>
                            </a:solidFill>
                            <a:sym typeface="Symbol"/>
                          </a:rPr>
                          <a:t>e</a:t>
                        </a:r>
                        <a:endParaRPr lang="fr-CA" sz="2000" dirty="0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sp>
                    <p:nvSpPr>
                      <p:cNvPr id="67" name="Text Box 6">
                        <a:extLst>
                          <a:ext uri="{FF2B5EF4-FFF2-40B4-BE49-F238E27FC236}">
                            <a16:creationId xmlns:a16="http://schemas.microsoft.com/office/drawing/2014/main" id="{1C66B717-2C73-1621-81F9-84C83CEC37F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811" y="6082360"/>
                        <a:ext cx="1041179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>
                          <a:spcBef>
                            <a:spcPts val="0"/>
                          </a:spcBef>
                        </a:pPr>
                        <a:r>
                          <a:rPr lang="fr-CA" sz="2000" i="0" dirty="0">
                            <a:solidFill>
                              <a:srgbClr val="002060"/>
                            </a:solidFill>
                            <a:sym typeface="Symbol"/>
                          </a:rPr>
                          <a:t>0</a:t>
                        </a:r>
                        <a:endParaRPr lang="fr-CA" sz="2000" i="0" dirty="0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1" name="Line 123">
                      <a:extLst>
                        <a:ext uri="{FF2B5EF4-FFF2-40B4-BE49-F238E27FC236}">
                          <a16:creationId xmlns:a16="http://schemas.microsoft.com/office/drawing/2014/main" id="{D7D01A0C-DCF0-3BA5-1DDE-C014D1BEED1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5949679" y="6022144"/>
                      <a:ext cx="10800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/>
                    <a:lstStyle/>
                    <a:p>
                      <a:endParaRPr lang="fr-CA" sz="2000"/>
                    </a:p>
                  </p:txBody>
                </p:sp>
                <p:sp>
                  <p:nvSpPr>
                    <p:cNvPr id="52" name="Line 123">
                      <a:extLst>
                        <a:ext uri="{FF2B5EF4-FFF2-40B4-BE49-F238E27FC236}">
                          <a16:creationId xmlns:a16="http://schemas.microsoft.com/office/drawing/2014/main" id="{0318111C-C6F3-D44C-2B27-0FBC19F93A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4863257" y="6017847"/>
                      <a:ext cx="10800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/>
                    <a:lstStyle/>
                    <a:p>
                      <a:endParaRPr lang="fr-CA" sz="2000"/>
                    </a:p>
                  </p:txBody>
                </p:sp>
              </p:grp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20E849B-7914-EFBF-8E58-37B62E53B976}"/>
                      </a:ext>
                    </a:extLst>
                  </p:cNvPr>
                  <p:cNvSpPr txBox="1"/>
                  <p:nvPr/>
                </p:nvSpPr>
                <p:spPr>
                  <a:xfrm>
                    <a:off x="5757745" y="6022147"/>
                    <a:ext cx="7152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sz="1800" i="1" dirty="0">
                        <a:solidFill>
                          <a:srgbClr val="C00000"/>
                        </a:solidFill>
                        <a:sym typeface="Symbol"/>
                      </a:rPr>
                      <a:t>1/2T</a:t>
                    </a:r>
                    <a:r>
                      <a:rPr lang="fr-CA" sz="1800" i="1" baseline="-25000" dirty="0">
                        <a:solidFill>
                          <a:srgbClr val="C00000"/>
                        </a:solidFill>
                        <a:sym typeface="Symbol"/>
                      </a:rPr>
                      <a:t>e</a:t>
                    </a:r>
                    <a:endParaRPr lang="fr-CA" i="1" baseline="-25000" dirty="0"/>
                  </a:p>
                </p:txBody>
              </p: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4774E4B-C0FE-68C4-8403-55BE3BC57329}"/>
                    </a:ext>
                  </a:extLst>
                </p:cNvPr>
                <p:cNvSpPr txBox="1"/>
                <p:nvPr/>
              </p:nvSpPr>
              <p:spPr>
                <a:xfrm>
                  <a:off x="4613241" y="6035748"/>
                  <a:ext cx="7476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CA" sz="1800" i="1" dirty="0">
                      <a:solidFill>
                        <a:srgbClr val="C00000"/>
                      </a:solidFill>
                      <a:sym typeface="Symbol"/>
                    </a:rPr>
                    <a:t>-</a:t>
                  </a:r>
                  <a:r>
                    <a:rPr lang="fr-CA" i="1" dirty="0">
                      <a:solidFill>
                        <a:srgbClr val="C00000"/>
                      </a:solidFill>
                      <a:sym typeface="Symbol"/>
                    </a:rPr>
                    <a:t>1</a:t>
                  </a:r>
                  <a:r>
                    <a:rPr lang="fr-CA" sz="1800" i="1" dirty="0">
                      <a:solidFill>
                        <a:srgbClr val="C00000"/>
                      </a:solidFill>
                      <a:sym typeface="Symbol"/>
                    </a:rPr>
                    <a:t>/2T</a:t>
                  </a:r>
                  <a:r>
                    <a:rPr lang="fr-CA" sz="1800" i="1" baseline="-25000" dirty="0">
                      <a:solidFill>
                        <a:srgbClr val="C00000"/>
                      </a:solidFill>
                      <a:sym typeface="Symbol"/>
                    </a:rPr>
                    <a:t>e</a:t>
                  </a:r>
                  <a:endParaRPr lang="fr-CA" i="1" baseline="-25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16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8" grpId="0" animBg="1"/>
      <p:bldP spid="6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 de Fourier discrète </a:t>
            </a:r>
            <a:endParaRPr lang="fr-CA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4D7EC15-D965-4644-B1A0-BC49A9BEF4FD}"/>
              </a:ext>
            </a:extLst>
          </p:cNvPr>
          <p:cNvSpPr txBox="1">
            <a:spLocks/>
          </p:cNvSpPr>
          <p:nvPr/>
        </p:nvSpPr>
        <p:spPr>
          <a:xfrm>
            <a:off x="355599" y="1041284"/>
            <a:ext cx="8633792" cy="5315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Formalisation</a:t>
            </a: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6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None/>
            </a:pPr>
            <a:endParaRPr lang="en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SzPct val="135000"/>
              <a:buNone/>
            </a:pPr>
            <a:endParaRPr lang="en-CA" sz="3400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EC31B-CE97-234A-8E09-E3D664B19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9" y="1662807"/>
            <a:ext cx="2676978" cy="686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EC9BB3-5083-0A40-9A53-2C268F7FD21D}"/>
                  </a:ext>
                </a:extLst>
              </p:cNvPr>
              <p:cNvSpPr txBox="1"/>
              <p:nvPr/>
            </p:nvSpPr>
            <p:spPr>
              <a:xfrm>
                <a:off x="3465304" y="1301725"/>
                <a:ext cx="506031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2400" lvl="1" indent="-230400">
                  <a:lnSpc>
                    <a:spcPct val="100000"/>
                  </a:lnSpc>
                  <a:spcBef>
                    <a:spcPts val="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000" i="1" spc="-50" smtClean="0">
                        <a:latin typeface="Cambria Math" charset="0"/>
                        <a:cs typeface="Tahoma"/>
                      </a:rPr>
                      <m:t>𝑣</m:t>
                    </m:r>
                    <m:r>
                      <a:rPr lang="en-CA" sz="2000" i="1" spc="-50" baseline="-25000">
                        <a:latin typeface="Cambria Math" charset="0"/>
                        <a:cs typeface="Tahoma"/>
                      </a:rPr>
                      <m:t>𝑟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:r>
                  <a:rPr lang="en-CA" sz="2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réduite</a:t>
                </a: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0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à </a:t>
                </a:r>
                <a:r>
                  <a:rPr lang="en-CA" sz="20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valeurs</a:t>
                </a:r>
                <a:r>
                  <a:rPr lang="en-CA" sz="20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continues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EC9BB3-5083-0A40-9A53-2C268F7FD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304" y="1301725"/>
                <a:ext cx="5060315" cy="400110"/>
              </a:xfrm>
              <a:prstGeom prst="rect">
                <a:avLst/>
              </a:prstGeom>
              <a:blipFill>
                <a:blip r:embed="rId4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567CC-4720-D444-A37F-70FFEF4532F7}"/>
                  </a:ext>
                </a:extLst>
              </p:cNvPr>
              <p:cNvSpPr txBox="1"/>
              <p:nvPr/>
            </p:nvSpPr>
            <p:spPr>
              <a:xfrm>
                <a:off x="496957" y="2420730"/>
                <a:ext cx="7206170" cy="1189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37750" lvl="1" indent="-285750">
                  <a:lnSpc>
                    <a:spcPct val="10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A" sz="2000" b="0" i="1" spc="-50" smtClean="0">
                        <a:latin typeface="Cambria Math" panose="02040503050406030204" pitchFamily="18" charset="0"/>
                        <a:cs typeface="Tahoma"/>
                      </a:rPr>
                      <m:t>𝑁</m:t>
                    </m:r>
                    <m:r>
                      <a:rPr lang="fr-CA" sz="2000" b="0" i="1" spc="-50" smtClean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échantillons dans l’intervalle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000" b="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CA" sz="2000" spc="-45" dirty="0">
                            <a:solidFill>
                              <a:schemeClr val="tx1"/>
                            </a:solidFill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, </m:t>
                        </m:r>
                        <m:r>
                          <a:rPr lang="en-CA" sz="2000" b="0" i="1" spc="-45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e>
                    </m:d>
                  </m:oMath>
                </a14:m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37750" lvl="1" indent="-285750">
                  <a:lnSpc>
                    <a:spcPct val="10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Char char="•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37750" lvl="1" indent="-285750">
                  <a:lnSpc>
                    <a:spcPct val="10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Fréquences discrétisées : 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𝜈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  <m:f>
                      <m:fPr>
                        <m:ctrlPr>
                          <a:rPr lang="en-CA" sz="2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𝑘</m:t>
                        </m:r>
                      </m:num>
                      <m:den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den>
                    </m:f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, 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𝑘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=0,1,…, 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−1 </m:t>
                    </m:r>
                  </m:oMath>
                </a14:m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567CC-4720-D444-A37F-70FFEF453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2420730"/>
                <a:ext cx="7206170" cy="1189300"/>
              </a:xfrm>
              <a:prstGeom prst="rect">
                <a:avLst/>
              </a:prstGeom>
              <a:blipFill>
                <a:blip r:embed="rId5"/>
                <a:stretch>
                  <a:fillRect t="-9474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69F7E34-1E27-B2D0-A9FB-2DDF9C779FC5}"/>
              </a:ext>
            </a:extLst>
          </p:cNvPr>
          <p:cNvGrpSpPr/>
          <p:nvPr/>
        </p:nvGrpSpPr>
        <p:grpSpPr>
          <a:xfrm>
            <a:off x="1250681" y="3635174"/>
            <a:ext cx="7274938" cy="1658295"/>
            <a:chOff x="1250681" y="3635174"/>
            <a:chExt cx="7274938" cy="16582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BC167F-852F-E941-9CFC-DA728D17E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306" r="53389"/>
            <a:stretch/>
          </p:blipFill>
          <p:spPr>
            <a:xfrm>
              <a:off x="1440125" y="3635174"/>
              <a:ext cx="2258291" cy="7972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423C98-5A6E-FC41-8237-4D3EC6DFEF61}"/>
                </a:ext>
              </a:extLst>
            </p:cNvPr>
            <p:cNvSpPr txBox="1"/>
            <p:nvPr/>
          </p:nvSpPr>
          <p:spPr>
            <a:xfrm>
              <a:off x="3898201" y="3789273"/>
              <a:ext cx="46274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r>
                <a:rPr lang="fr-FR" sz="2000" b="1" u="sng" spc="-50" dirty="0">
                  <a:latin typeface="+mj-lt"/>
                  <a:cs typeface="Tahoma"/>
                </a:rPr>
                <a:t>Transformée de Fourier discrète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EDF0C0C-8AA4-1F4B-8543-36932D38E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362" t="-20284" r="1687" b="-1"/>
            <a:stretch/>
          </p:blipFill>
          <p:spPr>
            <a:xfrm>
              <a:off x="1250681" y="4334470"/>
              <a:ext cx="2355273" cy="9589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5D0B04-288B-E94B-A893-7C93DF984F6A}"/>
                </a:ext>
              </a:extLst>
            </p:cNvPr>
            <p:cNvSpPr txBox="1"/>
            <p:nvPr/>
          </p:nvSpPr>
          <p:spPr>
            <a:xfrm>
              <a:off x="3898201" y="4629303"/>
              <a:ext cx="46274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r>
                <a:rPr lang="fr-FR" sz="2000" b="1" u="sng" spc="-50" dirty="0">
                  <a:latin typeface="+mj-lt"/>
                  <a:cs typeface="Tahoma"/>
                </a:rPr>
                <a:t>Inverse transformée de Fourier discrète</a:t>
              </a:r>
            </a:p>
          </p:txBody>
        </p:sp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4BDD14E2-C85A-7B4E-AF21-E2B9301DA175}"/>
              </a:ext>
            </a:extLst>
          </p:cNvPr>
          <p:cNvSpPr txBox="1">
            <a:spLocks/>
          </p:cNvSpPr>
          <p:nvPr/>
        </p:nvSpPr>
        <p:spPr>
          <a:xfrm>
            <a:off x="361526" y="5497283"/>
            <a:ext cx="8506901" cy="9915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Mise en œuvre </a:t>
            </a:r>
            <a:endParaRPr lang="fr-FR" sz="2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Calcul rapide par FFT si </a:t>
            </a:r>
            <a:r>
              <a:rPr lang="fr-FR" sz="2200" i="1" spc="-50" dirty="0">
                <a:latin typeface="+mj-lt"/>
                <a:cs typeface="Tahoma"/>
              </a:rPr>
              <a:t>N </a:t>
            </a:r>
            <a:r>
              <a:rPr lang="fr-FR" sz="2200" spc="-50" dirty="0">
                <a:latin typeface="+mj-lt"/>
                <a:cs typeface="Tahoma"/>
              </a:rPr>
              <a:t>est une puissance entière de 2</a:t>
            </a:r>
            <a:endParaRPr lang="fr-FR" sz="2600" spc="-50" dirty="0">
              <a:latin typeface="+mj-lt"/>
              <a:cs typeface="Tahom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E3E9B-3DEF-3827-7FE0-91C1F851FD42}"/>
              </a:ext>
            </a:extLst>
          </p:cNvPr>
          <p:cNvGrpSpPr/>
          <p:nvPr/>
        </p:nvGrpSpPr>
        <p:grpSpPr>
          <a:xfrm>
            <a:off x="5207419" y="1913150"/>
            <a:ext cx="3439624" cy="1108884"/>
            <a:chOff x="5207419" y="1913150"/>
            <a:chExt cx="3439624" cy="1108884"/>
          </a:xfrm>
        </p:grpSpPr>
        <p:sp>
          <p:nvSpPr>
            <p:cNvPr id="4" name="object 18">
              <a:extLst>
                <a:ext uri="{FF2B5EF4-FFF2-40B4-BE49-F238E27FC236}">
                  <a16:creationId xmlns:a16="http://schemas.microsoft.com/office/drawing/2014/main" id="{1ACA71CC-8949-4F61-76C7-7C0FA8458782}"/>
                </a:ext>
              </a:extLst>
            </p:cNvPr>
            <p:cNvSpPr/>
            <p:nvPr/>
          </p:nvSpPr>
          <p:spPr>
            <a:xfrm>
              <a:off x="5207419" y="1913150"/>
              <a:ext cx="3439624" cy="1106035"/>
            </a:xfrm>
            <a:prstGeom prst="rect">
              <a:avLst/>
            </a:prstGeom>
            <a:blipFill>
              <a:blip r:embed="rId7" cstate="print"/>
              <a:stretch>
                <a:fillRect b="-92871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E5385E-0B23-B990-205E-5343644ED276}"/>
                </a:ext>
              </a:extLst>
            </p:cNvPr>
            <p:cNvSpPr/>
            <p:nvPr/>
          </p:nvSpPr>
          <p:spPr>
            <a:xfrm>
              <a:off x="6137752" y="1968889"/>
              <a:ext cx="1440493" cy="10531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35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63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discrète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problèmes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pratiques (1) 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717001-34F2-47B1-9535-F3F3D4808B08}"/>
              </a:ext>
            </a:extLst>
          </p:cNvPr>
          <p:cNvGrpSpPr/>
          <p:nvPr/>
        </p:nvGrpSpPr>
        <p:grpSpPr>
          <a:xfrm>
            <a:off x="355599" y="1336527"/>
            <a:ext cx="8633792" cy="4366441"/>
            <a:chOff x="355599" y="1336527"/>
            <a:chExt cx="8633792" cy="4366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5599" y="1336527"/>
                  <a:ext cx="8633792" cy="436644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en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TF </a:t>
                  </a:r>
                  <a:r>
                    <a:rPr lang="en-CA" sz="2600" b="1" u="sng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discrète</a:t>
                  </a:r>
                  <a:r>
                    <a:rPr lang="en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et </a:t>
                  </a:r>
                  <a:r>
                    <a:rPr lang="en-CA" sz="2600" b="1" u="sng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représentation</a:t>
                  </a:r>
                  <a:r>
                    <a:rPr lang="en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600" b="1" u="sng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spectrale</a:t>
                  </a:r>
                  <a:endPara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buSzPct val="135000"/>
                    <a:buNone/>
                  </a:pPr>
                  <a:endParaRPr lang="en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échantillons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i="1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en-CA" sz="2200" i="1" baseline="-250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; 0 </a:t>
                  </a:r>
                  <a14:m>
                    <m:oMath xmlns:m="http://schemas.openxmlformats.org/officeDocument/2006/math">
                      <m:r>
                        <a:rPr lang="en-CA" sz="22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n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N </a:t>
                  </a:r>
                  <a14:m>
                    <m:oMath xmlns:m="http://schemas.openxmlformats.org/officeDocument/2006/math">
                      <m:r>
                        <a:rPr lang="en-CA" sz="22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CA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 1</m:t>
                      </m:r>
                    </m:oMath>
                  </a14:m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. Que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représente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sa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TFD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  </a:t>
                  </a:r>
                  <a:r>
                    <a:rPr lang="en-CA" sz="2200" i="1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en-CA" sz="2200" i="1" baseline="-250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k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; 0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 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k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 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− 1</m:t>
                      </m:r>
                    </m:oMath>
                  </a14:m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?</a:t>
                  </a:r>
                  <a:endParaRPr lang="en-CA" sz="2200" i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</a:pP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Si 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exactement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périodique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période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  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</a:pP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Si 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nulle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à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l’extérieur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200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0 , </m:t>
                          </m:r>
                          <m:r>
                            <m:rPr>
                              <m:nor/>
                            </m:rPr>
                            <a:rPr lang="en-CA" sz="2200" i="1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CA" sz="2200" i="1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a:rPr lang="en-CA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− 1</m:t>
                          </m:r>
                        </m:e>
                      </m:d>
                    </m:oMath>
                  </a14:m>
                  <a:endPara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lnSpc>
                      <a:spcPct val="60000"/>
                    </a:lnSpc>
                    <a:spcBef>
                      <a:spcPts val="0"/>
                    </a:spcBef>
                    <a:buSzPct val="135000"/>
                    <a:buFont typeface="Arial" panose="020B0604020202020204" pitchFamily="34" charset="0"/>
                    <a:buNone/>
                  </a:pPr>
                  <a:endPara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lnSpc>
                      <a:spcPct val="2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3400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buFont typeface="Arial" panose="020B0604020202020204" pitchFamily="34" charset="0"/>
                    <a:buNone/>
                  </a:pPr>
                  <a:endParaRPr lang="en-CA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599" y="1336527"/>
                  <a:ext cx="8633792" cy="4366441"/>
                </a:xfrm>
                <a:prstGeom prst="rect">
                  <a:avLst/>
                </a:prstGeom>
                <a:blipFill>
                  <a:blip r:embed="rId3"/>
                  <a:stretch>
                    <a:fillRect l="-1175" t="-23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389507-708F-4DB7-A981-35831E47680F}"/>
                </a:ext>
              </a:extLst>
            </p:cNvPr>
            <p:cNvSpPr/>
            <p:nvPr/>
          </p:nvSpPr>
          <p:spPr>
            <a:xfrm>
              <a:off x="2045367" y="3720510"/>
              <a:ext cx="5053265" cy="48204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i="1" spc="-50" dirty="0" err="1">
                  <a:solidFill>
                    <a:srgbClr val="FF0000"/>
                  </a:solidFill>
                  <a:latin typeface="+mj-lt"/>
                  <a:cs typeface="Tahoma"/>
                </a:rPr>
                <a:t>F</a:t>
              </a:r>
              <a:r>
                <a:rPr lang="fr-FR" sz="2200" i="1" spc="-50" baseline="-25000" dirty="0" err="1">
                  <a:solidFill>
                    <a:srgbClr val="FF0000"/>
                  </a:solidFill>
                  <a:latin typeface="+mj-lt"/>
                  <a:cs typeface="Tahoma"/>
                </a:rPr>
                <a:t>k</a:t>
              </a:r>
              <a:r>
                <a:rPr lang="fr-FR" sz="2200" i="1" spc="-50" dirty="0">
                  <a:solidFill>
                    <a:srgbClr val="FF0000"/>
                  </a:solidFill>
                  <a:latin typeface="+mj-lt"/>
                  <a:cs typeface="Tahoma"/>
                </a:rPr>
                <a:t> </a:t>
              </a:r>
              <a:r>
                <a:rPr lang="fr-FR" sz="2200" spc="-50" dirty="0">
                  <a:solidFill>
                    <a:srgbClr val="FF0000"/>
                  </a:solidFill>
                  <a:latin typeface="+mj-lt"/>
                  <a:cs typeface="Tahoma"/>
                </a:rPr>
                <a:t>: transformée de Fourier « exacte » </a:t>
              </a:r>
              <a:endParaRPr lang="en-CA" sz="2200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C426310-DF25-4908-9C12-B1AA09262DD4}"/>
                    </a:ext>
                  </a:extLst>
                </p:cNvPr>
                <p:cNvSpPr/>
                <p:nvPr/>
              </p:nvSpPr>
              <p:spPr>
                <a:xfrm>
                  <a:off x="2047275" y="5039424"/>
                  <a:ext cx="5051355" cy="482049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2200" b="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</a:t>
                  </a:r>
                  <a:r>
                    <a:rPr lang="en-CA" sz="2200" b="0" i="1" spc="-50" baseline="-2500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k</a:t>
                  </a:r>
                  <a:r>
                    <a:rPr lang="en-CA" sz="2200" b="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2200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</m:oMath>
                  </a14:m>
                  <a:r>
                    <a:rPr lang="en-CA" sz="2200" b="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:r>
                    <a:rPr lang="en-CA" sz="2200" b="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sz="2200" b="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en-CA" sz="2200" i="1" spc="-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  <m:r>
                            <a:rPr lang="en-CA" sz="2200" i="1" spc="-50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lang="fr-FR" sz="22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 </a:t>
                  </a:r>
                  <a:r>
                    <a:rPr lang="fr-FR" sz="220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pour  </a:t>
                  </a:r>
                  <a14:m>
                    <m:oMath xmlns:m="http://schemas.openxmlformats.org/officeDocument/2006/math">
                      <m:r>
                        <a:rPr lang="en-CA" sz="2200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𝑣</m:t>
                      </m:r>
                      <m:r>
                        <a:rPr lang="en-CA" sz="2200" i="1" spc="-50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𝑟</m:t>
                      </m:r>
                    </m:oMath>
                  </a14:m>
                  <a:r>
                    <a:rPr lang="fr-FR" sz="220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2200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</m:oMath>
                  </a14:m>
                  <a:r>
                    <a:rPr lang="fr-FR" sz="220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CA" sz="220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</m:ctrlPr>
                        </m:fPr>
                        <m:num>
                          <m:r>
                            <a:rPr lang="en-CA" sz="2200" b="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𝑘</m:t>
                          </m:r>
                        </m:num>
                        <m:den>
                          <m:r>
                            <a:rPr lang="en-CA" sz="2200" b="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𝑁</m:t>
                          </m:r>
                        </m:den>
                      </m:f>
                    </m:oMath>
                  </a14:m>
                  <a:endParaRPr lang="en-CA" sz="2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C426310-DF25-4908-9C12-B1AA09262D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7275" y="5039424"/>
                  <a:ext cx="5051355" cy="482049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D6E726-9D49-01BA-50F8-CA48C08CBE5C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DAC7C4-5D10-64A5-D77C-86AF615F1AC7}"/>
              </a:ext>
            </a:extLst>
          </p:cNvPr>
          <p:cNvSpPr/>
          <p:nvPr/>
        </p:nvSpPr>
        <p:spPr>
          <a:xfrm>
            <a:off x="839171" y="5189220"/>
            <a:ext cx="7859060" cy="1143000"/>
          </a:xfrm>
          <a:prstGeom prst="rect">
            <a:avLst/>
          </a:prstGeom>
          <a:solidFill>
            <a:schemeClr val="bg1"/>
          </a:solidFill>
          <a:ln w="19050"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819982" y="2617819"/>
            <a:ext cx="4672014" cy="2427288"/>
            <a:chOff x="2279" y="1976"/>
            <a:chExt cx="2943" cy="1529"/>
          </a:xfrm>
        </p:grpSpPr>
        <p:graphicFrame>
          <p:nvGraphicFramePr>
            <p:cNvPr id="70713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0610648"/>
                </p:ext>
              </p:extLst>
            </p:nvPr>
          </p:nvGraphicFramePr>
          <p:xfrm>
            <a:off x="2279" y="3114"/>
            <a:ext cx="1534" cy="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892160" imgH="482400" progId="Equation.3">
                    <p:embed/>
                  </p:oleObj>
                </mc:Choice>
                <mc:Fallback>
                  <p:oleObj name="Equation" r:id="rId4" imgW="189216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9" y="3114"/>
                          <a:ext cx="1534" cy="3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3768" y="1976"/>
              <a:ext cx="1454" cy="760"/>
              <a:chOff x="3552" y="1296"/>
              <a:chExt cx="1454" cy="760"/>
            </a:xfrm>
          </p:grpSpPr>
          <p:sp>
            <p:nvSpPr>
              <p:cNvPr id="70665" name="Line 9"/>
              <p:cNvSpPr>
                <a:spLocks noChangeShapeType="1"/>
              </p:cNvSpPr>
              <p:nvPr/>
            </p:nvSpPr>
            <p:spPr bwMode="auto">
              <a:xfrm rot="-5400000">
                <a:off x="3786" y="1610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70" name="Line 14"/>
              <p:cNvSpPr>
                <a:spLocks noChangeShapeType="1"/>
              </p:cNvSpPr>
              <p:nvPr/>
            </p:nvSpPr>
            <p:spPr bwMode="auto">
              <a:xfrm rot="-5400000">
                <a:off x="4137" y="1720"/>
                <a:ext cx="9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75" name="Line 19"/>
              <p:cNvSpPr>
                <a:spLocks noChangeShapeType="1"/>
              </p:cNvSpPr>
              <p:nvPr/>
            </p:nvSpPr>
            <p:spPr bwMode="auto">
              <a:xfrm rot="-5400000">
                <a:off x="4394" y="1738"/>
                <a:ext cx="59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79" name="Line 23"/>
              <p:cNvSpPr>
                <a:spLocks noChangeShapeType="1"/>
              </p:cNvSpPr>
              <p:nvPr/>
            </p:nvSpPr>
            <p:spPr bwMode="auto">
              <a:xfrm>
                <a:off x="3852" y="1769"/>
                <a:ext cx="95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80" name="Line 24"/>
              <p:cNvSpPr>
                <a:spLocks noChangeShapeType="1"/>
              </p:cNvSpPr>
              <p:nvPr/>
            </p:nvSpPr>
            <p:spPr bwMode="auto">
              <a:xfrm rot="-5400000">
                <a:off x="3655" y="1572"/>
                <a:ext cx="39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81" name="Text Box 25"/>
              <p:cNvSpPr txBox="1">
                <a:spLocks noChangeArrowheads="1"/>
              </p:cNvSpPr>
              <p:nvPr/>
            </p:nvSpPr>
            <p:spPr bwMode="auto">
              <a:xfrm>
                <a:off x="4677" y="1806"/>
                <a:ext cx="3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f</a:t>
                </a:r>
              </a:p>
            </p:txBody>
          </p:sp>
          <p:sp>
            <p:nvSpPr>
              <p:cNvPr id="70701" name="Line 45"/>
              <p:cNvSpPr>
                <a:spLocks noChangeShapeType="1"/>
              </p:cNvSpPr>
              <p:nvPr/>
            </p:nvSpPr>
            <p:spPr bwMode="auto">
              <a:xfrm rot="-5400000">
                <a:off x="3972" y="1667"/>
                <a:ext cx="204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03" name="Line 47"/>
              <p:cNvSpPr>
                <a:spLocks noChangeShapeType="1"/>
              </p:cNvSpPr>
              <p:nvPr/>
            </p:nvSpPr>
            <p:spPr bwMode="auto">
              <a:xfrm rot="-5400000">
                <a:off x="4266" y="1752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16" name="Text Box 60"/>
              <p:cNvSpPr txBox="1">
                <a:spLocks noChangeArrowheads="1"/>
              </p:cNvSpPr>
              <p:nvPr/>
            </p:nvSpPr>
            <p:spPr bwMode="auto">
              <a:xfrm>
                <a:off x="3552" y="1296"/>
                <a:ext cx="3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>
                    <a:solidFill>
                      <a:srgbClr val="0000FF"/>
                    </a:solidFill>
                  </a:rPr>
                  <a:t>b</a:t>
                </a:r>
                <a:r>
                  <a:rPr lang="fr-CA" baseline="-25000">
                    <a:solidFill>
                      <a:srgbClr val="0000FF"/>
                    </a:solidFill>
                  </a:rPr>
                  <a:t>n</a:t>
                </a:r>
              </a:p>
            </p:txBody>
          </p:sp>
        </p:grp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839170" y="1230312"/>
            <a:ext cx="7613650" cy="3848100"/>
            <a:chOff x="436" y="1296"/>
            <a:chExt cx="4796" cy="2424"/>
          </a:xfrm>
        </p:grpSpPr>
        <p:graphicFrame>
          <p:nvGraphicFramePr>
            <p:cNvPr id="70714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8900165"/>
                </p:ext>
              </p:extLst>
            </p:nvPr>
          </p:nvGraphicFramePr>
          <p:xfrm>
            <a:off x="436" y="3334"/>
            <a:ext cx="1691" cy="3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6" imgW="3454200" imgH="787320" progId="Equation.3">
                    <p:embed/>
                  </p:oleObj>
                </mc:Choice>
                <mc:Fallback>
                  <p:oleObj name="Équation" r:id="rId6" imgW="345420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" y="3334"/>
                          <a:ext cx="1691" cy="3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63"/>
            <p:cNvGrpSpPr>
              <a:grpSpLocks/>
            </p:cNvGrpSpPr>
            <p:nvPr/>
          </p:nvGrpSpPr>
          <p:grpSpPr bwMode="auto">
            <a:xfrm>
              <a:off x="3768" y="1296"/>
              <a:ext cx="1464" cy="768"/>
              <a:chOff x="3552" y="1872"/>
              <a:chExt cx="1464" cy="768"/>
            </a:xfrm>
          </p:grpSpPr>
          <p:sp>
            <p:nvSpPr>
              <p:cNvPr id="70694" name="Line 38"/>
              <p:cNvSpPr>
                <a:spLocks noChangeShapeType="1"/>
              </p:cNvSpPr>
              <p:nvPr/>
            </p:nvSpPr>
            <p:spPr bwMode="auto">
              <a:xfrm rot="-5400000">
                <a:off x="3797" y="2194"/>
                <a:ext cx="33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5" name="Line 39"/>
              <p:cNvSpPr>
                <a:spLocks noChangeShapeType="1"/>
              </p:cNvSpPr>
              <p:nvPr/>
            </p:nvSpPr>
            <p:spPr bwMode="auto">
              <a:xfrm rot="-5400000">
                <a:off x="4147" y="2304"/>
                <a:ext cx="9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6" name="Line 40"/>
              <p:cNvSpPr>
                <a:spLocks noChangeShapeType="1"/>
              </p:cNvSpPr>
              <p:nvPr/>
            </p:nvSpPr>
            <p:spPr bwMode="auto">
              <a:xfrm rot="-5400000">
                <a:off x="4404" y="2323"/>
                <a:ext cx="59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7" name="Line 41"/>
              <p:cNvSpPr>
                <a:spLocks noChangeShapeType="1"/>
              </p:cNvSpPr>
              <p:nvPr/>
            </p:nvSpPr>
            <p:spPr bwMode="auto">
              <a:xfrm>
                <a:off x="3863" y="2352"/>
                <a:ext cx="95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8" name="Line 42"/>
              <p:cNvSpPr>
                <a:spLocks noChangeShapeType="1"/>
              </p:cNvSpPr>
              <p:nvPr/>
            </p:nvSpPr>
            <p:spPr bwMode="auto">
              <a:xfrm rot="-5400000">
                <a:off x="3666" y="2155"/>
                <a:ext cx="39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9" name="Text Box 43"/>
              <p:cNvSpPr txBox="1">
                <a:spLocks noChangeArrowheads="1"/>
              </p:cNvSpPr>
              <p:nvPr/>
            </p:nvSpPr>
            <p:spPr bwMode="auto">
              <a:xfrm>
                <a:off x="4688" y="2390"/>
                <a:ext cx="3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f</a:t>
                </a:r>
              </a:p>
            </p:txBody>
          </p:sp>
          <p:sp>
            <p:nvSpPr>
              <p:cNvPr id="70700" name="Line 44"/>
              <p:cNvSpPr>
                <a:spLocks noChangeShapeType="1"/>
              </p:cNvSpPr>
              <p:nvPr/>
            </p:nvSpPr>
            <p:spPr bwMode="auto">
              <a:xfrm rot="-5400000">
                <a:off x="3758" y="2247"/>
                <a:ext cx="21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04" name="Line 48"/>
              <p:cNvSpPr>
                <a:spLocks noChangeShapeType="1"/>
              </p:cNvSpPr>
              <p:nvPr/>
            </p:nvSpPr>
            <p:spPr bwMode="auto">
              <a:xfrm rot="-5400000">
                <a:off x="3973" y="2263"/>
                <a:ext cx="20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05" name="Line 49"/>
              <p:cNvSpPr>
                <a:spLocks noChangeShapeType="1"/>
              </p:cNvSpPr>
              <p:nvPr/>
            </p:nvSpPr>
            <p:spPr bwMode="auto">
              <a:xfrm rot="-5400000">
                <a:off x="4271" y="2310"/>
                <a:ext cx="9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18" name="Text Box 62"/>
              <p:cNvSpPr txBox="1">
                <a:spLocks noChangeArrowheads="1"/>
              </p:cNvSpPr>
              <p:nvPr/>
            </p:nvSpPr>
            <p:spPr bwMode="auto">
              <a:xfrm>
                <a:off x="3552" y="1872"/>
                <a:ext cx="3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 dirty="0">
                    <a:solidFill>
                      <a:srgbClr val="FF0000"/>
                    </a:solidFill>
                  </a:rPr>
                  <a:t>a</a:t>
                </a:r>
                <a:r>
                  <a:rPr lang="fr-CA" baseline="-25000" dirty="0">
                    <a:solidFill>
                      <a:srgbClr val="FF0000"/>
                    </a:solidFill>
                  </a:rPr>
                  <a:t>n</a:t>
                </a:r>
              </a:p>
            </p:txBody>
          </p:sp>
        </p:grp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137620" y="1154112"/>
            <a:ext cx="4383088" cy="2362200"/>
            <a:chOff x="720" y="1248"/>
            <a:chExt cx="2761" cy="1488"/>
          </a:xfrm>
        </p:grpSpPr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3264" y="2006"/>
              <a:ext cx="2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sp>
          <p:nvSpPr>
            <p:cNvPr id="70710" name="Line 54"/>
            <p:cNvSpPr>
              <a:spLocks noChangeShapeType="1"/>
            </p:cNvSpPr>
            <p:nvPr/>
          </p:nvSpPr>
          <p:spPr bwMode="auto">
            <a:xfrm>
              <a:off x="1632" y="2448"/>
              <a:ext cx="864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70711" name="Text Box 55"/>
            <p:cNvSpPr txBox="1">
              <a:spLocks noChangeArrowheads="1"/>
            </p:cNvSpPr>
            <p:nvPr/>
          </p:nvSpPr>
          <p:spPr bwMode="auto">
            <a:xfrm>
              <a:off x="1968" y="244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/>
                <a:t>T</a:t>
              </a:r>
            </a:p>
          </p:txBody>
        </p:sp>
        <p:graphicFrame>
          <p:nvGraphicFramePr>
            <p:cNvPr id="70715" name="Object 59"/>
            <p:cNvGraphicFramePr>
              <a:graphicFrameLocks noChangeAspect="1"/>
            </p:cNvGraphicFramePr>
            <p:nvPr/>
          </p:nvGraphicFramePr>
          <p:xfrm>
            <a:off x="720" y="1344"/>
            <a:ext cx="328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8" imgW="520560" imgH="355320" progId="Equation.3">
                    <p:embed/>
                  </p:oleObj>
                </mc:Choice>
                <mc:Fallback>
                  <p:oleObj name="Équation" r:id="rId8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344"/>
                          <a:ext cx="328" cy="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722" name="Object 66"/>
            <p:cNvGraphicFramePr>
              <a:graphicFrameLocks noChangeAspect="1"/>
            </p:cNvGraphicFramePr>
            <p:nvPr/>
          </p:nvGraphicFramePr>
          <p:xfrm>
            <a:off x="960" y="1248"/>
            <a:ext cx="2496" cy="1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10" imgW="8380800" imgH="4636800" progId="Excel.Sheet.8">
                    <p:embed/>
                  </p:oleObj>
                </mc:Choice>
                <mc:Fallback>
                  <p:oleObj name="Graphique Microsoft Excel" r:id="rId10" imgW="8380800" imgH="46368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1248"/>
                          <a:ext cx="2496" cy="13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815976" y="3570288"/>
            <a:ext cx="6172200" cy="647700"/>
            <a:chOff x="954" y="2796"/>
            <a:chExt cx="3888" cy="408"/>
          </a:xfrm>
        </p:grpSpPr>
        <p:graphicFrame>
          <p:nvGraphicFramePr>
            <p:cNvPr id="70709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5158924"/>
                </p:ext>
              </p:extLst>
            </p:nvPr>
          </p:nvGraphicFramePr>
          <p:xfrm>
            <a:off x="954" y="2796"/>
            <a:ext cx="2747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12" imgW="5308560" imgH="787320" progId="Equation.3">
                    <p:embed/>
                  </p:oleObj>
                </mc:Choice>
                <mc:Fallback>
                  <p:oleObj name="Équation" r:id="rId12" imgW="530856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4" y="2796"/>
                          <a:ext cx="2747" cy="4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732" name="Text Box 76"/>
            <p:cNvSpPr txBox="1">
              <a:spLocks noChangeArrowheads="1"/>
            </p:cNvSpPr>
            <p:nvPr/>
          </p:nvSpPr>
          <p:spPr bwMode="auto">
            <a:xfrm>
              <a:off x="4726" y="2922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CA" sz="18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Footer Placeholder 26"/>
          <p:cNvSpPr txBox="1">
            <a:spLocks/>
          </p:cNvSpPr>
          <p:nvPr/>
        </p:nvSpPr>
        <p:spPr>
          <a:xfrm rot="16200000">
            <a:off x="-997569" y="244887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(C) Pierre Savard 2013</a:t>
            </a:r>
          </a:p>
        </p:txBody>
      </p:sp>
      <p:pic>
        <p:nvPicPr>
          <p:cNvPr id="40" name="Picture 14">
            <a:extLst>
              <a:ext uri="{FF2B5EF4-FFF2-40B4-BE49-F238E27FC236}">
                <a16:creationId xmlns:a16="http://schemas.microsoft.com/office/drawing/2014/main" id="{3EC486FB-B491-465F-AA74-61BB61AA0D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4316" y="5422645"/>
            <a:ext cx="2561318" cy="747714"/>
          </a:xfrm>
          <a:prstGeom prst="rect">
            <a:avLst/>
          </a:prstGeom>
        </p:spPr>
      </p:pic>
      <p:pic>
        <p:nvPicPr>
          <p:cNvPr id="41" name="Picture 15">
            <a:extLst>
              <a:ext uri="{FF2B5EF4-FFF2-40B4-BE49-F238E27FC236}">
                <a16:creationId xmlns:a16="http://schemas.microsoft.com/office/drawing/2014/main" id="{1ED1BF9A-E928-42E4-81A3-3580353684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2782" y="5305176"/>
            <a:ext cx="3014990" cy="73786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5EFC018-55FF-3441-9205-EFF4AEAD09B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070330-1DF2-6F42-A0D8-162819D1662F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ECD38F-76A6-B54F-B424-B6831CA20884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E9030-C55B-46C5-A09E-9E63240DB637}"/>
              </a:ext>
            </a:extLst>
          </p:cNvPr>
          <p:cNvSpPr txBox="1"/>
          <p:nvPr/>
        </p:nvSpPr>
        <p:spPr>
          <a:xfrm>
            <a:off x="1004118" y="5473336"/>
            <a:ext cx="189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i="1" dirty="0">
                <a:solidFill>
                  <a:srgbClr val="FF0000"/>
                </a:solidFill>
                <a:latin typeface="+mj-lt"/>
              </a:rPr>
              <a:t>Formalisme utilisé dans le cours: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DC9CBA-575F-CC66-0063-F6F56EC81061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A4F67C-B709-07E3-4B0B-04D6C9AE74B4}"/>
              </a:ext>
            </a:extLst>
          </p:cNvPr>
          <p:cNvSpPr txBox="1"/>
          <p:nvPr/>
        </p:nvSpPr>
        <p:spPr>
          <a:xfrm>
            <a:off x="355599" y="248705"/>
            <a:ext cx="853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700" b="1" dirty="0">
                <a:latin typeface="+mj-lt"/>
              </a:rPr>
              <a:t>Rappel : Signaux périodiques – série de Fourier</a:t>
            </a:r>
            <a:endParaRPr lang="fr-CA" sz="27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2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8" y="263530"/>
            <a:ext cx="878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discrète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problèmes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pratiques (2) 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41A879-0745-4531-A67A-EC74B38E9E04}"/>
              </a:ext>
            </a:extLst>
          </p:cNvPr>
          <p:cNvGrpSpPr/>
          <p:nvPr/>
        </p:nvGrpSpPr>
        <p:grpSpPr>
          <a:xfrm>
            <a:off x="355599" y="1397085"/>
            <a:ext cx="8633792" cy="4558548"/>
            <a:chOff x="355599" y="1397085"/>
            <a:chExt cx="8633792" cy="4558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5599" y="1397085"/>
                  <a:ext cx="8633792" cy="4558548"/>
                </a:xfrm>
                <a:prstGeom prst="rect">
                  <a:avLst/>
                </a:prstGeom>
              </p:spPr>
              <p:txBody>
                <a:bodyPr>
                  <a:normAutofit fontScale="92500"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fr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Conséquences</a:t>
                  </a:r>
                </a:p>
                <a:p>
                  <a:pPr marL="0" indent="0">
                    <a:buSzPct val="135000"/>
                    <a:buNone/>
                  </a:pPr>
                  <a:endParaRPr lang="fr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périodique, mais la fenêtre d’acquisition ne contient pas un nombre entier de périodes de </a:t>
                  </a: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: erreur de représentation du spectre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120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Si </a:t>
                  </a:r>
                  <a:r>
                    <a:rPr lang="fr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nulle à l’extérieur de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0 , 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</m:oMath>
                  </a14:m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: on peut obtenir une meilleure représentation du spectre, </a:t>
                  </a:r>
                  <a:r>
                    <a:rPr lang="fr-CA" sz="2200" i="1" spc="-50" dirty="0">
                      <a:solidFill>
                        <a:schemeClr val="tx1"/>
                      </a:solidFill>
                      <a:latin typeface="+mj-lt"/>
                      <a:cs typeface="Tahoma"/>
                    </a:rPr>
                    <a:t>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fr-CA" sz="2200" i="1" spc="-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fr-CA" sz="2200" i="1" spc="-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  <m:r>
                            <a:rPr lang="fr-CA" sz="2200" i="1" spc="-5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, en prolongeant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fn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;</m:t>
                          </m:r>
                          <m:r>
                            <m:rPr>
                              <m:nor/>
                            </m:rPr>
                            <a:rPr lang="fr-CA" sz="2200" b="0" i="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0 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≤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≤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</m:oMath>
                  </a14:m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par des 0.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Symétriquement : </a:t>
                  </a:r>
                  <a:r>
                    <a:rPr lang="fr-CA" sz="22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ré-échantillonnage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</a:t>
                  </a: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en prolongeant </a:t>
                  </a:r>
                  <a:r>
                    <a:rPr lang="fr-CA" sz="2200" i="1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fr-CA" sz="2200" i="1" baseline="-250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k</a:t>
                  </a: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par des 0 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lnSpc>
                      <a:spcPct val="60000"/>
                    </a:lnSpc>
                    <a:spcBef>
                      <a:spcPts val="0"/>
                    </a:spcBef>
                    <a:buSzPct val="135000"/>
                    <a:buFont typeface="Arial" panose="020B0604020202020204" pitchFamily="34" charset="0"/>
                    <a:buNone/>
                  </a:pPr>
                  <a:endParaRPr lang="fr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lnSpc>
                      <a:spcPct val="2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sz="3400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buFont typeface="Arial" panose="020B0604020202020204" pitchFamily="34" charset="0"/>
                    <a:buNone/>
                  </a:pPr>
                  <a:endParaRPr lang="fr-CA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599" y="1397085"/>
                  <a:ext cx="8633792" cy="4558548"/>
                </a:xfrm>
                <a:prstGeom prst="rect">
                  <a:avLst/>
                </a:prstGeom>
                <a:blipFill>
                  <a:blip r:embed="rId3"/>
                  <a:stretch>
                    <a:fillRect l="-1028" t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389507-708F-4DB7-A981-35831E47680F}"/>
                </a:ext>
              </a:extLst>
            </p:cNvPr>
            <p:cNvSpPr/>
            <p:nvPr/>
          </p:nvSpPr>
          <p:spPr>
            <a:xfrm>
              <a:off x="1263315" y="2931368"/>
              <a:ext cx="6617370" cy="482049"/>
            </a:xfrm>
            <a:prstGeom prst="roundRect">
              <a:avLst/>
            </a:prstGeom>
            <a:solidFill>
              <a:srgbClr val="D9E3D9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+mj-lt"/>
                  <a:cs typeface="Tahoma"/>
                </a:rPr>
                <a:t>Illustration : voir démonstration </a:t>
              </a:r>
              <a:r>
                <a:rPr lang="fr-FR" sz="2200" b="1" spc="-50" dirty="0" err="1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demo_sin</a:t>
              </a:r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 </a:t>
              </a:r>
              <a:endParaRPr lang="en-CA" sz="22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4E0CA12-46D8-4C13-B352-9835E4F6FDD5}"/>
                </a:ext>
              </a:extLst>
            </p:cNvPr>
            <p:cNvSpPr/>
            <p:nvPr/>
          </p:nvSpPr>
          <p:spPr>
            <a:xfrm>
              <a:off x="1279347" y="4630901"/>
              <a:ext cx="6601338" cy="482049"/>
            </a:xfrm>
            <a:prstGeom prst="roundRect">
              <a:avLst/>
            </a:prstGeom>
            <a:solidFill>
              <a:srgbClr val="D9E3D9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+mj-lt"/>
                  <a:cs typeface="Tahoma"/>
                </a:rPr>
                <a:t>Illustration : voir démonstration </a:t>
              </a:r>
              <a:r>
                <a:rPr lang="fr-FR" sz="2200" b="1" spc="-50" dirty="0" err="1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demo_bourrage</a:t>
              </a:r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 </a:t>
              </a:r>
              <a:endParaRPr lang="en-CA" sz="22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E85764-1288-2928-E492-B3C8942E6F67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82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problèmes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pratiques (3)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DB895-7C59-497D-A82C-E575623B09FA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8" y="1505146"/>
                <a:ext cx="8505746" cy="485956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Convolution par FFT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Convolution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∗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</m:d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𝑛</m:t>
                        </m:r>
                      </m:e>
                    </m:d>
                    <m:r>
                      <a:rPr lang="en-CA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groupChr>
                      <m:groupChrPr>
                        <m:chr m:val="↔"/>
                        <m:vertJc m:val="bot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Produit :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200" i="1" spc="-45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doivent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avoir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même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taille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spc="-7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et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doivent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avoir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même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taille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Hypothèse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périodicité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939600" lvl="1" indent="-230400">
                  <a:spcBef>
                    <a:spcPts val="600"/>
                  </a:spcBef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convolution «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circulaire</a:t>
                </a:r>
                <a:r>
                  <a:rPr lang="fr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 »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CA" sz="18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939600" lvl="1" indent="-230400"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pas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periodique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prolongement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par des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zéros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pour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obtenir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une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taille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≥</m:t>
                    </m:r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𝑡𝑎𝑖𝑙𝑙𝑒</m:t>
                    </m:r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b="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𝑓</m:t>
                        </m:r>
                      </m:e>
                    </m:d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𝑡𝑎𝑖𝑙𝑙𝑒</m:t>
                    </m:r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b="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CA" sz="18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</m:oMath>
                </a14:m>
                <a:r>
                  <a:rPr lang="en-CA" sz="18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1</a:t>
                </a:r>
                <a:endParaRPr lang="en-CA" sz="18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Quantités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réelles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b="0" i="0" spc="-7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TF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paire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endParaRPr lang="fr-FR" sz="2200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Rééchantillonnage (décimation)</a:t>
                </a:r>
                <a:r>
                  <a:rPr lang="fr-FR" sz="2600" spc="-50" dirty="0">
                    <a:latin typeface="+mj-lt"/>
                    <a:cs typeface="Tahoma"/>
                  </a:rPr>
                  <a:t>			</a:t>
                </a:r>
                <a:endParaRPr lang="fr-FR" sz="1600" b="1" i="1" spc="-50" dirty="0">
                  <a:solidFill>
                    <a:srgbClr val="0070C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Nécessité d’un filtrage passe-bas pour éviter le recouvrement spectral</a:t>
                </a: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8" y="1505146"/>
                <a:ext cx="8505746" cy="4859563"/>
              </a:xfrm>
              <a:prstGeom prst="rect">
                <a:avLst/>
              </a:prstGeom>
              <a:blipFill>
                <a:blip r:embed="rId3"/>
                <a:stretch>
                  <a:fillRect l="-1192" t="-104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1125E06-6BEA-21D7-3026-A0AA7691AD39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9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problèmes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pratiques (4)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8" y="1505146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Indexation de la TFD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ECC62-68A7-4CA8-AB0C-3C0B13431454}"/>
              </a:ext>
            </a:extLst>
          </p:cNvPr>
          <p:cNvSpPr txBox="1"/>
          <p:nvPr/>
        </p:nvSpPr>
        <p:spPr>
          <a:xfrm>
            <a:off x="315154" y="616005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98530544-F3AE-4235-B752-A433677D4FAD}"/>
              </a:ext>
            </a:extLst>
          </p:cNvPr>
          <p:cNvSpPr/>
          <p:nvPr/>
        </p:nvSpPr>
        <p:spPr>
          <a:xfrm>
            <a:off x="1472618" y="2045369"/>
            <a:ext cx="6275718" cy="4030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2F7F3-7EC6-4FEA-A77E-7EA8FA1F5BDB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96BF1D3-1A80-FA45-7DFA-BE940F028CEB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24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507306" y="832103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ECC62-68A7-4CA8-AB0C-3C0B13431454}"/>
              </a:ext>
            </a:extLst>
          </p:cNvPr>
          <p:cNvSpPr txBox="1"/>
          <p:nvPr/>
        </p:nvSpPr>
        <p:spPr>
          <a:xfrm>
            <a:off x="5497714" y="481549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2F7F3-7EC6-4FEA-A77E-7EA8FA1F5BDB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266FAB9-6AA6-83D0-8953-4FE70DFB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429" y="2326290"/>
            <a:ext cx="3073400" cy="248920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063AE8A-577E-2F82-50BA-D2527A7AEB67}"/>
              </a:ext>
            </a:extLst>
          </p:cNvPr>
          <p:cNvSpPr txBox="1">
            <a:spLocks/>
          </p:cNvSpPr>
          <p:nvPr/>
        </p:nvSpPr>
        <p:spPr>
          <a:xfrm>
            <a:off x="486767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Considérez le signal échantillonné </a:t>
            </a:r>
            <a:r>
              <a:rPr lang="fr-FR" sz="2600" i="1" spc="-50" dirty="0">
                <a:latin typeface="+mj-lt"/>
                <a:cs typeface="Tahoma"/>
              </a:rPr>
              <a:t>f(</a:t>
            </a:r>
            <a:r>
              <a:rPr lang="fr-FR" sz="2600" i="1" spc="-50" dirty="0" err="1">
                <a:latin typeface="+mj-lt"/>
                <a:cs typeface="Tahoma"/>
              </a:rPr>
              <a:t>t</a:t>
            </a:r>
            <a:r>
              <a:rPr lang="fr-FR" sz="2600" i="1" spc="-50" dirty="0">
                <a:latin typeface="+mj-lt"/>
                <a:cs typeface="Tahoma"/>
              </a:rPr>
              <a:t>) </a:t>
            </a:r>
            <a:r>
              <a:rPr lang="fr-FR" sz="2600" spc="-50" dirty="0">
                <a:latin typeface="+mj-lt"/>
                <a:cs typeface="Tahoma"/>
              </a:rPr>
              <a:t>ci-bas</a:t>
            </a:r>
            <a:r>
              <a:rPr lang="fr-FR" sz="2600" i="1" spc="-50" dirty="0">
                <a:latin typeface="+mj-lt"/>
                <a:cs typeface="Tahoma"/>
              </a:rPr>
              <a:t>. </a:t>
            </a:r>
            <a:r>
              <a:rPr lang="fr-FR" sz="2600" spc="-50" dirty="0">
                <a:latin typeface="+mj-lt"/>
                <a:cs typeface="Tahoma"/>
              </a:rPr>
              <a:t>Quel seront les valeurs </a:t>
            </a:r>
            <a:r>
              <a:rPr lang="fr-FR" sz="2600" spc="-50" dirty="0" err="1">
                <a:latin typeface="+mj-lt"/>
                <a:cs typeface="Tahoma"/>
              </a:rPr>
              <a:t>F</a:t>
            </a:r>
            <a:r>
              <a:rPr lang="fr-FR" sz="2600" spc="-50" baseline="-25000" dirty="0" err="1">
                <a:latin typeface="+mj-lt"/>
                <a:cs typeface="Tahoma"/>
              </a:rPr>
              <a:t>k</a:t>
            </a:r>
            <a:r>
              <a:rPr lang="fr-FR" sz="2600" spc="-50" dirty="0">
                <a:latin typeface="+mj-lt"/>
                <a:cs typeface="Tahoma"/>
              </a:rPr>
              <a:t> obtenue avec la TFD (en format </a:t>
            </a:r>
            <a:r>
              <a:rPr lang="fr-FR" sz="2600" spc="-50" dirty="0" err="1">
                <a:latin typeface="+mj-lt"/>
                <a:cs typeface="Tahoma"/>
              </a:rPr>
              <a:t>x+iy</a:t>
            </a:r>
            <a:r>
              <a:rPr lang="fr-FR" sz="2600" spc="-50" dirty="0">
                <a:latin typeface="+mj-lt"/>
                <a:cs typeface="Tahoma"/>
              </a:rPr>
              <a:t>)?   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BBEEB-0768-D1DE-71F2-36E64C3EA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6" r="53389"/>
          <a:stretch/>
        </p:blipFill>
        <p:spPr>
          <a:xfrm>
            <a:off x="1784937" y="2773626"/>
            <a:ext cx="2258291" cy="79726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3B74E-240F-6CFF-4CAF-34911F15C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22" y="4592035"/>
            <a:ext cx="1409700" cy="533400"/>
          </a:xfrm>
          <a:prstGeom prst="rect">
            <a:avLst/>
          </a:prstGeom>
        </p:spPr>
      </p:pic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003C037A-6B22-F9AC-C141-744B91860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06860" y="4579632"/>
            <a:ext cx="533401" cy="533401"/>
          </a:xfrm>
          <a:prstGeom prst="rect">
            <a:avLst/>
          </a:prstGeom>
        </p:spPr>
      </p:pic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5DA70F04-4EEB-4B13-50A2-E84D98C45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183" y="4243932"/>
            <a:ext cx="1066430" cy="10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5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507306" y="832103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Devoir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2F7F3-7EC6-4FEA-A77E-7EA8FA1F5BDB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063AE8A-577E-2F82-50BA-D2527A7AEB67}"/>
              </a:ext>
            </a:extLst>
          </p:cNvPr>
          <p:cNvSpPr txBox="1">
            <a:spLocks/>
          </p:cNvSpPr>
          <p:nvPr/>
        </p:nvSpPr>
        <p:spPr>
          <a:xfrm>
            <a:off x="355599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CA" dirty="0">
                <a:latin typeface="+mj-lt"/>
              </a:rPr>
              <a:t>Montrez que la transformée de Fourier continue est une opération linéaire. Vous pouvez faire la preuve en 1D.</a:t>
            </a:r>
            <a:r>
              <a:rPr lang="en-CA" sz="2400" dirty="0">
                <a:latin typeface="+mj-lt"/>
              </a:rPr>
              <a:t> 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ACE8AC-2458-1230-E6F0-403A104D0963}"/>
              </a:ext>
            </a:extLst>
          </p:cNvPr>
          <p:cNvSpPr/>
          <p:nvPr/>
        </p:nvSpPr>
        <p:spPr>
          <a:xfrm>
            <a:off x="1203158" y="4441373"/>
            <a:ext cx="7312192" cy="300758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47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quare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5" y="1239292"/>
            <a:ext cx="5905500" cy="4429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00" y="5933807"/>
            <a:ext cx="595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"</a:t>
            </a:r>
            <a:r>
              <a:rPr lang="en-US" sz="1200" dirty="0" err="1"/>
              <a:t>SquareWave</a:t>
            </a:r>
            <a:r>
              <a:rPr lang="en-US" sz="1200" dirty="0"/>
              <a:t>" by </a:t>
            </a:r>
            <a:r>
              <a:rPr lang="en-US" sz="1200" dirty="0" err="1"/>
              <a:t>Peretuset</a:t>
            </a:r>
            <a:r>
              <a:rPr lang="en-US" sz="1200" dirty="0"/>
              <a:t> - Own work. Licensed under CC BY 3.0 via Commons - https://</a:t>
            </a:r>
            <a:r>
              <a:rPr lang="en-US" sz="1200" dirty="0" err="1"/>
              <a:t>commons.wikimedia.org</a:t>
            </a:r>
            <a:r>
              <a:rPr lang="en-US" sz="1200" dirty="0"/>
              <a:t>/wiki/</a:t>
            </a:r>
            <a:r>
              <a:rPr lang="en-US" sz="1200" dirty="0" err="1"/>
              <a:t>File:SquareWave.gif</a:t>
            </a:r>
            <a:r>
              <a:rPr lang="en-US" sz="1200" dirty="0"/>
              <a:t>#/media/</a:t>
            </a:r>
            <a:r>
              <a:rPr lang="en-US" sz="1200" dirty="0" err="1"/>
              <a:t>File:SquareWave.gif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9ADFE-C1A6-5745-83A6-BF3F41433848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B0E2F-82E8-2341-94DC-F38CC12E1905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C26B4-9125-824A-BABF-829D40BF8C1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F6E185-8D0E-F46A-9E68-36F2901E8B04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7B491C-F710-E233-B090-1B9790F6A9CA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</a:rPr>
              <a:t>Rappel : Onde carré – série de Fourier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507" y="1232513"/>
            <a:ext cx="5778500" cy="4635702"/>
          </a:xfrm>
          <a:prstGeom prst="rect">
            <a:avLst/>
          </a:prstGeom>
        </p:spPr>
      </p:pic>
      <p:pic>
        <p:nvPicPr>
          <p:cNvPr id="7" name="Additive_220Hz_Square_Wa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225" y="2209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1F2E6-9FBD-884A-88FF-7494A4614A54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0F357-3FE1-524E-ACE8-4134380FD825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CC151-7C5E-6B47-82DD-65E3F61133A1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598206-04BD-0A5A-4512-83854C9A12CB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AFEC7D-7AA6-0657-9C44-BEAE4416B387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</a:rPr>
              <a:t>Rappel : Ondes de son – séries de Fourier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68389" y="4616023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4716390" y="820836"/>
            <a:ext cx="3897082" cy="1802266"/>
            <a:chOff x="4716390" y="1519336"/>
            <a:chExt cx="3897082" cy="1802266"/>
          </a:xfrm>
        </p:grpSpPr>
        <p:sp>
          <p:nvSpPr>
            <p:cNvPr id="82" name="Line 37"/>
            <p:cNvSpPr>
              <a:spLocks noChangeShapeType="1"/>
            </p:cNvSpPr>
            <p:nvPr/>
          </p:nvSpPr>
          <p:spPr bwMode="auto">
            <a:xfrm flipV="1">
              <a:off x="4716390" y="2721527"/>
              <a:ext cx="3897082" cy="115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3" name="Line 38"/>
            <p:cNvSpPr>
              <a:spLocks noChangeShapeType="1"/>
            </p:cNvSpPr>
            <p:nvPr/>
          </p:nvSpPr>
          <p:spPr bwMode="auto">
            <a:xfrm rot="16200000">
              <a:off x="5355800" y="2661183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4" name="Freeform 30"/>
            <p:cNvSpPr>
              <a:spLocks/>
            </p:cNvSpPr>
            <p:nvPr/>
          </p:nvSpPr>
          <p:spPr bwMode="auto">
            <a:xfrm>
              <a:off x="4716390" y="2194388"/>
              <a:ext cx="1224984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5" name="Freeform 31"/>
            <p:cNvSpPr>
              <a:spLocks/>
            </p:cNvSpPr>
            <p:nvPr/>
          </p:nvSpPr>
          <p:spPr bwMode="auto">
            <a:xfrm>
              <a:off x="5941374" y="2196802"/>
              <a:ext cx="1222879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7164253" y="2180899"/>
              <a:ext cx="1222879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aphicFrame>
          <p:nvGraphicFramePr>
            <p:cNvPr id="92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4736301"/>
                </p:ext>
              </p:extLst>
            </p:nvPr>
          </p:nvGraphicFramePr>
          <p:xfrm>
            <a:off x="6455133" y="1519336"/>
            <a:ext cx="1477853" cy="684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52200" imgH="393480" progId="Equation.3">
                    <p:embed/>
                  </p:oleObj>
                </mc:Choice>
                <mc:Fallback>
                  <p:oleObj name="Equation" r:id="rId4" imgW="9522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5133" y="1519336"/>
                          <a:ext cx="1477853" cy="684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0" name="Group 109"/>
          <p:cNvGrpSpPr/>
          <p:nvPr/>
        </p:nvGrpSpPr>
        <p:grpSpPr>
          <a:xfrm>
            <a:off x="4727272" y="3309749"/>
            <a:ext cx="3897082" cy="1265563"/>
            <a:chOff x="4727272" y="3678049"/>
            <a:chExt cx="3897082" cy="1265563"/>
          </a:xfrm>
        </p:grpSpPr>
        <p:graphicFrame>
          <p:nvGraphicFramePr>
            <p:cNvPr id="81" name="Object 53"/>
            <p:cNvGraphicFramePr>
              <a:graphicFrameLocks noChangeAspect="1"/>
            </p:cNvGraphicFramePr>
            <p:nvPr/>
          </p:nvGraphicFramePr>
          <p:xfrm>
            <a:off x="6877737" y="3678910"/>
            <a:ext cx="1735736" cy="67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30040" imgH="393480" progId="Equation.3">
                    <p:embed/>
                  </p:oleObj>
                </mc:Choice>
                <mc:Fallback>
                  <p:oleObj name="Equation" r:id="rId6" imgW="11300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7737" y="3678910"/>
                          <a:ext cx="1735736" cy="6758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" name="Line 37"/>
            <p:cNvSpPr>
              <a:spLocks noChangeShapeType="1"/>
            </p:cNvSpPr>
            <p:nvPr/>
          </p:nvSpPr>
          <p:spPr bwMode="auto">
            <a:xfrm flipV="1">
              <a:off x="4727272" y="4343537"/>
              <a:ext cx="3897082" cy="115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0" name="Line 38"/>
            <p:cNvSpPr>
              <a:spLocks noChangeShapeType="1"/>
            </p:cNvSpPr>
            <p:nvPr/>
          </p:nvSpPr>
          <p:spPr bwMode="auto">
            <a:xfrm rot="16200000">
              <a:off x="5366682" y="4283193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1" name="Freeform 31"/>
            <p:cNvSpPr>
              <a:spLocks/>
            </p:cNvSpPr>
            <p:nvPr/>
          </p:nvSpPr>
          <p:spPr bwMode="auto">
            <a:xfrm>
              <a:off x="5952257" y="3818812"/>
              <a:ext cx="626268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9" name="Freeform 31"/>
            <p:cNvSpPr>
              <a:spLocks/>
            </p:cNvSpPr>
            <p:nvPr/>
          </p:nvSpPr>
          <p:spPr bwMode="auto">
            <a:xfrm>
              <a:off x="6578524" y="3769335"/>
              <a:ext cx="626268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738154" y="4907118"/>
            <a:ext cx="3897082" cy="1462659"/>
            <a:chOff x="4738154" y="4907118"/>
            <a:chExt cx="3897082" cy="1462659"/>
          </a:xfrm>
        </p:grpSpPr>
        <p:sp>
          <p:nvSpPr>
            <p:cNvPr id="93" name="Line 37"/>
            <p:cNvSpPr>
              <a:spLocks noChangeShapeType="1"/>
            </p:cNvSpPr>
            <p:nvPr/>
          </p:nvSpPr>
          <p:spPr bwMode="auto">
            <a:xfrm flipV="1">
              <a:off x="4738154" y="5867573"/>
              <a:ext cx="3897082" cy="115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4" name="Line 38"/>
            <p:cNvSpPr>
              <a:spLocks noChangeShapeType="1"/>
            </p:cNvSpPr>
            <p:nvPr/>
          </p:nvSpPr>
          <p:spPr bwMode="auto">
            <a:xfrm rot="16200000">
              <a:off x="5586707" y="5504730"/>
              <a:ext cx="792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7" name="Text Box 55"/>
            <p:cNvSpPr txBox="1">
              <a:spLocks noChangeArrowheads="1"/>
            </p:cNvSpPr>
            <p:nvPr/>
          </p:nvSpPr>
          <p:spPr bwMode="auto">
            <a:xfrm>
              <a:off x="5975353" y="5505919"/>
              <a:ext cx="16800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b="1" dirty="0">
                  <a:solidFill>
                    <a:srgbClr val="002060"/>
                  </a:solidFill>
                </a:rPr>
                <a:t>+                +</a:t>
              </a:r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auto">
            <a:xfrm>
              <a:off x="5982707" y="5404538"/>
              <a:ext cx="626268" cy="965239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02" name="Freeform 31"/>
            <p:cNvSpPr>
              <a:spLocks/>
            </p:cNvSpPr>
            <p:nvPr/>
          </p:nvSpPr>
          <p:spPr bwMode="auto">
            <a:xfrm flipH="1">
              <a:off x="6614095" y="5404538"/>
              <a:ext cx="595817" cy="965239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03" name="Text Box 55"/>
            <p:cNvSpPr txBox="1">
              <a:spLocks noChangeArrowheads="1"/>
            </p:cNvSpPr>
            <p:nvPr/>
          </p:nvSpPr>
          <p:spPr bwMode="auto">
            <a:xfrm>
              <a:off x="6313903" y="5821609"/>
              <a:ext cx="9302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b="1" dirty="0">
                  <a:solidFill>
                    <a:srgbClr val="002060"/>
                  </a:solidFill>
                </a:rPr>
                <a:t>-     -</a:t>
              </a:r>
            </a:p>
          </p:txBody>
        </p:sp>
        <p:graphicFrame>
          <p:nvGraphicFramePr>
            <p:cNvPr id="70727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4870635"/>
                </p:ext>
              </p:extLst>
            </p:nvPr>
          </p:nvGraphicFramePr>
          <p:xfrm>
            <a:off x="7270222" y="4907118"/>
            <a:ext cx="770380" cy="407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31640" imgH="228600" progId="Equation.3">
                    <p:embed/>
                  </p:oleObj>
                </mc:Choice>
                <mc:Fallback>
                  <p:oleObj name="Equation" r:id="rId8" imgW="431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0222" y="4907118"/>
                          <a:ext cx="770380" cy="4072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501414" y="889726"/>
            <a:ext cx="3897082" cy="2037203"/>
            <a:chOff x="501414" y="889726"/>
            <a:chExt cx="3897082" cy="2037203"/>
          </a:xfrm>
        </p:grpSpPr>
        <p:grpSp>
          <p:nvGrpSpPr>
            <p:cNvPr id="106" name="Group 105"/>
            <p:cNvGrpSpPr/>
            <p:nvPr/>
          </p:nvGrpSpPr>
          <p:grpSpPr>
            <a:xfrm>
              <a:off x="501414" y="889726"/>
              <a:ext cx="3897082" cy="2037203"/>
              <a:chOff x="501414" y="1588226"/>
              <a:chExt cx="3897082" cy="2037203"/>
            </a:xfrm>
          </p:grpSpPr>
          <p:sp>
            <p:nvSpPr>
              <p:cNvPr id="61" name="Line 54"/>
              <p:cNvSpPr>
                <a:spLocks noChangeShapeType="1"/>
              </p:cNvSpPr>
              <p:nvPr/>
            </p:nvSpPr>
            <p:spPr bwMode="auto">
              <a:xfrm>
                <a:off x="1725277" y="3427186"/>
                <a:ext cx="1224000" cy="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62" name="Text Box 55"/>
              <p:cNvSpPr txBox="1">
                <a:spLocks noChangeArrowheads="1"/>
              </p:cNvSpPr>
              <p:nvPr/>
            </p:nvSpPr>
            <p:spPr bwMode="auto">
              <a:xfrm>
                <a:off x="2125837" y="3225319"/>
                <a:ext cx="391884" cy="40011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A" dirty="0">
                    <a:solidFill>
                      <a:srgbClr val="C00000"/>
                    </a:solidFill>
                  </a:rPr>
                  <a:t>T</a:t>
                </a: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501414" y="1588226"/>
                <a:ext cx="3897082" cy="1739174"/>
                <a:chOff x="501414" y="1588226"/>
                <a:chExt cx="3897082" cy="1739174"/>
              </a:xfrm>
            </p:grpSpPr>
            <p:sp>
              <p:nvSpPr>
                <p:cNvPr id="4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501414" y="2727325"/>
                  <a:ext cx="3897082" cy="11596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44" name="Line 38"/>
                <p:cNvSpPr>
                  <a:spLocks noChangeShapeType="1"/>
                </p:cNvSpPr>
                <p:nvPr/>
              </p:nvSpPr>
              <p:spPr bwMode="auto">
                <a:xfrm rot="16200000">
                  <a:off x="1140824" y="2666981"/>
                  <a:ext cx="1210287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57" name="Freeform 30"/>
                <p:cNvSpPr>
                  <a:spLocks/>
                </p:cNvSpPr>
                <p:nvPr/>
              </p:nvSpPr>
              <p:spPr bwMode="auto">
                <a:xfrm>
                  <a:off x="501414" y="2200186"/>
                  <a:ext cx="1224984" cy="1124800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336" y="0"/>
                    </a:cxn>
                    <a:cxn ang="0">
                      <a:pos x="676" y="336"/>
                    </a:cxn>
                    <a:cxn ang="0">
                      <a:pos x="1012" y="676"/>
                    </a:cxn>
                    <a:cxn ang="0">
                      <a:pos x="1356" y="340"/>
                    </a:cxn>
                  </a:cxnLst>
                  <a:rect l="0" t="0" r="r" b="b"/>
                  <a:pathLst>
                    <a:path w="1356" h="677">
                      <a:moveTo>
                        <a:pt x="0" y="336"/>
                      </a:moveTo>
                      <a:cubicBezTo>
                        <a:pt x="111" y="168"/>
                        <a:pt x="223" y="0"/>
                        <a:pt x="336" y="0"/>
                      </a:cubicBezTo>
                      <a:cubicBezTo>
                        <a:pt x="449" y="0"/>
                        <a:pt x="563" y="223"/>
                        <a:pt x="676" y="336"/>
                      </a:cubicBezTo>
                      <a:cubicBezTo>
                        <a:pt x="789" y="449"/>
                        <a:pt x="899" y="675"/>
                        <a:pt x="1012" y="676"/>
                      </a:cubicBezTo>
                      <a:cubicBezTo>
                        <a:pt x="1125" y="677"/>
                        <a:pt x="1240" y="508"/>
                        <a:pt x="1356" y="3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C00000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58" name="Freeform 31"/>
                <p:cNvSpPr>
                  <a:spLocks/>
                </p:cNvSpPr>
                <p:nvPr/>
              </p:nvSpPr>
              <p:spPr bwMode="auto">
                <a:xfrm>
                  <a:off x="1726398" y="2202600"/>
                  <a:ext cx="1222879" cy="1124800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336" y="0"/>
                    </a:cxn>
                    <a:cxn ang="0">
                      <a:pos x="676" y="336"/>
                    </a:cxn>
                    <a:cxn ang="0">
                      <a:pos x="1012" y="676"/>
                    </a:cxn>
                    <a:cxn ang="0">
                      <a:pos x="1356" y="340"/>
                    </a:cxn>
                  </a:cxnLst>
                  <a:rect l="0" t="0" r="r" b="b"/>
                  <a:pathLst>
                    <a:path w="1356" h="677">
                      <a:moveTo>
                        <a:pt x="0" y="336"/>
                      </a:moveTo>
                      <a:cubicBezTo>
                        <a:pt x="111" y="168"/>
                        <a:pt x="223" y="0"/>
                        <a:pt x="336" y="0"/>
                      </a:cubicBezTo>
                      <a:cubicBezTo>
                        <a:pt x="449" y="0"/>
                        <a:pt x="563" y="223"/>
                        <a:pt x="676" y="336"/>
                      </a:cubicBezTo>
                      <a:cubicBezTo>
                        <a:pt x="789" y="449"/>
                        <a:pt x="899" y="675"/>
                        <a:pt x="1012" y="676"/>
                      </a:cubicBezTo>
                      <a:cubicBezTo>
                        <a:pt x="1125" y="677"/>
                        <a:pt x="1240" y="508"/>
                        <a:pt x="1356" y="3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59" name="Freeform 31"/>
                <p:cNvSpPr>
                  <a:spLocks/>
                </p:cNvSpPr>
                <p:nvPr/>
              </p:nvSpPr>
              <p:spPr bwMode="auto">
                <a:xfrm>
                  <a:off x="2949277" y="2186697"/>
                  <a:ext cx="1222879" cy="1124800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336" y="0"/>
                    </a:cxn>
                    <a:cxn ang="0">
                      <a:pos x="676" y="336"/>
                    </a:cxn>
                    <a:cxn ang="0">
                      <a:pos x="1012" y="676"/>
                    </a:cxn>
                    <a:cxn ang="0">
                      <a:pos x="1356" y="340"/>
                    </a:cxn>
                  </a:cxnLst>
                  <a:rect l="0" t="0" r="r" b="b"/>
                  <a:pathLst>
                    <a:path w="1356" h="677">
                      <a:moveTo>
                        <a:pt x="0" y="336"/>
                      </a:moveTo>
                      <a:cubicBezTo>
                        <a:pt x="111" y="168"/>
                        <a:pt x="223" y="0"/>
                        <a:pt x="336" y="0"/>
                      </a:cubicBezTo>
                      <a:cubicBezTo>
                        <a:pt x="449" y="0"/>
                        <a:pt x="563" y="223"/>
                        <a:pt x="676" y="336"/>
                      </a:cubicBezTo>
                      <a:cubicBezTo>
                        <a:pt x="789" y="449"/>
                        <a:pt x="899" y="675"/>
                        <a:pt x="1012" y="676"/>
                      </a:cubicBezTo>
                      <a:cubicBezTo>
                        <a:pt x="1125" y="677"/>
                        <a:pt x="1240" y="508"/>
                        <a:pt x="1356" y="3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C00000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graphicFrame>
              <p:nvGraphicFramePr>
                <p:cNvPr id="2" name="Object 6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25994276"/>
                    </p:ext>
                  </p:extLst>
                </p:nvPr>
              </p:nvGraphicFramePr>
              <p:xfrm>
                <a:off x="2877158" y="1588226"/>
                <a:ext cx="1477853" cy="68416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952200" imgH="393480" progId="Equation.3">
                        <p:embed/>
                      </p:oleObj>
                    </mc:Choice>
                    <mc:Fallback>
                      <p:oleObj name="Equation" r:id="rId10" imgW="952200" imgH="3934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158" y="1588226"/>
                              <a:ext cx="1477853" cy="68416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" name="Rectangle 2"/>
            <p:cNvSpPr/>
            <p:nvPr/>
          </p:nvSpPr>
          <p:spPr>
            <a:xfrm>
              <a:off x="597869" y="894305"/>
              <a:ext cx="27710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i="0" dirty="0">
                  <a:solidFill>
                    <a:srgbClr val="C00000"/>
                  </a:solidFill>
                </a:rPr>
                <a:t>Fonction à reproduire:</a:t>
              </a:r>
              <a:endParaRPr lang="fr-CA" sz="1800" i="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2296" y="3009162"/>
            <a:ext cx="3897082" cy="1571948"/>
            <a:chOff x="512296" y="3009162"/>
            <a:chExt cx="3897082" cy="1571948"/>
          </a:xfrm>
        </p:grpSpPr>
        <p:grpSp>
          <p:nvGrpSpPr>
            <p:cNvPr id="107" name="Group 106"/>
            <p:cNvGrpSpPr/>
            <p:nvPr/>
          </p:nvGrpSpPr>
          <p:grpSpPr>
            <a:xfrm>
              <a:off x="512296" y="3309749"/>
              <a:ext cx="3897082" cy="1271361"/>
              <a:chOff x="512296" y="3678049"/>
              <a:chExt cx="3897082" cy="1271361"/>
            </a:xfrm>
          </p:grpSpPr>
          <p:graphicFrame>
            <p:nvGraphicFramePr>
              <p:cNvPr id="70709" name="Object 53"/>
              <p:cNvGraphicFramePr>
                <a:graphicFrameLocks noChangeAspect="1"/>
              </p:cNvGraphicFramePr>
              <p:nvPr/>
            </p:nvGraphicFramePr>
            <p:xfrm>
              <a:off x="2321780" y="3678049"/>
              <a:ext cx="1662392" cy="6646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104840" imgH="393480" progId="Equation.3">
                      <p:embed/>
                    </p:oleObj>
                  </mc:Choice>
                  <mc:Fallback>
                    <p:oleObj name="Equation" r:id="rId11" imgW="1104840" imgH="393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780" y="3678049"/>
                            <a:ext cx="1662392" cy="66466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" name="Line 37"/>
              <p:cNvSpPr>
                <a:spLocks noChangeShapeType="1"/>
              </p:cNvSpPr>
              <p:nvPr/>
            </p:nvSpPr>
            <p:spPr bwMode="auto">
              <a:xfrm flipV="1">
                <a:off x="512296" y="4349335"/>
                <a:ext cx="3897082" cy="11596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64" name="Line 38"/>
              <p:cNvSpPr>
                <a:spLocks noChangeShapeType="1"/>
              </p:cNvSpPr>
              <p:nvPr/>
            </p:nvSpPr>
            <p:spPr bwMode="auto">
              <a:xfrm rot="16200000">
                <a:off x="1151706" y="4288991"/>
                <a:ext cx="1210287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66" name="Freeform 31"/>
              <p:cNvSpPr>
                <a:spLocks/>
              </p:cNvSpPr>
              <p:nvPr/>
            </p:nvSpPr>
            <p:spPr bwMode="auto">
              <a:xfrm>
                <a:off x="1737280" y="3824610"/>
                <a:ext cx="1222879" cy="1124800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336" y="0"/>
                  </a:cxn>
                  <a:cxn ang="0">
                    <a:pos x="676" y="336"/>
                  </a:cxn>
                  <a:cxn ang="0">
                    <a:pos x="1012" y="676"/>
                  </a:cxn>
                  <a:cxn ang="0">
                    <a:pos x="1356" y="340"/>
                  </a:cxn>
                </a:cxnLst>
                <a:rect l="0" t="0" r="r" b="b"/>
                <a:pathLst>
                  <a:path w="1356" h="677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  <a:cubicBezTo>
                      <a:pt x="1125" y="677"/>
                      <a:pt x="1240" y="508"/>
                      <a:pt x="1356" y="34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6343" y="3009162"/>
              <a:ext cx="16995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i="0" dirty="0">
                  <a:solidFill>
                    <a:schemeClr val="tx1"/>
                  </a:solidFill>
                </a:rPr>
                <a:t>Harmonique:</a:t>
              </a:r>
              <a:endParaRPr lang="fr-CA" sz="1800" i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3178" y="4693207"/>
            <a:ext cx="4994519" cy="1213321"/>
            <a:chOff x="523178" y="4693207"/>
            <a:chExt cx="4994519" cy="1213321"/>
          </a:xfrm>
        </p:grpSpPr>
        <p:grpSp>
          <p:nvGrpSpPr>
            <p:cNvPr id="108" name="Group 107"/>
            <p:cNvGrpSpPr/>
            <p:nvPr/>
          </p:nvGrpSpPr>
          <p:grpSpPr>
            <a:xfrm>
              <a:off x="523178" y="4693207"/>
              <a:ext cx="4994519" cy="1213321"/>
              <a:chOff x="523178" y="4693207"/>
              <a:chExt cx="4994519" cy="1213321"/>
            </a:xfrm>
          </p:grpSpPr>
          <p:graphicFrame>
            <p:nvGraphicFramePr>
              <p:cNvPr id="70713" name="Object 5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8774052"/>
                  </p:ext>
                </p:extLst>
              </p:nvPr>
            </p:nvGraphicFramePr>
            <p:xfrm>
              <a:off x="2450647" y="4693207"/>
              <a:ext cx="3067050" cy="835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866600" imgH="507960" progId="Equation.3">
                      <p:embed/>
                    </p:oleObj>
                  </mc:Choice>
                  <mc:Fallback>
                    <p:oleObj name="Equation" r:id="rId13" imgW="1866600" imgH="507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50647" y="4693207"/>
                            <a:ext cx="3067050" cy="8350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5" name="Line 37"/>
              <p:cNvSpPr>
                <a:spLocks noChangeShapeType="1"/>
              </p:cNvSpPr>
              <p:nvPr/>
            </p:nvSpPr>
            <p:spPr bwMode="auto">
              <a:xfrm flipV="1">
                <a:off x="523178" y="5873371"/>
                <a:ext cx="3897082" cy="11596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6" name="Line 38"/>
              <p:cNvSpPr>
                <a:spLocks noChangeShapeType="1"/>
              </p:cNvSpPr>
              <p:nvPr/>
            </p:nvSpPr>
            <p:spPr bwMode="auto">
              <a:xfrm rot="16200000">
                <a:off x="1371731" y="5510528"/>
                <a:ext cx="79200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7" name="Freeform 31"/>
              <p:cNvSpPr>
                <a:spLocks/>
              </p:cNvSpPr>
              <p:nvPr/>
            </p:nvSpPr>
            <p:spPr bwMode="auto">
              <a:xfrm>
                <a:off x="1775460" y="5328336"/>
                <a:ext cx="758707" cy="556126"/>
              </a:xfrm>
              <a:custGeom>
                <a:avLst/>
                <a:gdLst>
                  <a:gd name="connsiteX0" fmla="*/ 62 w 1418"/>
                  <a:gd name="connsiteY0" fmla="*/ 338 h 679"/>
                  <a:gd name="connsiteX1" fmla="*/ 56 w 1418"/>
                  <a:gd name="connsiteY1" fmla="*/ 347 h 679"/>
                  <a:gd name="connsiteX2" fmla="*/ 398 w 1418"/>
                  <a:gd name="connsiteY2" fmla="*/ 2 h 679"/>
                  <a:gd name="connsiteX3" fmla="*/ 738 w 1418"/>
                  <a:gd name="connsiteY3" fmla="*/ 338 h 679"/>
                  <a:gd name="connsiteX4" fmla="*/ 1074 w 1418"/>
                  <a:gd name="connsiteY4" fmla="*/ 678 h 679"/>
                  <a:gd name="connsiteX5" fmla="*/ 1418 w 1418"/>
                  <a:gd name="connsiteY5" fmla="*/ 342 h 679"/>
                  <a:gd name="connsiteX0" fmla="*/ 281 w 1637"/>
                  <a:gd name="connsiteY0" fmla="*/ 338 h 708"/>
                  <a:gd name="connsiteX1" fmla="*/ 275 w 1637"/>
                  <a:gd name="connsiteY1" fmla="*/ 347 h 708"/>
                  <a:gd name="connsiteX2" fmla="*/ 617 w 1637"/>
                  <a:gd name="connsiteY2" fmla="*/ 2 h 708"/>
                  <a:gd name="connsiteX3" fmla="*/ 957 w 1637"/>
                  <a:gd name="connsiteY3" fmla="*/ 338 h 708"/>
                  <a:gd name="connsiteX4" fmla="*/ 1293 w 1637"/>
                  <a:gd name="connsiteY4" fmla="*/ 678 h 708"/>
                  <a:gd name="connsiteX5" fmla="*/ 1637 w 1637"/>
                  <a:gd name="connsiteY5" fmla="*/ 342 h 708"/>
                  <a:gd name="connsiteX0" fmla="*/ 308 w 1664"/>
                  <a:gd name="connsiteY0" fmla="*/ 338 h 722"/>
                  <a:gd name="connsiteX1" fmla="*/ 302 w 1664"/>
                  <a:gd name="connsiteY1" fmla="*/ 347 h 722"/>
                  <a:gd name="connsiteX2" fmla="*/ 644 w 1664"/>
                  <a:gd name="connsiteY2" fmla="*/ 2 h 722"/>
                  <a:gd name="connsiteX3" fmla="*/ 984 w 1664"/>
                  <a:gd name="connsiteY3" fmla="*/ 338 h 722"/>
                  <a:gd name="connsiteX4" fmla="*/ 1320 w 1664"/>
                  <a:gd name="connsiteY4" fmla="*/ 678 h 722"/>
                  <a:gd name="connsiteX5" fmla="*/ 1664 w 1664"/>
                  <a:gd name="connsiteY5" fmla="*/ 342 h 722"/>
                  <a:gd name="connsiteX0" fmla="*/ 308 w 1664"/>
                  <a:gd name="connsiteY0" fmla="*/ 338 h 722"/>
                  <a:gd name="connsiteX1" fmla="*/ 302 w 1664"/>
                  <a:gd name="connsiteY1" fmla="*/ 347 h 722"/>
                  <a:gd name="connsiteX2" fmla="*/ 644 w 1664"/>
                  <a:gd name="connsiteY2" fmla="*/ 2 h 722"/>
                  <a:gd name="connsiteX3" fmla="*/ 984 w 1664"/>
                  <a:gd name="connsiteY3" fmla="*/ 338 h 722"/>
                  <a:gd name="connsiteX4" fmla="*/ 1320 w 1664"/>
                  <a:gd name="connsiteY4" fmla="*/ 678 h 722"/>
                  <a:gd name="connsiteX5" fmla="*/ 1664 w 1664"/>
                  <a:gd name="connsiteY5" fmla="*/ 342 h 722"/>
                  <a:gd name="connsiteX0" fmla="*/ 308 w 1664"/>
                  <a:gd name="connsiteY0" fmla="*/ 338 h 722"/>
                  <a:gd name="connsiteX1" fmla="*/ 302 w 1664"/>
                  <a:gd name="connsiteY1" fmla="*/ 347 h 722"/>
                  <a:gd name="connsiteX2" fmla="*/ 644 w 1664"/>
                  <a:gd name="connsiteY2" fmla="*/ 2 h 722"/>
                  <a:gd name="connsiteX3" fmla="*/ 984 w 1664"/>
                  <a:gd name="connsiteY3" fmla="*/ 338 h 722"/>
                  <a:gd name="connsiteX4" fmla="*/ 1320 w 1664"/>
                  <a:gd name="connsiteY4" fmla="*/ 678 h 722"/>
                  <a:gd name="connsiteX5" fmla="*/ 1664 w 1664"/>
                  <a:gd name="connsiteY5" fmla="*/ 342 h 722"/>
                  <a:gd name="connsiteX0" fmla="*/ 46 w 1402"/>
                  <a:gd name="connsiteY0" fmla="*/ 341 h 687"/>
                  <a:gd name="connsiteX1" fmla="*/ 302 w 1402"/>
                  <a:gd name="connsiteY1" fmla="*/ 312 h 687"/>
                  <a:gd name="connsiteX2" fmla="*/ 382 w 1402"/>
                  <a:gd name="connsiteY2" fmla="*/ 5 h 687"/>
                  <a:gd name="connsiteX3" fmla="*/ 722 w 1402"/>
                  <a:gd name="connsiteY3" fmla="*/ 341 h 687"/>
                  <a:gd name="connsiteX4" fmla="*/ 1058 w 1402"/>
                  <a:gd name="connsiteY4" fmla="*/ 681 h 687"/>
                  <a:gd name="connsiteX5" fmla="*/ 1402 w 1402"/>
                  <a:gd name="connsiteY5" fmla="*/ 345 h 687"/>
                  <a:gd name="connsiteX0" fmla="*/ 1 w 1643"/>
                  <a:gd name="connsiteY0" fmla="*/ 680 h 687"/>
                  <a:gd name="connsiteX1" fmla="*/ 543 w 1643"/>
                  <a:gd name="connsiteY1" fmla="*/ 312 h 687"/>
                  <a:gd name="connsiteX2" fmla="*/ 623 w 1643"/>
                  <a:gd name="connsiteY2" fmla="*/ 5 h 687"/>
                  <a:gd name="connsiteX3" fmla="*/ 963 w 1643"/>
                  <a:gd name="connsiteY3" fmla="*/ 341 h 687"/>
                  <a:gd name="connsiteX4" fmla="*/ 1299 w 1643"/>
                  <a:gd name="connsiteY4" fmla="*/ 681 h 687"/>
                  <a:gd name="connsiteX5" fmla="*/ 1643 w 1643"/>
                  <a:gd name="connsiteY5" fmla="*/ 345 h 687"/>
                  <a:gd name="connsiteX0" fmla="*/ 1 w 1643"/>
                  <a:gd name="connsiteY0" fmla="*/ 686 h 693"/>
                  <a:gd name="connsiteX1" fmla="*/ 543 w 1643"/>
                  <a:gd name="connsiteY1" fmla="*/ 318 h 693"/>
                  <a:gd name="connsiteX2" fmla="*/ 360 w 1643"/>
                  <a:gd name="connsiteY2" fmla="*/ 278 h 693"/>
                  <a:gd name="connsiteX3" fmla="*/ 623 w 1643"/>
                  <a:gd name="connsiteY3" fmla="*/ 11 h 693"/>
                  <a:gd name="connsiteX4" fmla="*/ 963 w 1643"/>
                  <a:gd name="connsiteY4" fmla="*/ 347 h 693"/>
                  <a:gd name="connsiteX5" fmla="*/ 1299 w 1643"/>
                  <a:gd name="connsiteY5" fmla="*/ 687 h 693"/>
                  <a:gd name="connsiteX6" fmla="*/ 1643 w 1643"/>
                  <a:gd name="connsiteY6" fmla="*/ 351 h 693"/>
                  <a:gd name="connsiteX0" fmla="*/ 1 w 1643"/>
                  <a:gd name="connsiteY0" fmla="*/ 686 h 792"/>
                  <a:gd name="connsiteX1" fmla="*/ 395 w 1643"/>
                  <a:gd name="connsiteY1" fmla="*/ 417 h 792"/>
                  <a:gd name="connsiteX2" fmla="*/ 360 w 1643"/>
                  <a:gd name="connsiteY2" fmla="*/ 278 h 792"/>
                  <a:gd name="connsiteX3" fmla="*/ 623 w 1643"/>
                  <a:gd name="connsiteY3" fmla="*/ 11 h 792"/>
                  <a:gd name="connsiteX4" fmla="*/ 963 w 1643"/>
                  <a:gd name="connsiteY4" fmla="*/ 347 h 792"/>
                  <a:gd name="connsiteX5" fmla="*/ 1299 w 1643"/>
                  <a:gd name="connsiteY5" fmla="*/ 687 h 792"/>
                  <a:gd name="connsiteX6" fmla="*/ 1643 w 1643"/>
                  <a:gd name="connsiteY6" fmla="*/ 351 h 792"/>
                  <a:gd name="connsiteX0" fmla="*/ 0 w 1642"/>
                  <a:gd name="connsiteY0" fmla="*/ 686 h 688"/>
                  <a:gd name="connsiteX1" fmla="*/ 359 w 1642"/>
                  <a:gd name="connsiteY1" fmla="*/ 278 h 688"/>
                  <a:gd name="connsiteX2" fmla="*/ 622 w 1642"/>
                  <a:gd name="connsiteY2" fmla="*/ 11 h 688"/>
                  <a:gd name="connsiteX3" fmla="*/ 962 w 1642"/>
                  <a:gd name="connsiteY3" fmla="*/ 347 h 688"/>
                  <a:gd name="connsiteX4" fmla="*/ 1298 w 1642"/>
                  <a:gd name="connsiteY4" fmla="*/ 687 h 688"/>
                  <a:gd name="connsiteX5" fmla="*/ 1642 w 1642"/>
                  <a:gd name="connsiteY5" fmla="*/ 351 h 688"/>
                  <a:gd name="connsiteX0" fmla="*/ 0 w 1642"/>
                  <a:gd name="connsiteY0" fmla="*/ 686 h 688"/>
                  <a:gd name="connsiteX1" fmla="*/ 115 w 1642"/>
                  <a:gd name="connsiteY1" fmla="*/ 619 h 688"/>
                  <a:gd name="connsiteX2" fmla="*/ 359 w 1642"/>
                  <a:gd name="connsiteY2" fmla="*/ 278 h 688"/>
                  <a:gd name="connsiteX3" fmla="*/ 622 w 1642"/>
                  <a:gd name="connsiteY3" fmla="*/ 11 h 688"/>
                  <a:gd name="connsiteX4" fmla="*/ 962 w 1642"/>
                  <a:gd name="connsiteY4" fmla="*/ 347 h 688"/>
                  <a:gd name="connsiteX5" fmla="*/ 1298 w 1642"/>
                  <a:gd name="connsiteY5" fmla="*/ 687 h 688"/>
                  <a:gd name="connsiteX6" fmla="*/ 1642 w 1642"/>
                  <a:gd name="connsiteY6" fmla="*/ 351 h 688"/>
                  <a:gd name="connsiteX0" fmla="*/ 0 w 1642"/>
                  <a:gd name="connsiteY0" fmla="*/ 686 h 702"/>
                  <a:gd name="connsiteX1" fmla="*/ 115 w 1642"/>
                  <a:gd name="connsiteY1" fmla="*/ 619 h 702"/>
                  <a:gd name="connsiteX2" fmla="*/ 359 w 1642"/>
                  <a:gd name="connsiteY2" fmla="*/ 278 h 702"/>
                  <a:gd name="connsiteX3" fmla="*/ 622 w 1642"/>
                  <a:gd name="connsiteY3" fmla="*/ 11 h 702"/>
                  <a:gd name="connsiteX4" fmla="*/ 962 w 1642"/>
                  <a:gd name="connsiteY4" fmla="*/ 347 h 702"/>
                  <a:gd name="connsiteX5" fmla="*/ 1298 w 1642"/>
                  <a:gd name="connsiteY5" fmla="*/ 687 h 702"/>
                  <a:gd name="connsiteX6" fmla="*/ 1642 w 1642"/>
                  <a:gd name="connsiteY6" fmla="*/ 351 h 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" h="702">
                    <a:moveTo>
                      <a:pt x="0" y="686"/>
                    </a:moveTo>
                    <a:cubicBezTo>
                      <a:pt x="8" y="675"/>
                      <a:pt x="47" y="702"/>
                      <a:pt x="115" y="619"/>
                    </a:cubicBezTo>
                    <a:cubicBezTo>
                      <a:pt x="175" y="551"/>
                      <a:pt x="275" y="379"/>
                      <a:pt x="359" y="278"/>
                    </a:cubicBezTo>
                    <a:cubicBezTo>
                      <a:pt x="443" y="177"/>
                      <a:pt x="522" y="0"/>
                      <a:pt x="622" y="11"/>
                    </a:cubicBezTo>
                    <a:cubicBezTo>
                      <a:pt x="722" y="22"/>
                      <a:pt x="849" y="234"/>
                      <a:pt x="962" y="347"/>
                    </a:cubicBezTo>
                    <a:cubicBezTo>
                      <a:pt x="1075" y="460"/>
                      <a:pt x="1185" y="686"/>
                      <a:pt x="1298" y="687"/>
                    </a:cubicBezTo>
                    <a:cubicBezTo>
                      <a:pt x="1411" y="688"/>
                      <a:pt x="1526" y="519"/>
                      <a:pt x="1642" y="351"/>
                    </a:cubicBezTo>
                  </a:path>
                </a:pathLst>
              </a:custGeom>
              <a:noFill/>
              <a:ln w="28575" cap="flat" cmpd="sng">
                <a:solidFill>
                  <a:srgbClr val="00206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9" name="Freeform 31"/>
              <p:cNvSpPr>
                <a:spLocks/>
              </p:cNvSpPr>
              <p:nvPr/>
            </p:nvSpPr>
            <p:spPr bwMode="auto">
              <a:xfrm>
                <a:off x="2525700" y="5345517"/>
                <a:ext cx="467607" cy="535529"/>
              </a:xfrm>
              <a:custGeom>
                <a:avLst/>
                <a:gdLst>
                  <a:gd name="connsiteX0" fmla="*/ 0 w 1012"/>
                  <a:gd name="connsiteY0" fmla="*/ 336 h 676"/>
                  <a:gd name="connsiteX1" fmla="*/ 336 w 1012"/>
                  <a:gd name="connsiteY1" fmla="*/ 0 h 676"/>
                  <a:gd name="connsiteX2" fmla="*/ 676 w 1012"/>
                  <a:gd name="connsiteY2" fmla="*/ 336 h 676"/>
                  <a:gd name="connsiteX3" fmla="*/ 1012 w 1012"/>
                  <a:gd name="connsiteY3" fmla="*/ 676 h 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2" h="676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</a:path>
                </a:pathLst>
              </a:custGeom>
              <a:noFill/>
              <a:ln w="28575" cap="flat" cmpd="sng">
                <a:solidFill>
                  <a:srgbClr val="00206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0" name="Text Box 55"/>
              <p:cNvSpPr txBox="1">
                <a:spLocks noChangeArrowheads="1"/>
              </p:cNvSpPr>
              <p:nvPr/>
            </p:nvSpPr>
            <p:spPr bwMode="auto">
              <a:xfrm>
                <a:off x="1868852" y="5464083"/>
                <a:ext cx="1055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A" b="1" dirty="0">
                    <a:solidFill>
                      <a:srgbClr val="002060"/>
                    </a:solidFill>
                  </a:rPr>
                  <a:t>+         +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555557" y="4798174"/>
              <a:ext cx="1111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i="0" dirty="0">
                  <a:solidFill>
                    <a:schemeClr val="tx1"/>
                  </a:solidFill>
                </a:rPr>
                <a:t>Produit:</a:t>
              </a:r>
              <a:endParaRPr lang="fr-CA" sz="18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AD0CCA1-873A-4945-9BA9-B073F7AA029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7BDDDB-3EF9-A548-AD25-7017DB5526F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38F4A4-C5C9-EF43-AF9D-A9816658A4E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1B83D-8A7A-5220-F937-0AB04EF635C5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68A012-AA74-B277-5E4E-67851058C85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cs typeface="Arial" pitchFamily="34" charset="0"/>
              </a:rPr>
              <a:t>Rappel : Principe du calcul des coefficients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1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Rappel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développement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série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Resumé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fonction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à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valeurs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réelles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complexes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un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intervalle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longueur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Développement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série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Fourier: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Calcul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des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CA" sz="2200" i="1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coefficients de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série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Fourier :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composante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fréquentielle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de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à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𝑘</m:t>
                    </m:r>
                    <m:r>
                      <a:rPr lang="en-CA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/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</m:oMath>
                </a14:m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  <a:blipFill>
                <a:blip r:embed="rId3"/>
                <a:stretch>
                  <a:fillRect l="-1175" t="-1768" r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86ECCB1-934B-E386-72F1-3B59FD929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24" y="4357808"/>
            <a:ext cx="3305145" cy="808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76E90B-87C6-1555-7D84-B8DF750F7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010" y="2899477"/>
            <a:ext cx="2561318" cy="7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96143</TotalTime>
  <Words>3083</Words>
  <Application>Microsoft Macintosh PowerPoint</Application>
  <PresentationFormat>On-screen Show (4:3)</PresentationFormat>
  <Paragraphs>755</Paragraphs>
  <Slides>55</Slides>
  <Notes>55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Edwardian Script ITC</vt:lpstr>
      <vt:lpstr>Symbol</vt:lpstr>
      <vt:lpstr>Tahoma</vt:lpstr>
      <vt:lpstr>Verdana</vt:lpstr>
      <vt:lpstr>Wingdings</vt:lpstr>
      <vt:lpstr>Office Theme</vt:lpstr>
      <vt:lpstr>Graphique Microsoft Excel</vt:lpstr>
      <vt:lpstr>Chart</vt:lpstr>
      <vt:lpstr>Equation</vt:lpstr>
      <vt:lpstr>Équation</vt:lpstr>
      <vt:lpstr>Worksheet</vt:lpstr>
      <vt:lpstr>Représentation des images dans le domaine fréquentiel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Eva Alonso Ortiz</cp:lastModifiedBy>
  <cp:revision>1424</cp:revision>
  <cp:lastPrinted>2022-02-02T02:15:50Z</cp:lastPrinted>
  <dcterms:created xsi:type="dcterms:W3CDTF">2018-08-02T13:49:06Z</dcterms:created>
  <dcterms:modified xsi:type="dcterms:W3CDTF">2024-01-25T03:01:07Z</dcterms:modified>
</cp:coreProperties>
</file>