
<file path=[Content_Types].xml><?xml version="1.0" encoding="utf-8"?>
<Types xmlns="http://schemas.openxmlformats.org/package/2006/content-types">
  <Default Extension="(null)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47"/>
  </p:notesMasterIdLst>
  <p:sldIdLst>
    <p:sldId id="260" r:id="rId2"/>
    <p:sldId id="459" r:id="rId3"/>
    <p:sldId id="522" r:id="rId4"/>
    <p:sldId id="461" r:id="rId5"/>
    <p:sldId id="482" r:id="rId6"/>
    <p:sldId id="483" r:id="rId7"/>
    <p:sldId id="484" r:id="rId8"/>
    <p:sldId id="485" r:id="rId9"/>
    <p:sldId id="486" r:id="rId10"/>
    <p:sldId id="508" r:id="rId11"/>
    <p:sldId id="523" r:id="rId12"/>
    <p:sldId id="487" r:id="rId13"/>
    <p:sldId id="488" r:id="rId14"/>
    <p:sldId id="490" r:id="rId15"/>
    <p:sldId id="509" r:id="rId16"/>
    <p:sldId id="510" r:id="rId17"/>
    <p:sldId id="521" r:id="rId18"/>
    <p:sldId id="511" r:id="rId19"/>
    <p:sldId id="491" r:id="rId20"/>
    <p:sldId id="492" r:id="rId21"/>
    <p:sldId id="493" r:id="rId22"/>
    <p:sldId id="530" r:id="rId23"/>
    <p:sldId id="512" r:id="rId24"/>
    <p:sldId id="524" r:id="rId25"/>
    <p:sldId id="494" r:id="rId26"/>
    <p:sldId id="526" r:id="rId27"/>
    <p:sldId id="528" r:id="rId28"/>
    <p:sldId id="513" r:id="rId29"/>
    <p:sldId id="514" r:id="rId30"/>
    <p:sldId id="496" r:id="rId31"/>
    <p:sldId id="497" r:id="rId32"/>
    <p:sldId id="498" r:id="rId33"/>
    <p:sldId id="499" r:id="rId34"/>
    <p:sldId id="500" r:id="rId35"/>
    <p:sldId id="501" r:id="rId36"/>
    <p:sldId id="515" r:id="rId37"/>
    <p:sldId id="516" r:id="rId38"/>
    <p:sldId id="517" r:id="rId39"/>
    <p:sldId id="525" r:id="rId40"/>
    <p:sldId id="489" r:id="rId41"/>
    <p:sldId id="504" r:id="rId42"/>
    <p:sldId id="505" r:id="rId43"/>
    <p:sldId id="519" r:id="rId44"/>
    <p:sldId id="520" r:id="rId45"/>
    <p:sldId id="529" r:id="rId46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459"/>
            <p14:sldId id="522"/>
            <p14:sldId id="461"/>
            <p14:sldId id="482"/>
            <p14:sldId id="483"/>
            <p14:sldId id="484"/>
            <p14:sldId id="485"/>
            <p14:sldId id="486"/>
            <p14:sldId id="508"/>
            <p14:sldId id="523"/>
            <p14:sldId id="487"/>
            <p14:sldId id="488"/>
            <p14:sldId id="490"/>
            <p14:sldId id="509"/>
            <p14:sldId id="510"/>
            <p14:sldId id="521"/>
            <p14:sldId id="511"/>
            <p14:sldId id="491"/>
            <p14:sldId id="492"/>
            <p14:sldId id="493"/>
            <p14:sldId id="530"/>
            <p14:sldId id="512"/>
            <p14:sldId id="524"/>
            <p14:sldId id="494"/>
            <p14:sldId id="526"/>
            <p14:sldId id="528"/>
            <p14:sldId id="513"/>
            <p14:sldId id="514"/>
            <p14:sldId id="496"/>
            <p14:sldId id="497"/>
            <p14:sldId id="498"/>
            <p14:sldId id="499"/>
            <p14:sldId id="500"/>
            <p14:sldId id="501"/>
            <p14:sldId id="515"/>
            <p14:sldId id="516"/>
            <p14:sldId id="517"/>
            <p14:sldId id="525"/>
            <p14:sldId id="489"/>
            <p14:sldId id="504"/>
            <p14:sldId id="505"/>
            <p14:sldId id="519"/>
            <p14:sldId id="520"/>
            <p14:sldId id="5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>
    <p:extLst>
      <p:ext uri="{19B8F6BF-5375-455C-9EA6-DF929625EA0E}">
        <p15:presenceInfo xmlns:p15="http://schemas.microsoft.com/office/powerpoint/2012/main" userId="1dbdc8a1c90dd8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AFF"/>
    <a:srgbClr val="AAB7BE"/>
    <a:srgbClr val="0B6B1D"/>
    <a:srgbClr val="FFE1E1"/>
    <a:srgbClr val="D5FBDC"/>
    <a:srgbClr val="E6D2DC"/>
    <a:srgbClr val="F5E3E8"/>
    <a:srgbClr val="E60000"/>
    <a:srgbClr val="D9E3D9"/>
    <a:srgbClr val="336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5" autoAdjust="0"/>
    <p:restoredTop sz="77516" autoAdjust="0"/>
  </p:normalViewPr>
  <p:slideViewPr>
    <p:cSldViewPr snapToGrid="0" snapToObjects="1" showGuides="1">
      <p:cViewPr varScale="1">
        <p:scale>
          <a:sx n="60" d="100"/>
          <a:sy n="60" d="100"/>
        </p:scale>
        <p:origin x="179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https://</a:t>
            </a:r>
            <a:r>
              <a:rPr lang="fr-CA" dirty="0" err="1"/>
              <a:t>www.mathworks.com</a:t>
            </a:r>
            <a:r>
              <a:rPr lang="fr-CA" dirty="0"/>
              <a:t>/</a:t>
            </a:r>
            <a:r>
              <a:rPr lang="fr-CA" dirty="0" err="1"/>
              <a:t>videos</a:t>
            </a:r>
            <a:r>
              <a:rPr lang="fr-CA" dirty="0"/>
              <a:t>/understanding-wavelets-part-1-what-are-wavelets-121279.html#:~:</a:t>
            </a:r>
            <a:r>
              <a:rPr lang="fr-CA" dirty="0" err="1"/>
              <a:t>text</a:t>
            </a:r>
            <a:r>
              <a:rPr lang="fr-CA" dirty="0"/>
              <a:t>=For%20a%20wavelet%2C%20there%20is,characteristic%20in%20the%20frequency%20domain.</a:t>
            </a:r>
          </a:p>
          <a:p>
            <a:r>
              <a:rPr lang="fr-CA" dirty="0"/>
              <a:t>------------</a:t>
            </a:r>
          </a:p>
          <a:p>
            <a:endParaRPr lang="fr-CA" dirty="0"/>
          </a:p>
          <a:p>
            <a:r>
              <a:rPr lang="fr-CA" dirty="0" err="1"/>
              <a:t>Also</a:t>
            </a:r>
            <a:r>
              <a:rPr lang="fr-CA" dirty="0"/>
              <a:t>:</a:t>
            </a:r>
          </a:p>
          <a:p>
            <a:r>
              <a:rPr lang="fr-CA" dirty="0"/>
              <a:t>https://</a:t>
            </a:r>
            <a:r>
              <a:rPr lang="fr-CA" dirty="0" err="1"/>
              <a:t>www.youtube.com</a:t>
            </a:r>
            <a:r>
              <a:rPr lang="fr-CA" dirty="0"/>
              <a:t>/</a:t>
            </a:r>
            <a:r>
              <a:rPr lang="fr-CA" dirty="0" err="1"/>
              <a:t>watch?v</a:t>
            </a:r>
            <a:r>
              <a:rPr lang="fr-CA" dirty="0"/>
              <a:t>=c4s5X-Bm2Wc</a:t>
            </a:r>
          </a:p>
          <a:p>
            <a:r>
              <a:rPr lang="fr-CA" dirty="0" err="1"/>
              <a:t>Starting</a:t>
            </a:r>
            <a:r>
              <a:rPr lang="fr-CA" dirty="0"/>
              <a:t> at ~ 3’30’’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69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61AFABE-8EEC-F740-BACE-744AE0402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54529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à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85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47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85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26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…</a:t>
                </a:r>
              </a:p>
              <a:p>
                <a:endParaRPr lang="fr-CA" noProof="0" dirty="0"/>
              </a:p>
              <a:p>
                <a:r>
                  <a:rPr lang="en-CA" b="0" i="0" noProof="0">
                    <a:latin typeface="Cambria Math" panose="02040503050406030204" pitchFamily="18" charset="0"/>
                  </a:rPr>
                  <a:t>𝜙_𝑗  </a:t>
                </a:r>
                <a:r>
                  <a:rPr lang="fr-CA" noProof="0" dirty="0"/>
                  <a:t>: version haute</a:t>
                </a:r>
                <a:r>
                  <a:rPr lang="fr-CA" baseline="0" noProof="0" dirty="0"/>
                  <a:t> résolution qui nous permet de mieux représenter des détailles d’un signal</a:t>
                </a:r>
                <a:endParaRPr lang="fr-CA" noProof="0" dirty="0"/>
              </a:p>
              <a:p>
                <a:endParaRPr lang="fr-CA" noProof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i="1" noProof="0" dirty="0"/>
                  <a:t>… </a:t>
                </a:r>
              </a:p>
              <a:p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0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à"/>
            </a:pPr>
            <a:endParaRPr lang="fr-FR" b="0" noProof="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04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69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61AFABE-8EEC-F740-BACE-744AE0402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726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12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00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16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57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61AFABE-8EEC-F740-BACE-744AE0402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00919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48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57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19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052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4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61AFABE-8EEC-F740-BACE-744AE0402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11786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198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40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74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734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85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596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Tx/>
                  <a:buChar char="-"/>
                </a:pPr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On va définir la transformé en ondelette discrète en 2D.  </a:t>
                </a:r>
              </a:p>
              <a:p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Un rappel: la fonction d’échelle génératrice. C’est l’équation qui nous permet de calculer les fonctions de bases de tout niveau d’échelle j à partir de la fonction génératrice phi. En 2D elle a la même forme qu’en 1D. </a:t>
                </a:r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La fonction d’ondelettes génératrice a aussi la même forme que celle de ID.</a:t>
                </a:r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Et pour les coefficients du « </a:t>
                </a:r>
                <a:r>
                  <a:rPr lang="fr-CA" noProof="0" dirty="0" err="1"/>
                  <a:t>discrete</a:t>
                </a:r>
                <a:r>
                  <a:rPr lang="fr-CA" noProof="0" dirty="0"/>
                  <a:t> </a:t>
                </a:r>
                <a:r>
                  <a:rPr lang="fr-CA" noProof="0" dirty="0" err="1"/>
                  <a:t>wavelet</a:t>
                </a:r>
                <a:r>
                  <a:rPr lang="fr-CA" noProof="0" dirty="0"/>
                  <a:t> </a:t>
                </a:r>
                <a:r>
                  <a:rPr lang="fr-CA" noProof="0" dirty="0" err="1"/>
                  <a:t>transform</a:t>
                </a:r>
                <a:r>
                  <a:rPr lang="fr-CA" noProof="0" dirty="0"/>
                  <a:t> » on fait la projection sur la base de fonctions d’échelle et les fonctions d’ondelettes, tout en 2D.</a:t>
                </a:r>
              </a:p>
              <a:p>
                <a:pPr marL="628650" lvl="1" indent="-171450">
                  <a:buFontTx/>
                  <a:buChar char="-"/>
                </a:pPr>
                <a:r>
                  <a:rPr lang="fr-CA" noProof="0" dirty="0"/>
                  <a:t>j0 c’est l’échelle de départ, et les coefficients </a:t>
                </a:r>
                <a:r>
                  <a:rPr lang="fr-CA" noProof="0" dirty="0" err="1"/>
                  <a:t>W_phi</a:t>
                </a:r>
                <a:r>
                  <a:rPr lang="fr-CA" noProof="0" dirty="0"/>
                  <a:t> vont définir l’approximation de f(</a:t>
                </a:r>
                <a:r>
                  <a:rPr lang="fr-CA" noProof="0" dirty="0" err="1"/>
                  <a:t>x,y</a:t>
                </a:r>
                <a:r>
                  <a:rPr lang="fr-CA" noProof="0" dirty="0"/>
                  <a:t>) a l’échelle j0. Les </a:t>
                </a:r>
                <a:r>
                  <a:rPr lang="fr-CA" noProof="0" dirty="0" err="1"/>
                  <a:t>coefficents</a:t>
                </a:r>
                <a:r>
                  <a:rPr lang="fr-CA" noProof="0" dirty="0"/>
                  <a:t> </a:t>
                </a:r>
                <a:r>
                  <a:rPr lang="fr-CA" noProof="0" dirty="0" err="1"/>
                  <a:t>W_psi</a:t>
                </a:r>
                <a:r>
                  <a:rPr lang="fr-CA" noProof="0" dirty="0"/>
                  <a:t> </a:t>
                </a:r>
                <a:r>
                  <a:rPr lang="fr-CA" noProof="0" dirty="0" err="1"/>
                  <a:t>represente</a:t>
                </a:r>
                <a:r>
                  <a:rPr lang="fr-CA" noProof="0" dirty="0"/>
                  <a:t> les détailles horizontales, verticales et diagonales pour les échelles j</a:t>
                </a:r>
                <a:r>
                  <a:rPr lang="fr-CA" i="0" noProof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≥</a:t>
                </a:r>
                <a:r>
                  <a:rPr lang="fr-CA" noProof="0" dirty="0"/>
                  <a:t>j0</a:t>
                </a:r>
              </a:p>
              <a:p>
                <a:pPr marL="628650" lvl="1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endParaRPr lang="fr-CA" noProof="0" dirty="0"/>
              </a:p>
              <a:p>
                <a:pPr marL="171450" indent="-171450">
                  <a:buFontTx/>
                  <a:buChar char="-"/>
                </a:pPr>
                <a:r>
                  <a:rPr lang="fr-CA" noProof="0" dirty="0"/>
                  <a:t>Finalement pour reconstruire le signal 2D, on se sert du « inverse </a:t>
                </a:r>
                <a:r>
                  <a:rPr lang="fr-CA" noProof="0" dirty="0" err="1"/>
                  <a:t>discrete</a:t>
                </a:r>
                <a:r>
                  <a:rPr lang="fr-CA" noProof="0" dirty="0"/>
                  <a:t> </a:t>
                </a:r>
                <a:r>
                  <a:rPr lang="fr-CA" noProof="0" dirty="0" err="1"/>
                  <a:t>wavelet</a:t>
                </a:r>
                <a:r>
                  <a:rPr lang="fr-CA" noProof="0" dirty="0"/>
                  <a:t> </a:t>
                </a:r>
                <a:r>
                  <a:rPr lang="fr-CA" noProof="0" dirty="0" err="1"/>
                  <a:t>transform</a:t>
                </a:r>
                <a:r>
                  <a:rPr lang="fr-CA" noProof="0" dirty="0"/>
                  <a:t> »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906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291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200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61AFABE-8EEC-F740-BACE-744AE0402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82963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sz="105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82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15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369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04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345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967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45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  <a:p>
                <a:r>
                  <a:rPr lang="fr-CA" b="0" i="1" noProof="0" dirty="0"/>
                  <a:t>images de la pyramide d’approximation </a:t>
                </a:r>
                <a:r>
                  <a:rPr lang="fr-CA" b="1" i="1" noProof="0" dirty="0">
                    <a:sym typeface="Wingdings" pitchFamily="2" charset="2"/>
                  </a:rPr>
                  <a:t> </a:t>
                </a:r>
                <a:r>
                  <a:rPr lang="fr-CA" b="0" i="1" noProof="0" dirty="0"/>
                  <a:t> analyser  des structures plus larges ou le contraste globale de l’image.</a:t>
                </a:r>
              </a:p>
              <a:p>
                <a:endParaRPr lang="fr-CA" b="1" i="1" noProof="0" dirty="0"/>
              </a:p>
              <a:p>
                <a:r>
                  <a:rPr lang="fr-CA" b="0" i="1" noProof="0" dirty="0"/>
                  <a:t>images de la pyramide d’approximation </a:t>
                </a:r>
                <a:r>
                  <a:rPr lang="fr-CA" b="0" i="1" noProof="0" dirty="0">
                    <a:sym typeface="Wingdings" pitchFamily="2" charset="2"/>
                  </a:rPr>
                  <a:t> </a:t>
                </a:r>
                <a:r>
                  <a:rPr lang="fr-CA" b="0" i="1" noProof="0" dirty="0"/>
                  <a:t> analyser  des structures plus fines. </a:t>
                </a:r>
              </a:p>
              <a:p>
                <a:endParaRPr lang="fr-CA" noProof="0" dirty="0"/>
              </a:p>
              <a:p>
                <a:endParaRPr lang="fr-CA" noProof="0" dirty="0"/>
              </a:p>
              <a:p>
                <a:r>
                  <a:rPr lang="fr-CA" noProof="0" dirty="0"/>
                  <a:t>** </a:t>
                </a:r>
                <a:r>
                  <a:rPr lang="en-CA" noProof="0" dirty="0"/>
                  <a:t>Pyramid</a:t>
                </a:r>
                <a:r>
                  <a:rPr lang="en-CA" baseline="0" noProof="0" dirty="0"/>
                  <a:t> de</a:t>
                </a:r>
                <a:r>
                  <a:rPr lang="en-CA" noProof="0" dirty="0"/>
                  <a:t> Laplace :</a:t>
                </a:r>
                <a:r>
                  <a:rPr lang="en-CA" sz="1200" b="0" i="0" kern="1200" baseline="0" noProof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𝑓_𝑟𝑒𝑠=𝑓−𝑓_𝑝𝑟𝑒𝑑≈Δ^2 𝑔 ∗𝑓</a:t>
                </a:r>
                <a:r>
                  <a:rPr lang="fr-CA" noProof="0" dirty="0"/>
                  <a:t> 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83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  <a:p>
            <a:endParaRPr lang="fr-CA" noProof="0" dirty="0"/>
          </a:p>
          <a:p>
            <a:endParaRPr lang="fr-CA" noProof="0" dirty="0"/>
          </a:p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4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34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i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2025-03-18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D2CE2D-E1B7-43BF-B792-FFDBD76D4C5F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2025-03-18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1F1DB-0928-47F7-BDE0-86B18C1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754CE6-2312-40E9-BD04-5968F1B22D5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92EB1D-1263-4AD2-A028-5B92C3B3857B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C7D925-C68B-4EF6-8FAE-A692C7C907F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15E3B6-CC01-4147-8B46-A3AB59941677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0C1B7D-9E92-4580-BC43-A12547DDE722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4904AC-8F51-4D32-9A6C-A5EDC9915E19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6B2CA9-618D-4CB4-8617-1595B2610C1A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B7FFA-7077-4720-84C2-B7C6E467A6D5}"/>
              </a:ext>
            </a:extLst>
          </p:cNvPr>
          <p:cNvSpPr/>
          <p:nvPr userDrawn="1"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n-lt"/>
              </a:rPr>
              <a:t>‹N°›</a:t>
            </a:fld>
            <a:r>
              <a:rPr lang="en-US" sz="1300" b="1" dirty="0">
                <a:latin typeface="+mn-lt"/>
              </a:rPr>
              <a:t> / 43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082704" y="6551467"/>
            <a:ext cx="1935044" cy="290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 err="1">
                <a:latin typeface="+mn-lt"/>
              </a:rPr>
              <a:t>Analyse</a:t>
            </a:r>
            <a:r>
              <a:rPr lang="en-US" sz="1300" b="1" baseline="0" dirty="0">
                <a:latin typeface="+mn-lt"/>
              </a:rPr>
              <a:t> </a:t>
            </a:r>
            <a:r>
              <a:rPr lang="en-US" sz="1300" b="1" baseline="0" dirty="0" err="1">
                <a:latin typeface="+mn-lt"/>
              </a:rPr>
              <a:t>multirésolution</a:t>
            </a:r>
            <a:endParaRPr lang="en-US" sz="1300" b="1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7" y="6549363"/>
            <a:ext cx="20571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n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www.youtube.com/watch?v=c4s5X-Bm2Wc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youtube/QX1-xGVFqmw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12" Type="http://schemas.openxmlformats.org/officeDocument/2006/relationships/image" Target="../media/image2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27.png"/><Relationship Id="rId5" Type="http://schemas.openxmlformats.org/officeDocument/2006/relationships/hyperlink" Target="https://github.com/evaalonsoortiz/ELE8812-demos/blob/main/Demos/Lesson%208/Le%C3%A7on%208_Demo_1DSignalDecomposition.ipynb" TargetMode="External"/><Relationship Id="rId10" Type="http://schemas.openxmlformats.org/officeDocument/2006/relationships/image" Target="../media/image270.png"/><Relationship Id="rId4" Type="http://schemas.openxmlformats.org/officeDocument/2006/relationships/image" Target="../media/image23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hyperlink" Target="https://github.com/evaalonsoortiz/ELE8812-demos/blob/main/Demos/Lesson%208/Le%C3%A7on%208_Demo_1DSignalDecomposition.ipynb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0.png"/><Relationship Id="rId11" Type="http://schemas.openxmlformats.org/officeDocument/2006/relationships/hyperlink" Target="https://github.com/joe-from-mtl/ele8812_Cours_AnalyseMultiresolution/blob/master/notebooks/Demo_1DSignalDecomposition.ipynb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3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12" Type="http://schemas.openxmlformats.org/officeDocument/2006/relationships/hyperlink" Target="https://github.com/evaalonsoortiz/ELE8812-demos/blob/main/Demos/Lesson%208/Le%C3%A7on%208_Demo_1DSignalDecomposition.ipynb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github.com/joe-from-mtl/ele8812_Cours_AnalyseMultiresolution/blob/master/notebooks/Demo_1DSignalDecomposition.ipynb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0.png"/><Relationship Id="rId4" Type="http://schemas.openxmlformats.org/officeDocument/2006/relationships/image" Target="../media/image3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github.com/evaalonsoortiz/ELE8812-demos/blob/main/Demos/Lesson%208/Le%C3%A7on%208_Demo_1DSignalDecomposition.ipynb" TargetMode="External"/><Relationship Id="rId5" Type="http://schemas.openxmlformats.org/officeDocument/2006/relationships/image" Target="../media/image550.png"/><Relationship Id="rId4" Type="http://schemas.openxmlformats.org/officeDocument/2006/relationships/image" Target="../media/image5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avelets.pybytes.com/wavelet/haar/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(null)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(null)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(null)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(null)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(null)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avelets.pybytes.com/wavelet/sym4/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68.(null)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(null)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github.com/evaalonsoortiz/ELE8812-demos/blob/main/Demos/Lesson%208/Le%C3%A7on_8_Demo_Debruitage_Compression.ipynb" TargetMode="External"/><Relationship Id="rId4" Type="http://schemas.openxmlformats.org/officeDocument/2006/relationships/hyperlink" Target="https://github.com/evaalonsoortiz/ELE8812-demos/blob/main/Demos/Lesson%208/Le%C3%A7on%208_Demo_1DSignalDecomposition.ipynb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github.com/evaalonsoortiz/ELE8812-demos/blob/main/Demos/Lesson%208/Le%C3%A7on_8_Demo_AnalysePyramidale.ipynb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5699" y="5762473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0">
            <a:extLst>
              <a:ext uri="{FF2B5EF4-FFF2-40B4-BE49-F238E27FC236}">
                <a16:creationId xmlns:a16="http://schemas.microsoft.com/office/drawing/2014/main" id="{B4F4E825-2073-5740-BE9C-55A7BEDCE00F}"/>
              </a:ext>
            </a:extLst>
          </p:cNvPr>
          <p:cNvSpPr/>
          <p:nvPr/>
        </p:nvSpPr>
        <p:spPr>
          <a:xfrm>
            <a:off x="4455043" y="2958137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6FBC5608-7AAC-6F40-91AF-C74EB5C82204}"/>
              </a:ext>
            </a:extLst>
          </p:cNvPr>
          <p:cNvSpPr/>
          <p:nvPr/>
        </p:nvSpPr>
        <p:spPr>
          <a:xfrm>
            <a:off x="4617540" y="2958137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B564B054-DA41-E049-800A-75834CA09311}"/>
              </a:ext>
            </a:extLst>
          </p:cNvPr>
          <p:cNvSpPr/>
          <p:nvPr/>
        </p:nvSpPr>
        <p:spPr>
          <a:xfrm>
            <a:off x="4780706" y="2958136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9">
            <a:extLst>
              <a:ext uri="{FF2B5EF4-FFF2-40B4-BE49-F238E27FC236}">
                <a16:creationId xmlns:a16="http://schemas.microsoft.com/office/drawing/2014/main" id="{BFC3F5D5-B7BC-6146-8DEE-E0A2E44D3841}"/>
              </a:ext>
            </a:extLst>
          </p:cNvPr>
          <p:cNvSpPr/>
          <p:nvPr/>
        </p:nvSpPr>
        <p:spPr>
          <a:xfrm>
            <a:off x="4942159" y="2953374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5AF4D751-DC52-324F-921A-2B42E0A47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905" y="3948672"/>
            <a:ext cx="6858000" cy="240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600" b="1" spc="-30" dirty="0">
                <a:latin typeface="+mj-lt"/>
                <a:cs typeface="Tahoma"/>
              </a:rPr>
              <a:t>Eva Alonso </a:t>
            </a:r>
            <a:r>
              <a:rPr lang="fi-FI" sz="2600" b="1" spc="-30" dirty="0" err="1">
                <a:latin typeface="+mj-lt"/>
                <a:cs typeface="Tahoma"/>
              </a:rPr>
              <a:t>Ortiz</a:t>
            </a:r>
            <a:endParaRPr lang="fi-FI" sz="26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20" dirty="0">
                <a:latin typeface="+mj-lt"/>
                <a:cs typeface="Microsoft Sans Serif"/>
              </a:rPr>
              <a:t>ELE8812</a:t>
            </a:r>
            <a:endParaRPr lang="fi-FI" sz="22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65" dirty="0">
                <a:latin typeface="+mj-lt"/>
                <a:cs typeface="Tahoma"/>
              </a:rPr>
              <a:t>16 </a:t>
            </a:r>
            <a:r>
              <a:rPr lang="fi-FI" sz="2200" b="1" spc="-45" dirty="0">
                <a:latin typeface="+mj-lt"/>
                <a:cs typeface="Tahoma"/>
              </a:rPr>
              <a:t>mars</a:t>
            </a:r>
            <a:r>
              <a:rPr lang="fi-FI" sz="2200" b="1" spc="15" dirty="0">
                <a:latin typeface="+mj-lt"/>
                <a:cs typeface="Tahoma"/>
              </a:rPr>
              <a:t> </a:t>
            </a:r>
            <a:r>
              <a:rPr lang="fi-FI" sz="2200" b="1" spc="-65" dirty="0">
                <a:latin typeface="+mj-lt"/>
                <a:cs typeface="Tahoma"/>
              </a:rPr>
              <a:t>2023</a:t>
            </a:r>
            <a:endParaRPr lang="fi-FI" sz="2200" b="1" dirty="0">
              <a:latin typeface="+mj-lt"/>
              <a:cs typeface="Tahoma"/>
            </a:endParaRPr>
          </a:p>
          <a:p>
            <a:endParaRPr lang="en-CA" sz="2900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4358284-422A-374E-90C1-35012906F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244" y="1956215"/>
            <a:ext cx="8017565" cy="1309209"/>
          </a:xfrm>
        </p:spPr>
        <p:txBody>
          <a:bodyPr>
            <a:noAutofit/>
          </a:bodyPr>
          <a:lstStyle/>
          <a:p>
            <a:r>
              <a:rPr lang="en-CA" sz="3400" b="1" spc="-10" dirty="0"/>
              <a:t>Analyse </a:t>
            </a:r>
            <a:r>
              <a:rPr lang="en-CA" sz="3400" b="1" spc="-10" dirty="0" err="1"/>
              <a:t>multirésolution</a:t>
            </a:r>
            <a:r>
              <a:rPr lang="en-CA" sz="3400" b="1" spc="-10" dirty="0"/>
              <a:t> et </a:t>
            </a:r>
            <a:r>
              <a:rPr lang="en-CA" sz="3400" b="1" spc="-10" dirty="0" err="1"/>
              <a:t>transformée</a:t>
            </a:r>
            <a:r>
              <a:rPr lang="en-CA" sz="3400" b="1" spc="-10" dirty="0"/>
              <a:t> </a:t>
            </a:r>
            <a:r>
              <a:rPr lang="en-CA" sz="3400" b="1" spc="-10" dirty="0" err="1"/>
              <a:t>en</a:t>
            </a:r>
            <a:r>
              <a:rPr lang="en-CA" sz="3400" b="1" spc="-10" dirty="0"/>
              <a:t> </a:t>
            </a:r>
            <a:r>
              <a:rPr lang="en-CA" sz="3400" b="1" spc="-10" dirty="0" err="1"/>
              <a:t>ondelettes</a:t>
            </a:r>
            <a:endParaRPr lang="en-CA" sz="34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CDFEAE46-47AA-DF4E-9042-B6B3D5B955CC}"/>
              </a:ext>
            </a:extLst>
          </p:cNvPr>
          <p:cNvSpPr/>
          <p:nvPr/>
        </p:nvSpPr>
        <p:spPr>
          <a:xfrm>
            <a:off x="360903" y="1919771"/>
            <a:ext cx="8422194" cy="1541123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"/>
    </mc:Choice>
    <mc:Fallback xmlns="">
      <p:transition spd="slow" advTm="11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derstanding Wavelets, Part 1 What Are Wavelets.mp4" title="Vidéo: &quot;Understanging Wavelets&quot; du Matlab">
            <a:hlinkClick r:id="" action="ppaction://media"/>
            <a:extLst>
              <a:ext uri="{FF2B5EF4-FFF2-40B4-BE49-F238E27FC236}">
                <a16:creationId xmlns:a16="http://schemas.microsoft.com/office/drawing/2014/main" id="{9B78C120-52A3-BB4B-B099-4C6FE9E319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3177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63F5E0-4736-B143-8A13-899B4E08E4C5}"/>
              </a:ext>
            </a:extLst>
          </p:cNvPr>
          <p:cNvSpPr/>
          <p:nvPr/>
        </p:nvSpPr>
        <p:spPr>
          <a:xfrm>
            <a:off x="0" y="6202255"/>
            <a:ext cx="3298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6"/>
              </a:rPr>
              <a:t>https://youtube/QX1-xGVFqmw</a:t>
            </a:r>
            <a:endParaRPr lang="fr-FR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530490D-EEE1-8F48-BF1A-278339328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67" y="298626"/>
            <a:ext cx="7135437" cy="765405"/>
          </a:xfrm>
        </p:spPr>
        <p:txBody>
          <a:bodyPr/>
          <a:lstStyle/>
          <a:p>
            <a:r>
              <a:rPr lang="en-US" dirty="0" err="1"/>
              <a:t>Ondelettes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bref</a:t>
            </a:r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C978F6-9382-4E90-DC71-83406FDEC3EB}"/>
              </a:ext>
            </a:extLst>
          </p:cNvPr>
          <p:cNvSpPr txBox="1"/>
          <p:nvPr/>
        </p:nvSpPr>
        <p:spPr>
          <a:xfrm>
            <a:off x="4149684" y="6202255"/>
            <a:ext cx="50472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hlinkClick r:id="rId7"/>
              </a:rPr>
              <a:t>https://www.youtube.com/watch?v=c4s5X-Bm2Wc</a:t>
            </a:r>
            <a:r>
              <a:rPr lang="fr-CA" dirty="0"/>
              <a:t> </a:t>
            </a:r>
          </a:p>
          <a:p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61706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831015"/>
            <a:ext cx="8358939" cy="5777191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Approches des traitements multirésolutions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Analyse pyramidale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en sous-bandes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Transformée de </a:t>
            </a:r>
            <a:r>
              <a:rPr lang="fr-FR" sz="2200" spc="-45" dirty="0" err="1">
                <a:latin typeface="+mj-lt"/>
                <a:cs typeface="Tahoma"/>
              </a:rPr>
              <a:t>Haar</a:t>
            </a:r>
            <a:endParaRPr lang="fr-FR" sz="2200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Développements multirésolutions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Rappels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Fonctions d’échelle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Ondelettes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Développement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série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d’ondelettes</a:t>
            </a:r>
            <a:r>
              <a:rPr lang="en-CA" sz="2200" b="1" spc="-45" dirty="0">
                <a:latin typeface="+mj-lt"/>
                <a:cs typeface="Tahoma"/>
              </a:rPr>
              <a:t>, </a:t>
            </a:r>
            <a:r>
              <a:rPr lang="en-CA" sz="2200" b="1" spc="-45" dirty="0" err="1">
                <a:latin typeface="+mj-lt"/>
                <a:cs typeface="Tahoma"/>
              </a:rPr>
              <a:t>transforméee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Développement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série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d’ondelettes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Transformée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ondelettes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discrète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Transformée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ondelettes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rapide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>
                <a:latin typeface="+mj-lt"/>
                <a:cs typeface="Tahoma"/>
              </a:rPr>
              <a:t>Extension bi-</a:t>
            </a:r>
            <a:r>
              <a:rPr lang="en-CA" sz="2200" spc="-65" dirty="0" err="1">
                <a:latin typeface="+mj-lt"/>
                <a:cs typeface="Tahoma"/>
              </a:rPr>
              <a:t>dimensionnelle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Applications de la transformée en ondelettes 2D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Détection</a:t>
            </a:r>
            <a:r>
              <a:rPr lang="en-CA" sz="2200" spc="-65" dirty="0">
                <a:latin typeface="+mj-lt"/>
                <a:cs typeface="Tahoma"/>
              </a:rPr>
              <a:t> de contours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Débruitage</a:t>
            </a:r>
            <a:r>
              <a:rPr lang="en-CA" sz="2200" spc="-65" dirty="0">
                <a:latin typeface="+mj-lt"/>
                <a:cs typeface="Tahoma"/>
              </a:rPr>
              <a:t> et compression </a:t>
            </a:r>
            <a:r>
              <a:rPr lang="en-CA" sz="2200" spc="-65" dirty="0" err="1">
                <a:latin typeface="+mj-lt"/>
                <a:cs typeface="Tahoma"/>
              </a:rPr>
              <a:t>d’images</a:t>
            </a: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634213B-C4FD-CF4C-B4C3-7E554A5B033A}"/>
              </a:ext>
            </a:extLst>
          </p:cNvPr>
          <p:cNvSpPr/>
          <p:nvPr/>
        </p:nvSpPr>
        <p:spPr>
          <a:xfrm>
            <a:off x="436146" y="2310851"/>
            <a:ext cx="7994910" cy="321276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765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Développements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multirésolutions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Rappels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ce réservé du contenu 7">
                <a:extLst>
                  <a:ext uri="{FF2B5EF4-FFF2-40B4-BE49-F238E27FC236}">
                    <a16:creationId xmlns:a16="http://schemas.microsoft.com/office/drawing/2014/main" id="{4AF41CBE-354B-1641-BFBE-03742ED3A8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957" y="1132378"/>
                <a:ext cx="8801100" cy="489227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800" dirty="0"/>
                  <a:t>Cadre : Continu ou discret</a:t>
                </a:r>
              </a:p>
              <a:p>
                <a:r>
                  <a:rPr lang="fr-FR" sz="2800" dirty="0"/>
                  <a:t>Système orthogonal ou orthonormé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80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fr-CA" sz="280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):</m:t>
                        </m:r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𝒦</m:t>
                        </m:r>
                      </m:e>
                    </m:d>
                  </m:oMath>
                </a14:m>
                <a:endParaRPr lang="fr-FR" sz="2800" dirty="0"/>
              </a:p>
              <a:p>
                <a:r>
                  <a:rPr lang="fr-FR" sz="2800" dirty="0"/>
                  <a:t>Développement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8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CA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8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sz="2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A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CA" sz="28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CA" sz="280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CA" sz="2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𝒦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CA" sz="28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8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sz="28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sz="2800" dirty="0"/>
              </a:p>
              <a:p>
                <a:endParaRPr lang="fr-FR" sz="2800" dirty="0"/>
              </a:p>
              <a:p>
                <a:r>
                  <a:rPr lang="fr-FR" sz="2800" dirty="0"/>
                  <a:t>Transformée: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CA" sz="2800" i="1" smtClean="0">
                        <a:latin typeface="Cambria Math" panose="02040503050406030204" pitchFamily="18" charset="0"/>
                      </a:rPr>
                      <m:t>∝</m:t>
                    </m:r>
                    <m:d>
                      <m:dPr>
                        <m:begChr m:val="⟨"/>
                        <m:endChr m:val="⟩"/>
                        <m:ctrlPr>
                          <a:rPr lang="fr-CA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8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fr-CA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CA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8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fr-CA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fr-CA" sz="2800" i="1" smtClean="0">
                        <a:latin typeface="Cambria Math" panose="02040503050406030204" pitchFamily="18" charset="0"/>
                      </a:rPr>
                      <m:t>=∫</m:t>
                    </m:r>
                    <m:r>
                      <a:rPr lang="fr-CA" sz="28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CA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Sup>
                      <m:sSubSupPr>
                        <m:ctrlPr>
                          <a:rPr lang="fr-CA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fr-CA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8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A" sz="2800" i="1" smtClean="0">
                        <a:latin typeface="Cambria Math" panose="02040503050406030204" pitchFamily="18" charset="0"/>
                      </a:rPr>
                      <m:t>𝑑𝑥</m:t>
                    </m:r>
                  </m:oMath>
                </a14:m>
                <a:endParaRPr lang="fr-FR" sz="2800" dirty="0"/>
              </a:p>
              <a:p>
                <a:r>
                  <a:rPr lang="fr-FR" sz="2800" dirty="0"/>
                  <a:t>Orthogonal &amp; Orthonormée: </a:t>
                </a:r>
                <a:endParaRPr lang="fr-FR" sz="2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CA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fr-CA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CA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CA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fr-CA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A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80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CA" sz="2800" i="1" smtClean="0">
                              <a:latin typeface="Cambria Math" panose="02040503050406030204" pitchFamily="18" charset="0"/>
                            </a:rPr>
                            <m:t>𝑗𝑘</m:t>
                          </m:r>
                        </m:sub>
                      </m:sSub>
                      <m:r>
                        <a:rPr lang="fr-CA" sz="28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fr-CA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0      </m:t>
                              </m:r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e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1     </m:t>
                              </m:r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CA" sz="28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16" name="Espace réservé du contenu 7">
                <a:extLst>
                  <a:ext uri="{FF2B5EF4-FFF2-40B4-BE49-F238E27FC236}">
                    <a16:creationId xmlns:a16="http://schemas.microsoft.com/office/drawing/2014/main" id="{4AF41CBE-354B-1641-BFBE-03742ED3A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57" y="1132378"/>
                <a:ext cx="8801100" cy="4892277"/>
              </a:xfrm>
              <a:prstGeom prst="rect">
                <a:avLst/>
              </a:prstGeom>
              <a:blipFill>
                <a:blip r:embed="rId3"/>
                <a:stretch>
                  <a:fillRect l="-1297" t="-3368" b="-63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E3C1135-703F-C143-8DD4-588DBB130730}"/>
              </a:ext>
            </a:extLst>
          </p:cNvPr>
          <p:cNvSpPr txBox="1"/>
          <p:nvPr/>
        </p:nvSpPr>
        <p:spPr>
          <a:xfrm rot="16200000">
            <a:off x="-1077363" y="5181001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</p:spTree>
    <p:extLst>
      <p:ext uri="{BB962C8B-B14F-4D97-AF65-F5344CB8AC3E}">
        <p14:creationId xmlns:p14="http://schemas.microsoft.com/office/powerpoint/2010/main" val="848764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599" y="249793"/>
            <a:ext cx="8458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génératrice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et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espace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Fonctions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d’échelle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ce réservé du contenu 2">
                <a:extLst>
                  <a:ext uri="{FF2B5EF4-FFF2-40B4-BE49-F238E27FC236}">
                    <a16:creationId xmlns:a16="http://schemas.microsoft.com/office/drawing/2014/main" id="{6DB6043F-A363-3247-A7C0-34DDBF97F5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6184" y="1086678"/>
                <a:ext cx="8651631" cy="245598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850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CA" dirty="0"/>
                  <a:t>Fonctions de bases: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𝒦</m:t>
                        </m:r>
                      </m:e>
                    </m:d>
                  </m:oMath>
                </a14:m>
                <a:endParaRPr lang="fr-CA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fr-CA" dirty="0"/>
                  <a:t>Exemple: Série de Fourier</a:t>
                </a:r>
                <a14:m>
                  <m:oMath xmlns:m="http://schemas.openxmlformats.org/officeDocument/2006/math">
                    <m:r>
                      <a:rPr lang="fr-CA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fr-CA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CA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fr-CA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A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CA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fr-CA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CA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CA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fr-CA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sup>
                        </m:sSup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lang="fr-FR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CA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fr-FR" dirty="0"/>
                  <a:t> : Altération de la fonction génératrice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C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A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CA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A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CA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fr-CA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CA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fr-FR" dirty="0"/>
                  <a:t> 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CA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fr-FR" dirty="0"/>
                  <a:t> : Orthogonales les unes aux autres</a:t>
                </a:r>
              </a:p>
              <a:p>
                <a:r>
                  <a:rPr lang="fr-FR" dirty="0"/>
                  <a:t>Espace des fonctions décomposables: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CA" smtClean="0">
                            <a:latin typeface="Cambria Math" panose="02040503050406030204" pitchFamily="18" charset="0"/>
                          </a:rPr>
                          <m:t>Vect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A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fr-CA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A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r-CA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fr-CA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CA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fr-CA" i="1" smtClean="0">
                                <a:latin typeface="Cambria Math" panose="02040503050406030204" pitchFamily="18" charset="0"/>
                              </a:rPr>
                              <m:t>𝒦</m:t>
                            </m:r>
                          </m:e>
                        </m:d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endParaRPr lang="fr-FR" dirty="0"/>
              </a:p>
              <a:p>
                <a:pPr lvl="1"/>
                <a:endParaRPr lang="fr-FR" dirty="0"/>
              </a:p>
              <a:p>
                <a:pPr lvl="1"/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16" name="Espace réservé du contenu 2">
                <a:extLst>
                  <a:ext uri="{FF2B5EF4-FFF2-40B4-BE49-F238E27FC236}">
                    <a16:creationId xmlns:a16="http://schemas.microsoft.com/office/drawing/2014/main" id="{6DB6043F-A363-3247-A7C0-34DDBF97F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84" y="1086678"/>
                <a:ext cx="8651631" cy="2455985"/>
              </a:xfrm>
              <a:prstGeom prst="rect">
                <a:avLst/>
              </a:prstGeom>
              <a:blipFill>
                <a:blip r:embed="rId3"/>
                <a:stretch>
                  <a:fillRect l="-1320" t="-5670" r="-44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5">
            <a:extLst>
              <a:ext uri="{FF2B5EF4-FFF2-40B4-BE49-F238E27FC236}">
                <a16:creationId xmlns:a16="http://schemas.microsoft.com/office/drawing/2014/main" id="{FC4A7E55-A4CF-1648-8599-2DB7945CF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903" y="3532710"/>
            <a:ext cx="4469456" cy="3050322"/>
          </a:xfrm>
          <a:prstGeom prst="rect">
            <a:avLst/>
          </a:prstGeom>
        </p:spPr>
      </p:pic>
      <p:grpSp>
        <p:nvGrpSpPr>
          <p:cNvPr id="20" name="Groupe 17">
            <a:extLst>
              <a:ext uri="{FF2B5EF4-FFF2-40B4-BE49-F238E27FC236}">
                <a16:creationId xmlns:a16="http://schemas.microsoft.com/office/drawing/2014/main" id="{E71CF1F0-EDEA-6E46-A831-010E10C47588}"/>
              </a:ext>
            </a:extLst>
          </p:cNvPr>
          <p:cNvGrpSpPr/>
          <p:nvPr/>
        </p:nvGrpSpPr>
        <p:grpSpPr>
          <a:xfrm>
            <a:off x="246184" y="3542663"/>
            <a:ext cx="4286283" cy="3050322"/>
            <a:chOff x="63012" y="3542663"/>
            <a:chExt cx="4469456" cy="3050322"/>
          </a:xfrm>
        </p:grpSpPr>
        <p:pic>
          <p:nvPicPr>
            <p:cNvPr id="23" name="Image 13">
              <a:extLst>
                <a:ext uri="{FF2B5EF4-FFF2-40B4-BE49-F238E27FC236}">
                  <a16:creationId xmlns:a16="http://schemas.microsoft.com/office/drawing/2014/main" id="{97B38556-B907-6946-B739-26569F068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12" y="3542663"/>
              <a:ext cx="4469456" cy="305032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16">
                  <a:extLst>
                    <a:ext uri="{FF2B5EF4-FFF2-40B4-BE49-F238E27FC236}">
                      <a16:creationId xmlns:a16="http://schemas.microsoft.com/office/drawing/2014/main" id="{B8BAE92D-2A46-9D47-9342-1145768A8597}"/>
                    </a:ext>
                  </a:extLst>
                </p:cNvPr>
                <p:cNvSpPr txBox="1"/>
                <p:nvPr/>
              </p:nvSpPr>
              <p:spPr>
                <a:xfrm>
                  <a:off x="769319" y="5734823"/>
                  <a:ext cx="30011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a14:m>
                  <a:r>
                    <a:rPr lang="fr-FR" dirty="0">
                      <a:solidFill>
                        <a:srgbClr val="FF0000"/>
                      </a:solidFill>
                    </a:rPr>
                    <a:t> : Fonction génératrice</a:t>
                  </a:r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907FA5A8-AA48-1B40-B208-C1D2AE24E8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319" y="5734823"/>
                  <a:ext cx="3001108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422" t="-6667" b="-2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5A3A1ED-360C-1C4C-A833-432B7D13962C}"/>
              </a:ext>
            </a:extLst>
          </p:cNvPr>
          <p:cNvSpPr txBox="1"/>
          <p:nvPr/>
        </p:nvSpPr>
        <p:spPr>
          <a:xfrm rot="16200000">
            <a:off x="-1088761" y="5152203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</p:spTree>
    <p:extLst>
      <p:ext uri="{BB962C8B-B14F-4D97-AF65-F5344CB8AC3E}">
        <p14:creationId xmlns:p14="http://schemas.microsoft.com/office/powerpoint/2010/main" val="839024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248476" y="248705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: Série de Fourier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Fonctions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d’échelle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2" name="Image 10">
            <a:extLst>
              <a:ext uri="{FF2B5EF4-FFF2-40B4-BE49-F238E27FC236}">
                <a16:creationId xmlns:a16="http://schemas.microsoft.com/office/drawing/2014/main" id="{89B6B011-79EB-544A-B86D-FCC8A920F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41" b="14203"/>
          <a:stretch/>
        </p:blipFill>
        <p:spPr>
          <a:xfrm>
            <a:off x="4563681" y="917040"/>
            <a:ext cx="4153239" cy="2787022"/>
          </a:xfrm>
          <a:prstGeom prst="rect">
            <a:avLst/>
          </a:prstGeom>
        </p:spPr>
      </p:pic>
      <p:pic>
        <p:nvPicPr>
          <p:cNvPr id="15" name="Image 12">
            <a:extLst>
              <a:ext uri="{FF2B5EF4-FFF2-40B4-BE49-F238E27FC236}">
                <a16:creationId xmlns:a16="http://schemas.microsoft.com/office/drawing/2014/main" id="{71CE748D-8C8A-544A-B5BB-F6B7C6DA1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27" b="13547"/>
          <a:stretch/>
        </p:blipFill>
        <p:spPr>
          <a:xfrm>
            <a:off x="422729" y="3698465"/>
            <a:ext cx="4173145" cy="2808342"/>
          </a:xfrm>
          <a:prstGeom prst="rect">
            <a:avLst/>
          </a:prstGeom>
        </p:spPr>
      </p:pic>
      <p:pic>
        <p:nvPicPr>
          <p:cNvPr id="16" name="Image 14">
            <a:extLst>
              <a:ext uri="{FF2B5EF4-FFF2-40B4-BE49-F238E27FC236}">
                <a16:creationId xmlns:a16="http://schemas.microsoft.com/office/drawing/2014/main" id="{CEE21A56-BF3F-D54C-B1EE-02C2508299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41" t="-2541" b="13828"/>
          <a:stretch/>
        </p:blipFill>
        <p:spPr>
          <a:xfrm>
            <a:off x="4568031" y="3625044"/>
            <a:ext cx="4153241" cy="2881763"/>
          </a:xfrm>
          <a:prstGeom prst="rect">
            <a:avLst/>
          </a:prstGeom>
        </p:spPr>
      </p:pic>
      <p:grpSp>
        <p:nvGrpSpPr>
          <p:cNvPr id="18" name="Groupe 18">
            <a:extLst>
              <a:ext uri="{FF2B5EF4-FFF2-40B4-BE49-F238E27FC236}">
                <a16:creationId xmlns:a16="http://schemas.microsoft.com/office/drawing/2014/main" id="{874FFD5A-4AFC-934B-997F-56EBAD8427C9}"/>
              </a:ext>
            </a:extLst>
          </p:cNvPr>
          <p:cNvGrpSpPr/>
          <p:nvPr/>
        </p:nvGrpSpPr>
        <p:grpSpPr>
          <a:xfrm>
            <a:off x="422728" y="890974"/>
            <a:ext cx="4173145" cy="2784880"/>
            <a:chOff x="422728" y="890974"/>
            <a:chExt cx="4173145" cy="2784880"/>
          </a:xfrm>
        </p:grpSpPr>
        <p:pic>
          <p:nvPicPr>
            <p:cNvPr id="20" name="Image 7">
              <a:extLst>
                <a:ext uri="{FF2B5EF4-FFF2-40B4-BE49-F238E27FC236}">
                  <a16:creationId xmlns:a16="http://schemas.microsoft.com/office/drawing/2014/main" id="{15C78FE9-6180-544B-AAC6-1D1350B15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027" b="14269"/>
            <a:stretch/>
          </p:blipFill>
          <p:spPr>
            <a:xfrm>
              <a:off x="422728" y="890974"/>
              <a:ext cx="4173145" cy="27848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6969F1A-EA8B-6B41-BF08-5F84748FB054}"/>
                    </a:ext>
                  </a:extLst>
                </p:cNvPr>
                <p:cNvSpPr/>
                <p:nvPr/>
              </p:nvSpPr>
              <p:spPr>
                <a:xfrm>
                  <a:off x="2436119" y="1402219"/>
                  <a:ext cx="130972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) = </m:t>
                      </m:r>
                      <m:sSup>
                        <m:sSupPr>
                          <m:ctrlPr>
                            <a:rPr lang="fr-CA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CA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fr-FR" dirty="0"/>
                    <a:t> </a:t>
                  </a: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11736AA-C216-684F-88D3-7A5ABEBCA0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6119" y="1402219"/>
                  <a:ext cx="1309722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971" b="-1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FB690D1-12ED-4A43-875F-E0598231E924}"/>
                  </a:ext>
                </a:extLst>
              </p:cNvPr>
              <p:cNvSpPr/>
              <p:nvPr/>
            </p:nvSpPr>
            <p:spPr>
              <a:xfrm>
                <a:off x="3504855" y="702966"/>
                <a:ext cx="2126351" cy="407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fr-CA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fr-CA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FB690D1-12ED-4A43-875F-E0598231E9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855" y="702966"/>
                <a:ext cx="2126351" cy="407997"/>
              </a:xfrm>
              <a:prstGeom prst="rect">
                <a:avLst/>
              </a:prstGeom>
              <a:blipFill>
                <a:blip r:embed="rId8"/>
                <a:stretch>
                  <a:fillRect t="-69697" b="-8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64C0CE20-0789-DE49-A590-2E15BAD1D324}"/>
              </a:ext>
            </a:extLst>
          </p:cNvPr>
          <p:cNvSpPr txBox="1"/>
          <p:nvPr/>
        </p:nvSpPr>
        <p:spPr>
          <a:xfrm rot="16200000">
            <a:off x="-1038886" y="4836322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</p:spTree>
    <p:extLst>
      <p:ext uri="{BB962C8B-B14F-4D97-AF65-F5344CB8AC3E}">
        <p14:creationId xmlns:p14="http://schemas.microsoft.com/office/powerpoint/2010/main" val="3090554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E72E4E-68BF-4195-8FE6-9EE35A59F25B}"/>
                  </a:ext>
                </a:extLst>
              </p:cNvPr>
              <p:cNvSpPr txBox="1"/>
              <p:nvPr/>
            </p:nvSpPr>
            <p:spPr>
              <a:xfrm>
                <a:off x="248476" y="248705"/>
                <a:ext cx="761111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/>
                  <a:t>Fonctions d’échelle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32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sz="32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CA" sz="3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A" sz="32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fr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3200" b="1" dirty="0">
                  <a:latin typeface="+mj-lt"/>
                  <a:ea typeface="Century Gothic" charset="0"/>
                  <a:cs typeface="Century Gothic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E72E4E-68BF-4195-8FE6-9EE35A59F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76" y="248705"/>
                <a:ext cx="7611110" cy="624338"/>
              </a:xfrm>
              <a:prstGeom prst="rect">
                <a:avLst/>
              </a:prstGeom>
              <a:blipFill>
                <a:blip r:embed="rId3"/>
                <a:stretch>
                  <a:fillRect l="-2000" t="-12000" b="-2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Fonctions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d’échelle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2">
                <a:extLst>
                  <a:ext uri="{FF2B5EF4-FFF2-40B4-BE49-F238E27FC236}">
                    <a16:creationId xmlns:a16="http://schemas.microsoft.com/office/drawing/2014/main" id="{ACA1F6AF-11A8-C946-ADC4-5A6B3683C0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707" y="1111889"/>
                <a:ext cx="8780585" cy="343604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fr-CA" sz="240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2400" dirty="0"/>
                  <a:t>: Fonction génératrice;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2400" dirty="0"/>
                  <a:t>: Variable continue</a:t>
                </a:r>
              </a:p>
              <a:p>
                <a:r>
                  <a:rPr lang="fr-FR" sz="2400" dirty="0"/>
                  <a:t>Versions translatées de </a:t>
                </a:r>
                <a14:m>
                  <m:oMath xmlns:m="http://schemas.openxmlformats.org/officeDocument/2006/math">
                    <m:r>
                      <a:rPr lang="fr-CA" sz="2400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r-CA" sz="8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;  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fr-FR" sz="2400" dirty="0"/>
              </a:p>
              <a:p>
                <a14:m>
                  <m:oMath xmlns:m="http://schemas.openxmlformats.org/officeDocument/2006/math">
                    <m:r>
                      <a:rPr lang="fr-CA" sz="240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fr-FR" sz="2400" dirty="0"/>
                  <a:t> choisie telle que 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fr-FR" sz="2400" dirty="0"/>
                  <a:t> soient orthogonales les unes aux autres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CA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fr-CA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A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𝑗𝑘</m:t>
                          </m:r>
                        </m:sub>
                      </m:sSub>
                      <m:r>
                        <a:rPr lang="fr-CA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fr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CA" sz="2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0      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e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1     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sz="2400" dirty="0"/>
              </a:p>
              <a:p>
                <a14:m>
                  <m:oMath xmlns:m="http://schemas.openxmlformats.org/officeDocument/2006/math">
                    <m:r>
                      <a:rPr lang="fr-CA" sz="240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fr-CA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CA" sz="2400" smtClean="0">
                        <a:latin typeface="Cambria Math" panose="02040503050406030204" pitchFamily="18" charset="0"/>
                      </a:rPr>
                      <m:t>Vect</m:t>
                    </m:r>
                    <m:d>
                      <m:dPr>
                        <m:begChr m:val="{"/>
                        <m:endChr m:val="}"/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A" sz="240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d>
                          <m:dPr>
                            <m:ctrlPr>
                              <a:rPr lang="fr-CA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sz="24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fr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sSub>
                      <m:sSubPr>
                        <m:ctrlP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fr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dirty="0"/>
                  <a:t> (</a:t>
                </a:r>
                <a:r>
                  <a:rPr lang="fr-FR" sz="2000" i="1" dirty="0">
                    <a:solidFill>
                      <a:srgbClr val="FF0000"/>
                    </a:solidFill>
                  </a:rPr>
                  <a:t>Fonctions réelles carrées intégrables</a:t>
                </a:r>
                <a:r>
                  <a:rPr lang="fr-FR" sz="2400" dirty="0"/>
                  <a:t>)</a:t>
                </a:r>
              </a:p>
            </p:txBody>
          </p:sp>
        </mc:Choice>
        <mc:Fallback xmlns="">
          <p:sp>
            <p:nvSpPr>
              <p:cNvPr id="19" name="Espace réservé du contenu 2">
                <a:extLst>
                  <a:ext uri="{FF2B5EF4-FFF2-40B4-BE49-F238E27FC236}">
                    <a16:creationId xmlns:a16="http://schemas.microsoft.com/office/drawing/2014/main" id="{ACA1F6AF-11A8-C946-ADC4-5A6B3683C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707" y="1111889"/>
                <a:ext cx="8780585" cy="3436047"/>
              </a:xfrm>
              <a:prstGeom prst="rect">
                <a:avLst/>
              </a:prstGeom>
              <a:blipFill>
                <a:blip r:embed="rId4"/>
                <a:stretch>
                  <a:fillRect l="-1156" t="-9559" b="-4816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8730F199-814E-1A44-B1C0-E803D71C1D09}"/>
              </a:ext>
            </a:extLst>
          </p:cNvPr>
          <p:cNvSpPr txBox="1"/>
          <p:nvPr/>
        </p:nvSpPr>
        <p:spPr>
          <a:xfrm>
            <a:off x="6741791" y="1190307"/>
            <a:ext cx="222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Démo</a:t>
            </a:r>
            <a:r>
              <a:rPr lang="fr-FR" u="sng" dirty="0">
                <a:solidFill>
                  <a:schemeClr val="accent1"/>
                </a:solidFill>
              </a:rPr>
              <a:t> </a:t>
            </a:r>
            <a:r>
              <a:rPr lang="fr-FR" u="sng" dirty="0" err="1">
                <a:solidFill>
                  <a:schemeClr val="accent1"/>
                </a:solidFill>
              </a:rPr>
              <a:t>SignalDecomposition</a:t>
            </a:r>
            <a:endParaRPr lang="fr-FR" u="sng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6">
                <a:extLst>
                  <a:ext uri="{FF2B5EF4-FFF2-40B4-BE49-F238E27FC236}">
                    <a16:creationId xmlns:a16="http://schemas.microsoft.com/office/drawing/2014/main" id="{E674B922-FFDF-7846-BDAB-1C0E3AE6588B}"/>
                  </a:ext>
                </a:extLst>
              </p:cNvPr>
              <p:cNvSpPr txBox="1"/>
              <p:nvPr/>
            </p:nvSpPr>
            <p:spPr>
              <a:xfrm>
                <a:off x="528638" y="6128607"/>
                <a:ext cx="7715250" cy="40011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CA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fr-FR" sz="2000" dirty="0">
                    <a:solidFill>
                      <a:srgbClr val="FF0000"/>
                    </a:solidFill>
                  </a:rPr>
                  <a:t> à support fini ⟶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CA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rgbClr val="FF0000"/>
                    </a:solidFill>
                  </a:rPr>
                  <a:t> lié aux caractéristiques locales de </a:t>
                </a:r>
                <a14:m>
                  <m:oMath xmlns:m="http://schemas.openxmlformats.org/officeDocument/2006/math">
                    <m:r>
                      <a:rPr lang="fr-CA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A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CA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ZoneTexte 6">
                <a:extLst>
                  <a:ext uri="{FF2B5EF4-FFF2-40B4-BE49-F238E27FC236}">
                    <a16:creationId xmlns:a16="http://schemas.microsoft.com/office/drawing/2014/main" id="{E674B922-FFDF-7846-BDAB-1C0E3AE65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8" y="6128607"/>
                <a:ext cx="7715250" cy="400110"/>
              </a:xfrm>
              <a:prstGeom prst="rect">
                <a:avLst/>
              </a:prstGeom>
              <a:blipFill>
                <a:blip r:embed="rId6"/>
                <a:stretch>
                  <a:fillRect t="-6061" b="-2121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e 19">
            <a:extLst>
              <a:ext uri="{FF2B5EF4-FFF2-40B4-BE49-F238E27FC236}">
                <a16:creationId xmlns:a16="http://schemas.microsoft.com/office/drawing/2014/main" id="{0439FCAB-6E3E-4845-A0C6-67BD2A878D6C}"/>
              </a:ext>
            </a:extLst>
          </p:cNvPr>
          <p:cNvGrpSpPr/>
          <p:nvPr/>
        </p:nvGrpSpPr>
        <p:grpSpPr>
          <a:xfrm>
            <a:off x="731520" y="4172989"/>
            <a:ext cx="2400724" cy="1898456"/>
            <a:chOff x="106955" y="4051139"/>
            <a:chExt cx="3025289" cy="1904556"/>
          </a:xfrm>
        </p:grpSpPr>
        <p:pic>
          <p:nvPicPr>
            <p:cNvPr id="26" name="Image 9">
              <a:extLst>
                <a:ext uri="{FF2B5EF4-FFF2-40B4-BE49-F238E27FC236}">
                  <a16:creationId xmlns:a16="http://schemas.microsoft.com/office/drawing/2014/main" id="{E4720970-67C0-6446-BAC1-B8ED4FAD3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861"/>
            <a:stretch/>
          </p:blipFill>
          <p:spPr>
            <a:xfrm>
              <a:off x="106955" y="4051139"/>
              <a:ext cx="3025289" cy="19045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ZoneTexte 14">
                  <a:extLst>
                    <a:ext uri="{FF2B5EF4-FFF2-40B4-BE49-F238E27FC236}">
                      <a16:creationId xmlns:a16="http://schemas.microsoft.com/office/drawing/2014/main" id="{7121F6C3-651E-3647-9555-C0F909B3D794}"/>
                    </a:ext>
                  </a:extLst>
                </p:cNvPr>
                <p:cNvSpPr txBox="1"/>
                <p:nvPr/>
              </p:nvSpPr>
              <p:spPr>
                <a:xfrm>
                  <a:off x="2143459" y="4133106"/>
                  <a:ext cx="8583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0C57F4DF-8295-2545-B285-D7F295D9D7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3459" y="4133106"/>
                  <a:ext cx="858302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5882" b="-1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e 20">
            <a:extLst>
              <a:ext uri="{FF2B5EF4-FFF2-40B4-BE49-F238E27FC236}">
                <a16:creationId xmlns:a16="http://schemas.microsoft.com/office/drawing/2014/main" id="{E0FF2EC1-812E-E948-8A84-29D0A72818FA}"/>
              </a:ext>
            </a:extLst>
          </p:cNvPr>
          <p:cNvGrpSpPr/>
          <p:nvPr/>
        </p:nvGrpSpPr>
        <p:grpSpPr>
          <a:xfrm>
            <a:off x="6611307" y="4173012"/>
            <a:ext cx="2220501" cy="1905670"/>
            <a:chOff x="6033629" y="4051139"/>
            <a:chExt cx="2798180" cy="1911793"/>
          </a:xfrm>
        </p:grpSpPr>
        <p:pic>
          <p:nvPicPr>
            <p:cNvPr id="29" name="Image 13">
              <a:extLst>
                <a:ext uri="{FF2B5EF4-FFF2-40B4-BE49-F238E27FC236}">
                  <a16:creationId xmlns:a16="http://schemas.microsoft.com/office/drawing/2014/main" id="{D048B56F-D200-9740-B9CC-CB1773368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07" t="9518"/>
            <a:stretch/>
          </p:blipFill>
          <p:spPr>
            <a:xfrm>
              <a:off x="6033629" y="4051139"/>
              <a:ext cx="2798180" cy="19117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15">
                  <a:extLst>
                    <a:ext uri="{FF2B5EF4-FFF2-40B4-BE49-F238E27FC236}">
                      <a16:creationId xmlns:a16="http://schemas.microsoft.com/office/drawing/2014/main" id="{55899CC6-9964-4840-B4A1-128F5319D64A}"/>
                    </a:ext>
                  </a:extLst>
                </p:cNvPr>
                <p:cNvSpPr txBox="1"/>
                <p:nvPr/>
              </p:nvSpPr>
              <p:spPr>
                <a:xfrm>
                  <a:off x="6082781" y="4138860"/>
                  <a:ext cx="8583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7182BCD1-F8BB-9B4D-A5FA-13A5AD4CE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2781" y="4138860"/>
                  <a:ext cx="858302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e 21">
            <a:extLst>
              <a:ext uri="{FF2B5EF4-FFF2-40B4-BE49-F238E27FC236}">
                <a16:creationId xmlns:a16="http://schemas.microsoft.com/office/drawing/2014/main" id="{2B71D5A4-FA6D-0B47-855A-24D7D0CD6151}"/>
              </a:ext>
            </a:extLst>
          </p:cNvPr>
          <p:cNvGrpSpPr/>
          <p:nvPr/>
        </p:nvGrpSpPr>
        <p:grpSpPr>
          <a:xfrm>
            <a:off x="3715797" y="3896032"/>
            <a:ext cx="2243080" cy="2182650"/>
            <a:chOff x="3132244" y="3773269"/>
            <a:chExt cx="2826633" cy="2189663"/>
          </a:xfrm>
        </p:grpSpPr>
        <p:pic>
          <p:nvPicPr>
            <p:cNvPr id="32" name="Image 11">
              <a:extLst>
                <a:ext uri="{FF2B5EF4-FFF2-40B4-BE49-F238E27FC236}">
                  <a16:creationId xmlns:a16="http://schemas.microsoft.com/office/drawing/2014/main" id="{75D0A39C-30EC-8140-8A0C-61D54B731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567" t="9518"/>
            <a:stretch/>
          </p:blipFill>
          <p:spPr>
            <a:xfrm>
              <a:off x="3132244" y="4051139"/>
              <a:ext cx="2826633" cy="19117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ZoneTexte 16">
                  <a:extLst>
                    <a:ext uri="{FF2B5EF4-FFF2-40B4-BE49-F238E27FC236}">
                      <a16:creationId xmlns:a16="http://schemas.microsoft.com/office/drawing/2014/main" id="{F7EDA6F5-5D3A-6F47-B34C-37B7CC751898}"/>
                    </a:ext>
                  </a:extLst>
                </p:cNvPr>
                <p:cNvSpPr txBox="1"/>
                <p:nvPr/>
              </p:nvSpPr>
              <p:spPr>
                <a:xfrm>
                  <a:off x="5044523" y="4133106"/>
                  <a:ext cx="8583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0CB610CA-6D6C-7A44-9E38-F7535E5FA7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4523" y="4133106"/>
                  <a:ext cx="858302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ZoneTexte 17">
              <a:extLst>
                <a:ext uri="{FF2B5EF4-FFF2-40B4-BE49-F238E27FC236}">
                  <a16:creationId xmlns:a16="http://schemas.microsoft.com/office/drawing/2014/main" id="{8920BD10-D490-2F4B-99D4-F2FDD956D7CC}"/>
                </a:ext>
              </a:extLst>
            </p:cNvPr>
            <p:cNvSpPr txBox="1"/>
            <p:nvPr/>
          </p:nvSpPr>
          <p:spPr>
            <a:xfrm>
              <a:off x="3206995" y="3773269"/>
              <a:ext cx="26958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Ondelette de Haar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CD9CD7D-1343-4C44-8F76-3E0F7FE67D81}"/>
              </a:ext>
            </a:extLst>
          </p:cNvPr>
          <p:cNvSpPr txBox="1"/>
          <p:nvPr/>
        </p:nvSpPr>
        <p:spPr>
          <a:xfrm rot="16200000">
            <a:off x="-1038886" y="5152203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338074-4188-7A49-8DB3-272AABB0D559}"/>
              </a:ext>
            </a:extLst>
          </p:cNvPr>
          <p:cNvCxnSpPr>
            <a:cxnSpLocks/>
          </p:cNvCxnSpPr>
          <p:nvPr/>
        </p:nvCxnSpPr>
        <p:spPr>
          <a:xfrm>
            <a:off x="496957" y="105000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04533BC-CE36-8044-9BDA-6BCB81F9C963}"/>
              </a:ext>
            </a:extLst>
          </p:cNvPr>
          <p:cNvSpPr/>
          <p:nvPr/>
        </p:nvSpPr>
        <p:spPr>
          <a:xfrm>
            <a:off x="6611306" y="1199222"/>
            <a:ext cx="2384219" cy="67673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65529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240931" y="499588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Développements </a:t>
            </a:r>
            <a:r>
              <a:rPr lang="fr-FR" sz="3200" dirty="0" err="1"/>
              <a:t>multirésolutions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Fonctions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d’échelle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Espace réservé du contenu 2">
                <a:extLst>
                  <a:ext uri="{FF2B5EF4-FFF2-40B4-BE49-F238E27FC236}">
                    <a16:creationId xmlns:a16="http://schemas.microsoft.com/office/drawing/2014/main" id="{4B3BF309-1562-C04F-B20B-A559D2E3FE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3134" y="1127893"/>
                <a:ext cx="8529158" cy="28459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400" dirty="0"/>
                  <a:t>Notion d’échelle</a:t>
                </a:r>
              </a:p>
              <a:p>
                <a:pPr lvl="1"/>
                <a:endParaRPr lang="fr-FR" sz="2400" dirty="0"/>
              </a:p>
              <a:p>
                <a:pPr lvl="1"/>
                <a:r>
                  <a:rPr lang="fr-FR" sz="2400" dirty="0"/>
                  <a:t>Échelle originale (Échelle 0) </a:t>
                </a:r>
                <a:endParaRPr lang="fr-CA" sz="24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≜</m:t>
                      </m:r>
                      <m:sSub>
                        <m:sSub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  <a:p>
                <a:pPr lvl="1"/>
                <a:r>
                  <a:rPr lang="fr-FR" sz="2400" dirty="0"/>
                  <a:t>Passage à l’échelle </a:t>
                </a:r>
                <a:r>
                  <a:rPr lang="fr-FR" sz="2400" i="1" dirty="0"/>
                  <a:t>j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p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fr-CA" sz="2400" dirty="0"/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A" sz="240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fr-CA" sz="240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lang="fr-FR" sz="2400" dirty="0"/>
                  <a:t> orthogonal </a:t>
                </a:r>
                <a14:m>
                  <m:oMath xmlns:m="http://schemas.openxmlformats.org/officeDocument/2006/math">
                    <m:r>
                      <a:rPr lang="fr-F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d>
                      <m:dPr>
                        <m:begChr m:val="{"/>
                        <m:endChr m:val="}"/>
                        <m:ctrlP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;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lang="fr-FR" sz="2400" dirty="0"/>
                  <a:t> orthogonal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𝑉𝑒𝑐𝑡</m:t>
                      </m:r>
                      <m:d>
                        <m:dPr>
                          <m:begChr m:val="{"/>
                          <m:endChr m:val="}"/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⊂</m:t>
                      </m:r>
                      <m:sSub>
                        <m:sSub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0" name="Espace réservé du contenu 2">
                <a:extLst>
                  <a:ext uri="{FF2B5EF4-FFF2-40B4-BE49-F238E27FC236}">
                    <a16:creationId xmlns:a16="http://schemas.microsoft.com/office/drawing/2014/main" id="{4B3BF309-1562-C04F-B20B-A559D2E3F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34" y="1127893"/>
                <a:ext cx="8529158" cy="2845916"/>
              </a:xfrm>
              <a:prstGeom prst="rect">
                <a:avLst/>
              </a:prstGeom>
              <a:blipFill>
                <a:blip r:embed="rId3"/>
                <a:stretch>
                  <a:fillRect l="-1042" t="-355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e 26">
            <a:extLst>
              <a:ext uri="{FF2B5EF4-FFF2-40B4-BE49-F238E27FC236}">
                <a16:creationId xmlns:a16="http://schemas.microsoft.com/office/drawing/2014/main" id="{13EC3062-9361-4D49-87AA-1D70AAA637A9}"/>
              </a:ext>
            </a:extLst>
          </p:cNvPr>
          <p:cNvGrpSpPr/>
          <p:nvPr/>
        </p:nvGrpSpPr>
        <p:grpSpPr>
          <a:xfrm>
            <a:off x="565265" y="4188819"/>
            <a:ext cx="8329188" cy="2261750"/>
            <a:chOff x="-36736" y="4190311"/>
            <a:chExt cx="8931189" cy="2260258"/>
          </a:xfrm>
        </p:grpSpPr>
        <p:grpSp>
          <p:nvGrpSpPr>
            <p:cNvPr id="22" name="Groupe 24">
              <a:extLst>
                <a:ext uri="{FF2B5EF4-FFF2-40B4-BE49-F238E27FC236}">
                  <a16:creationId xmlns:a16="http://schemas.microsoft.com/office/drawing/2014/main" id="{3656F737-CEE0-2945-A782-E4043D3AC1A3}"/>
                </a:ext>
              </a:extLst>
            </p:cNvPr>
            <p:cNvGrpSpPr/>
            <p:nvPr/>
          </p:nvGrpSpPr>
          <p:grpSpPr>
            <a:xfrm>
              <a:off x="-36736" y="4559643"/>
              <a:ext cx="3170677" cy="1890926"/>
              <a:chOff x="-36736" y="4559643"/>
              <a:chExt cx="3170677" cy="1890926"/>
            </a:xfrm>
          </p:grpSpPr>
          <p:pic>
            <p:nvPicPr>
              <p:cNvPr id="42" name="Image 16">
                <a:extLst>
                  <a:ext uri="{FF2B5EF4-FFF2-40B4-BE49-F238E27FC236}">
                    <a16:creationId xmlns:a16="http://schemas.microsoft.com/office/drawing/2014/main" id="{C5F28340-0CDA-464C-BE6A-745CAF5A7D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0713"/>
              <a:stretch/>
            </p:blipFill>
            <p:spPr>
              <a:xfrm>
                <a:off x="-36736" y="4559643"/>
                <a:ext cx="3170677" cy="189092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ZoneTexte 19">
                    <a:extLst>
                      <a:ext uri="{FF2B5EF4-FFF2-40B4-BE49-F238E27FC236}">
                        <a16:creationId xmlns:a16="http://schemas.microsoft.com/office/drawing/2014/main" id="{0D02CDD0-090F-7946-8A44-578E89769B7E}"/>
                      </a:ext>
                    </a:extLst>
                  </p:cNvPr>
                  <p:cNvSpPr txBox="1"/>
                  <p:nvPr/>
                </p:nvSpPr>
                <p:spPr>
                  <a:xfrm>
                    <a:off x="1678059" y="5022248"/>
                    <a:ext cx="1149179" cy="3815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sub>
                          </m:s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20" name="ZoneTexte 19">
                    <a:extLst>
                      <a:ext uri="{FF2B5EF4-FFF2-40B4-BE49-F238E27FC236}">
                        <a16:creationId xmlns:a16="http://schemas.microsoft.com/office/drawing/2014/main" id="{9636D9A0-17EA-514A-AC8A-B3D19C711D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78059" y="5022248"/>
                    <a:ext cx="1149179" cy="38151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67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Groupe 23">
              <a:extLst>
                <a:ext uri="{FF2B5EF4-FFF2-40B4-BE49-F238E27FC236}">
                  <a16:creationId xmlns:a16="http://schemas.microsoft.com/office/drawing/2014/main" id="{47108449-4D2F-F347-BC3B-88E771B999DB}"/>
                </a:ext>
              </a:extLst>
            </p:cNvPr>
            <p:cNvGrpSpPr/>
            <p:nvPr/>
          </p:nvGrpSpPr>
          <p:grpSpPr>
            <a:xfrm>
              <a:off x="3234794" y="4559643"/>
              <a:ext cx="2779403" cy="1890926"/>
              <a:chOff x="3234794" y="4559643"/>
              <a:chExt cx="2779403" cy="1890926"/>
            </a:xfrm>
          </p:grpSpPr>
          <p:pic>
            <p:nvPicPr>
              <p:cNvPr id="40" name="Image 18">
                <a:extLst>
                  <a:ext uri="{FF2B5EF4-FFF2-40B4-BE49-F238E27FC236}">
                    <a16:creationId xmlns:a16="http://schemas.microsoft.com/office/drawing/2014/main" id="{BE54FFF9-F40E-A543-BF7F-5DD3F56E77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341" t="10713"/>
              <a:stretch/>
            </p:blipFill>
            <p:spPr>
              <a:xfrm>
                <a:off x="3234794" y="4559643"/>
                <a:ext cx="2779403" cy="189092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ZoneTexte 20">
                    <a:extLst>
                      <a:ext uri="{FF2B5EF4-FFF2-40B4-BE49-F238E27FC236}">
                        <a16:creationId xmlns:a16="http://schemas.microsoft.com/office/drawing/2014/main" id="{CF23189F-22EF-7942-861C-0BF3E1E95BF9}"/>
                      </a:ext>
                    </a:extLst>
                  </p:cNvPr>
                  <p:cNvSpPr txBox="1"/>
                  <p:nvPr/>
                </p:nvSpPr>
                <p:spPr>
                  <a:xfrm>
                    <a:off x="4340855" y="5015296"/>
                    <a:ext cx="1149179" cy="3815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1,0</m:t>
                              </m:r>
                            </m:sub>
                          </m:s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21" name="ZoneTexte 20">
                    <a:extLst>
                      <a:ext uri="{FF2B5EF4-FFF2-40B4-BE49-F238E27FC236}">
                        <a16:creationId xmlns:a16="http://schemas.microsoft.com/office/drawing/2014/main" id="{2B7C0C07-A49C-BF4E-8072-A2F3D65354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40855" y="5015296"/>
                    <a:ext cx="1149179" cy="38151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967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e 22">
              <a:extLst>
                <a:ext uri="{FF2B5EF4-FFF2-40B4-BE49-F238E27FC236}">
                  <a16:creationId xmlns:a16="http://schemas.microsoft.com/office/drawing/2014/main" id="{B0117C44-5F09-F64D-B93F-FC00E9EFFA96}"/>
                </a:ext>
              </a:extLst>
            </p:cNvPr>
            <p:cNvGrpSpPr/>
            <p:nvPr/>
          </p:nvGrpSpPr>
          <p:grpSpPr>
            <a:xfrm>
              <a:off x="6115050" y="4559643"/>
              <a:ext cx="2779403" cy="1890926"/>
              <a:chOff x="6115050" y="4559643"/>
              <a:chExt cx="2779403" cy="1890926"/>
            </a:xfrm>
          </p:grpSpPr>
          <p:pic>
            <p:nvPicPr>
              <p:cNvPr id="38" name="Image 14">
                <a:extLst>
                  <a:ext uri="{FF2B5EF4-FFF2-40B4-BE49-F238E27FC236}">
                    <a16:creationId xmlns:a16="http://schemas.microsoft.com/office/drawing/2014/main" id="{7855D9F1-EA38-434E-AA56-49DD6DB5B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2341" t="10713"/>
              <a:stretch/>
            </p:blipFill>
            <p:spPr>
              <a:xfrm>
                <a:off x="6115050" y="4559643"/>
                <a:ext cx="2779403" cy="189092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ZoneTexte 21">
                    <a:extLst>
                      <a:ext uri="{FF2B5EF4-FFF2-40B4-BE49-F238E27FC236}">
                        <a16:creationId xmlns:a16="http://schemas.microsoft.com/office/drawing/2014/main" id="{7603F585-E98F-5142-9B97-E0EB5E68870D}"/>
                      </a:ext>
                    </a:extLst>
                  </p:cNvPr>
                  <p:cNvSpPr txBox="1"/>
                  <p:nvPr/>
                </p:nvSpPr>
                <p:spPr>
                  <a:xfrm>
                    <a:off x="7226724" y="5015295"/>
                    <a:ext cx="1149179" cy="3815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2,0</m:t>
                              </m:r>
                            </m:sub>
                          </m:s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22" name="ZoneTexte 21">
                    <a:extLst>
                      <a:ext uri="{FF2B5EF4-FFF2-40B4-BE49-F238E27FC236}">
                        <a16:creationId xmlns:a16="http://schemas.microsoft.com/office/drawing/2014/main" id="{80399E5D-2950-2F4B-BF28-A7F791BE89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26724" y="5015295"/>
                    <a:ext cx="1149179" cy="38151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967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7" name="ZoneTexte 25">
              <a:extLst>
                <a:ext uri="{FF2B5EF4-FFF2-40B4-BE49-F238E27FC236}">
                  <a16:creationId xmlns:a16="http://schemas.microsoft.com/office/drawing/2014/main" id="{6F67CD36-B460-5945-8305-A77230399265}"/>
                </a:ext>
              </a:extLst>
            </p:cNvPr>
            <p:cNvSpPr txBox="1"/>
            <p:nvPr/>
          </p:nvSpPr>
          <p:spPr>
            <a:xfrm>
              <a:off x="2548190" y="4190311"/>
              <a:ext cx="4223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Exemple : Ondelette de Daubechies-2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8B8F5D4-565B-8F47-B802-55D02C8ACD98}"/>
              </a:ext>
            </a:extLst>
          </p:cNvPr>
          <p:cNvSpPr txBox="1"/>
          <p:nvPr/>
        </p:nvSpPr>
        <p:spPr>
          <a:xfrm rot="16200000">
            <a:off x="-1077363" y="5181001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  <p:sp>
        <p:nvSpPr>
          <p:cNvPr id="27" name="ZoneTexte 22">
            <a:extLst>
              <a:ext uri="{FF2B5EF4-FFF2-40B4-BE49-F238E27FC236}">
                <a16:creationId xmlns:a16="http://schemas.microsoft.com/office/drawing/2014/main" id="{0625AE99-D7B1-C144-B064-AFB44B312B3A}"/>
              </a:ext>
            </a:extLst>
          </p:cNvPr>
          <p:cNvSpPr txBox="1"/>
          <p:nvPr/>
        </p:nvSpPr>
        <p:spPr>
          <a:xfrm>
            <a:off x="6741791" y="1190307"/>
            <a:ext cx="222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accent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lang="fr-FR" u="sng" dirty="0">
                <a:solidFill>
                  <a:schemeClr val="accent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ém</a:t>
            </a:r>
            <a:r>
              <a:rPr lang="fr-FR" u="sng" dirty="0">
                <a:solidFill>
                  <a:schemeClr val="accent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r>
              <a:rPr lang="fr-FR" u="sng" dirty="0">
                <a:solidFill>
                  <a:schemeClr val="accent1"/>
                </a:solidFill>
              </a:rPr>
              <a:t> </a:t>
            </a:r>
            <a:r>
              <a:rPr lang="fr-FR" u="sng" dirty="0" err="1">
                <a:solidFill>
                  <a:schemeClr val="accent1"/>
                </a:solidFill>
              </a:rPr>
              <a:t>SignalDecomposition</a:t>
            </a:r>
            <a:endParaRPr lang="fr-FR" u="sng" dirty="0">
              <a:solidFill>
                <a:schemeClr val="accent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C83904-13EB-4048-8498-3DA30614CF57}"/>
              </a:ext>
            </a:extLst>
          </p:cNvPr>
          <p:cNvCxnSpPr>
            <a:cxnSpLocks/>
          </p:cNvCxnSpPr>
          <p:nvPr/>
        </p:nvCxnSpPr>
        <p:spPr>
          <a:xfrm>
            <a:off x="496957" y="105000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CEE9DCA-02D6-BB44-AD36-560F64540148}"/>
              </a:ext>
            </a:extLst>
          </p:cNvPr>
          <p:cNvSpPr/>
          <p:nvPr/>
        </p:nvSpPr>
        <p:spPr>
          <a:xfrm>
            <a:off x="6611306" y="1199222"/>
            <a:ext cx="2384219" cy="67673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38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Fonctions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d’échelle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0D851062-DBCA-5743-B6BD-6898BC66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00" y="-1"/>
            <a:ext cx="8578735" cy="880577"/>
          </a:xfrm>
        </p:spPr>
        <p:txBody>
          <a:bodyPr>
            <a:noAutofit/>
          </a:bodyPr>
          <a:lstStyle/>
          <a:p>
            <a:r>
              <a:rPr lang="fr-FR" sz="2800" b="1" dirty="0"/>
              <a:t>Propriétés caractéristiques de l’analyse </a:t>
            </a:r>
            <a:r>
              <a:rPr lang="fr-FR" sz="2800" b="1" dirty="0" err="1"/>
              <a:t>multirésolution</a:t>
            </a:r>
            <a:endParaRPr lang="fr-FR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Espace réservé du contenu 2">
                <a:extLst>
                  <a:ext uri="{FF2B5EF4-FFF2-40B4-BE49-F238E27FC236}">
                    <a16:creationId xmlns:a16="http://schemas.microsoft.com/office/drawing/2014/main" id="{51CD07C3-3735-1B4B-ADCD-026554A6DB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118763"/>
                <a:ext cx="9144000" cy="401916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914400" lvl="1" indent="-457200">
                  <a:buFont typeface="+mj-lt"/>
                  <a:buAutoNum type="arabicPeriod"/>
                </a:pPr>
                <a:r>
                  <a:rPr lang="fr-FR" sz="1800" dirty="0"/>
                  <a:t>La fonction d’échelle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fr-FR" sz="1800" dirty="0"/>
                  <a:t> est orthogonale +/- translation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fr-CA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A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18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sz="180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fr-CA" sz="18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CA" sz="1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CA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18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sz="180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fr-CA" sz="18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fr-CA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A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1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CA" sz="180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fr-CA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fr-CA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CA" sz="18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CA" sz="1800" i="1">
                                  <a:latin typeface="Cambria Math" panose="02040503050406030204" pitchFamily="18" charset="0"/>
                                </a:rPr>
                                <m:t>0      </m:t>
                              </m:r>
                              <m:r>
                                <a:rPr lang="fr-CA" sz="18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CA" sz="1800" i="1"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fr-CA" sz="18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e>
                              <m:r>
                                <a:rPr lang="fr-CA" sz="1800" i="1">
                                  <a:latin typeface="Cambria Math" panose="02040503050406030204" pitchFamily="18" charset="0"/>
                                </a:rPr>
                                <m:t>1     </m:t>
                              </m:r>
                              <m:r>
                                <a:rPr lang="fr-CA" sz="180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CA" sz="18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CA" sz="18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FR" sz="1800" dirty="0"/>
              </a:p>
              <a:p>
                <a:pPr marL="914400" lvl="1" indent="-457200">
                  <a:buFont typeface="+mj-lt"/>
                  <a:buAutoNum type="arabicPeriod" startAt="2"/>
                </a:pPr>
                <a:r>
                  <a:rPr lang="fr-FR" sz="1800" dirty="0"/>
                  <a:t>Le sous-espace couvert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sz="180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CA" sz="18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A" sz="180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fr-FR" sz="1800" dirty="0"/>
                  <a:t> (basse échelle) est inclus dans l’espace couvert par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sz="180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CA" sz="1800" i="1" smtClean="0">
                            <a:latin typeface="Cambria Math" panose="02040503050406030204" pitchFamily="18" charset="0"/>
                          </a:rPr>
                          <m:t>+1, </m:t>
                        </m:r>
                        <m:r>
                          <a:rPr lang="fr-CA" sz="180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fr-FR" sz="1800" dirty="0"/>
                  <a:t> (grande échelle)</a:t>
                </a:r>
              </a:p>
              <a:p>
                <a:pPr lvl="1" algn="ctr"/>
                <a:r>
                  <a:rPr lang="fr-FR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−∞</m:t>
                        </m:r>
                      </m:sub>
                    </m:sSub>
                    <m:r>
                      <a:rPr lang="fr-CA" sz="1800" i="1">
                        <a:latin typeface="Cambria Math" panose="02040503050406030204" pitchFamily="18" charset="0"/>
                      </a:rPr>
                      <m:t>⊂⋯⊂</m:t>
                    </m:r>
                    <m:sSub>
                      <m:sSub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fr-CA" sz="1800" i="1">
                        <a:latin typeface="Cambria Math" panose="02040503050406030204" pitchFamily="18" charset="0"/>
                      </a:rPr>
                      <m:t>⊂</m:t>
                    </m:r>
                    <m:sSub>
                      <m:sSub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A" sz="1800" i="1">
                        <a:latin typeface="Cambria Math" panose="02040503050406030204" pitchFamily="18" charset="0"/>
                      </a:rPr>
                      <m:t>⊂</m:t>
                    </m:r>
                    <m:sSub>
                      <m:sSub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CA" sz="1800" i="1">
                        <a:latin typeface="Cambria Math" panose="02040503050406030204" pitchFamily="18" charset="0"/>
                      </a:rPr>
                      <m:t>⊂</m:t>
                    </m:r>
                    <m:sSub>
                      <m:sSub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CA" sz="1800" i="1">
                        <a:latin typeface="Cambria Math" panose="02040503050406030204" pitchFamily="18" charset="0"/>
                      </a:rPr>
                      <m:t>⊂⋯⊂</m:t>
                    </m:r>
                    <m:sSub>
                      <m:sSub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fr-FR" sz="1800" dirty="0"/>
              </a:p>
              <a:p>
                <a:pPr marL="914400" lvl="1" indent="-457200">
                  <a:buFont typeface="+mj-lt"/>
                  <a:buAutoNum type="arabicPeriod" startAt="3"/>
                </a:pPr>
                <a:r>
                  <a:rPr lang="fr-FR" sz="1800" dirty="0"/>
                  <a:t>La seule fonction commune à toutes les échelles est </a:t>
                </a:r>
              </a:p>
              <a:p>
                <a:pPr lvl="2" algn="ctr"/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−∞</m:t>
                        </m:r>
                      </m:sub>
                    </m:sSub>
                    <m:r>
                      <a:rPr lang="fr-CA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fr-FR" sz="1800" dirty="0"/>
                  <a:t> (Fonction uniformément nulle)</a:t>
                </a:r>
              </a:p>
              <a:p>
                <a:pPr marL="914400" lvl="1" indent="-457200">
                  <a:buFont typeface="+mj-lt"/>
                  <a:buAutoNum type="arabicPeriod" startAt="3"/>
                </a:pPr>
                <a:r>
                  <a:rPr lang="fr-FR" sz="1800" dirty="0"/>
                  <a:t>Toutes les fonctions peuvent </a:t>
                </a:r>
                <a:r>
                  <a:rPr lang="fr-CA" sz="1800" dirty="0"/>
                  <a:t>être représentées avec une précision arbitraire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+∞</m:t>
                        </m:r>
                      </m:sub>
                    </m:sSub>
                    <m:r>
                      <a:rPr lang="fr-CA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</m:d>
                  </m:oMath>
                </a14:m>
                <a:r>
                  <a:rPr lang="fr-FR" sz="1800" dirty="0"/>
                  <a:t>)</a:t>
                </a:r>
                <a:endParaRPr lang="fr-FR" sz="2400" dirty="0"/>
              </a:p>
              <a:p>
                <a:pPr lvl="1"/>
                <a:endParaRPr lang="fr-FR" dirty="0"/>
              </a:p>
              <a:p>
                <a:pPr lvl="1"/>
                <a:endParaRPr lang="fr-FR" dirty="0"/>
              </a:p>
            </p:txBody>
          </p:sp>
        </mc:Choice>
        <mc:Fallback xmlns="">
          <p:sp>
            <p:nvSpPr>
              <p:cNvPr id="25" name="Espace réservé du contenu 2">
                <a:extLst>
                  <a:ext uri="{FF2B5EF4-FFF2-40B4-BE49-F238E27FC236}">
                    <a16:creationId xmlns:a16="http://schemas.microsoft.com/office/drawing/2014/main" id="{51CD07C3-3735-1B4B-ADCD-026554A6D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18763"/>
                <a:ext cx="9144000" cy="4019164"/>
              </a:xfrm>
              <a:prstGeom prst="rect">
                <a:avLst/>
              </a:prstGeom>
              <a:blipFill>
                <a:blip r:embed="rId3"/>
                <a:stretch>
                  <a:fillRect t="-2933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e 18">
            <a:extLst>
              <a:ext uri="{FF2B5EF4-FFF2-40B4-BE49-F238E27FC236}">
                <a16:creationId xmlns:a16="http://schemas.microsoft.com/office/drawing/2014/main" id="{274A8D58-E2B0-294B-A0C7-3AAB1A680989}"/>
              </a:ext>
            </a:extLst>
          </p:cNvPr>
          <p:cNvGrpSpPr/>
          <p:nvPr/>
        </p:nvGrpSpPr>
        <p:grpSpPr>
          <a:xfrm>
            <a:off x="5261810" y="4331369"/>
            <a:ext cx="3615841" cy="2079980"/>
            <a:chOff x="4868562" y="4581782"/>
            <a:chExt cx="4139514" cy="1904799"/>
          </a:xfrm>
        </p:grpSpPr>
        <p:sp>
          <p:nvSpPr>
            <p:cNvPr id="27" name="Ellipse 6">
              <a:extLst>
                <a:ext uri="{FF2B5EF4-FFF2-40B4-BE49-F238E27FC236}">
                  <a16:creationId xmlns:a16="http://schemas.microsoft.com/office/drawing/2014/main" id="{586ED5EA-3EFE-E94C-87D5-11F4B6107A42}"/>
                </a:ext>
              </a:extLst>
            </p:cNvPr>
            <p:cNvSpPr/>
            <p:nvPr/>
          </p:nvSpPr>
          <p:spPr>
            <a:xfrm>
              <a:off x="4868562" y="4806779"/>
              <a:ext cx="4139514" cy="167980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7">
              <a:extLst>
                <a:ext uri="{FF2B5EF4-FFF2-40B4-BE49-F238E27FC236}">
                  <a16:creationId xmlns:a16="http://schemas.microsoft.com/office/drawing/2014/main" id="{DCEF47D2-15B3-D942-887E-8940D5F5DCC2}"/>
                </a:ext>
              </a:extLst>
            </p:cNvPr>
            <p:cNvSpPr/>
            <p:nvPr/>
          </p:nvSpPr>
          <p:spPr>
            <a:xfrm>
              <a:off x="5908589" y="5192339"/>
              <a:ext cx="2743200" cy="90806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8">
              <a:extLst>
                <a:ext uri="{FF2B5EF4-FFF2-40B4-BE49-F238E27FC236}">
                  <a16:creationId xmlns:a16="http://schemas.microsoft.com/office/drawing/2014/main" id="{77FA90ED-FFC5-B241-B7D7-B2154377478B}"/>
                </a:ext>
              </a:extLst>
            </p:cNvPr>
            <p:cNvSpPr/>
            <p:nvPr/>
          </p:nvSpPr>
          <p:spPr>
            <a:xfrm>
              <a:off x="7407361" y="5398965"/>
              <a:ext cx="907192" cy="49481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9">
                  <a:extLst>
                    <a:ext uri="{FF2B5EF4-FFF2-40B4-BE49-F238E27FC236}">
                      <a16:creationId xmlns:a16="http://schemas.microsoft.com/office/drawing/2014/main" id="{BA5F87A9-6FEE-6C45-B010-4417A93B40C6}"/>
                    </a:ext>
                  </a:extLst>
                </p:cNvPr>
                <p:cNvSpPr txBox="1"/>
                <p:nvPr/>
              </p:nvSpPr>
              <p:spPr>
                <a:xfrm>
                  <a:off x="7694896" y="4581782"/>
                  <a:ext cx="13131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⊂</m:t>
                        </m:r>
                        <m:sSub>
                          <m:sSubPr>
                            <m:ctrlPr>
                              <a:rPr lang="fr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⊂</m:t>
                        </m:r>
                        <m:sSub>
                          <m:sSubPr>
                            <m:ctrlPr>
                              <a:rPr lang="fr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3F2E73E8-08DB-BD4C-BED7-854B2FE55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4896" y="4581782"/>
                  <a:ext cx="131318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885" r="-962" b="-869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10">
                  <a:extLst>
                    <a:ext uri="{FF2B5EF4-FFF2-40B4-BE49-F238E27FC236}">
                      <a16:creationId xmlns:a16="http://schemas.microsoft.com/office/drawing/2014/main" id="{6C69E4D7-D8C8-5746-9F4E-C3C8AAE43C9B}"/>
                    </a:ext>
                  </a:extLst>
                </p:cNvPr>
                <p:cNvSpPr txBox="1"/>
                <p:nvPr/>
              </p:nvSpPr>
              <p:spPr>
                <a:xfrm>
                  <a:off x="7724028" y="5507871"/>
                  <a:ext cx="2738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0713AA4-31BA-404B-9C57-D2AEAD6F95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4028" y="5507871"/>
                  <a:ext cx="273857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3043" r="-4348" b="-1363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Connecteur droit avec flèche 12">
              <a:extLst>
                <a:ext uri="{FF2B5EF4-FFF2-40B4-BE49-F238E27FC236}">
                  <a16:creationId xmlns:a16="http://schemas.microsoft.com/office/drawing/2014/main" id="{DD76F0DB-9B93-D242-81CC-E9BC0B0EAB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94897" y="4941689"/>
              <a:ext cx="166059" cy="45727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14">
              <a:extLst>
                <a:ext uri="{FF2B5EF4-FFF2-40B4-BE49-F238E27FC236}">
                  <a16:creationId xmlns:a16="http://schemas.microsoft.com/office/drawing/2014/main" id="{EC8382C9-633C-D442-8FB6-926E64242EE0}"/>
                </a:ext>
              </a:extLst>
            </p:cNvPr>
            <p:cNvCxnSpPr>
              <a:endCxn id="28" idx="7"/>
            </p:cNvCxnSpPr>
            <p:nvPr/>
          </p:nvCxnSpPr>
          <p:spPr>
            <a:xfrm flipH="1">
              <a:off x="8250057" y="4858781"/>
              <a:ext cx="101429" cy="4665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16">
              <a:extLst>
                <a:ext uri="{FF2B5EF4-FFF2-40B4-BE49-F238E27FC236}">
                  <a16:creationId xmlns:a16="http://schemas.microsoft.com/office/drawing/2014/main" id="{9CCD42EC-8EDE-F848-B096-84044992B108}"/>
                </a:ext>
              </a:extLst>
            </p:cNvPr>
            <p:cNvCxnSpPr/>
            <p:nvPr/>
          </p:nvCxnSpPr>
          <p:spPr>
            <a:xfrm flipH="1">
              <a:off x="8651789" y="4846570"/>
              <a:ext cx="176083" cy="34576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19">
                <a:extLst>
                  <a:ext uri="{FF2B5EF4-FFF2-40B4-BE49-F238E27FC236}">
                    <a16:creationId xmlns:a16="http://schemas.microsoft.com/office/drawing/2014/main" id="{84F6397F-EEA5-8445-8B6C-AE6BF9E3E08F}"/>
                  </a:ext>
                </a:extLst>
              </p:cNvPr>
              <p:cNvSpPr txBox="1"/>
              <p:nvPr/>
            </p:nvSpPr>
            <p:spPr>
              <a:xfrm>
                <a:off x="395169" y="4194261"/>
                <a:ext cx="4709233" cy="228125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lIns="36000" tIns="36000" rIns="36000" bIns="36000" rtlCol="0">
                <a:spAutoFit/>
              </a:bodyPr>
              <a:lstStyle/>
              <a:p>
                <a:r>
                  <a:rPr lang="fr-CA" b="0" i="1" u="sng" dirty="0"/>
                  <a:t>Fonction de dilatation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+1,</m:t>
                              </m:r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CA" b="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fr-CA" i="1" dirty="0">
                    <a:latin typeface="Cambria Math" panose="02040503050406030204" pitchFamily="18" charset="0"/>
                  </a:rPr>
                  <a:t>RAPPEL: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CA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A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A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fr-CA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CA" i="1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fr-CA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r>
                          <a:rPr lang="fr-CA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A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fr-CA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sub>
                          </m:sSub>
                          <m:d>
                            <m:dPr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e>
                      </m:nary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fr-CA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A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16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fr-CA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1600" dirty="0"/>
                  <a:t> : Coefficients d’échelle</a:t>
                </a:r>
                <a:endParaRPr lang="fr-FR" sz="1600" dirty="0"/>
              </a:p>
            </p:txBody>
          </p:sp>
        </mc:Choice>
        <mc:Fallback xmlns="">
          <p:sp>
            <p:nvSpPr>
              <p:cNvPr id="44" name="ZoneTexte 19">
                <a:extLst>
                  <a:ext uri="{FF2B5EF4-FFF2-40B4-BE49-F238E27FC236}">
                    <a16:creationId xmlns:a16="http://schemas.microsoft.com/office/drawing/2014/main" id="{84F6397F-EEA5-8445-8B6C-AE6BF9E3E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69" y="4194261"/>
                <a:ext cx="4709233" cy="2281256"/>
              </a:xfrm>
              <a:prstGeom prst="rect">
                <a:avLst/>
              </a:prstGeom>
              <a:blipFill>
                <a:blip r:embed="rId6"/>
                <a:stretch>
                  <a:fillRect l="-2145" t="-29121" b="-45055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13D1F6E-6724-4D4A-A04D-0A3B9BE1E9E5}"/>
              </a:ext>
            </a:extLst>
          </p:cNvPr>
          <p:cNvSpPr txBox="1"/>
          <p:nvPr/>
        </p:nvSpPr>
        <p:spPr>
          <a:xfrm rot="16200000">
            <a:off x="-1077363" y="5181001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EEC34D-1EF1-5C4A-95A1-ED5206DE3020}"/>
              </a:ext>
            </a:extLst>
          </p:cNvPr>
          <p:cNvCxnSpPr>
            <a:cxnSpLocks/>
          </p:cNvCxnSpPr>
          <p:nvPr/>
        </p:nvCxnSpPr>
        <p:spPr>
          <a:xfrm>
            <a:off x="496957" y="105000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580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Fonctions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d’échelle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3C996949-9635-3D45-8245-50466780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6" y="57372"/>
            <a:ext cx="9144000" cy="880577"/>
          </a:xfrm>
        </p:spPr>
        <p:txBody>
          <a:bodyPr>
            <a:normAutofit/>
          </a:bodyPr>
          <a:lstStyle/>
          <a:p>
            <a:r>
              <a:rPr lang="fr-FR" b="1" dirty="0"/>
              <a:t>Exemple: Fonction de Haar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Espace réservé du contenu 7">
                <a:extLst>
                  <a:ext uri="{FF2B5EF4-FFF2-40B4-BE49-F238E27FC236}">
                    <a16:creationId xmlns:a16="http://schemas.microsoft.com/office/drawing/2014/main" id="{6E39D147-A913-3040-8A96-5E04D765AD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9308" y="1235842"/>
                <a:ext cx="7372350" cy="307503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625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Fonction de Haar: </a:t>
                </a:r>
                <a14:m>
                  <m:oMath xmlns:m="http://schemas.openxmlformats.org/officeDocument/2006/math">
                    <m:r>
                      <a:rPr lang="fr-CA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A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CA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fr-CA" smtClean="0">
                                  <a:latin typeface="Cambria Math" panose="02040503050406030204" pitchFamily="18" charset="0"/>
                                </a:rPr>
                                <m:t>sinon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dirty="0"/>
                  <a:t> </a:t>
                </a:r>
              </a:p>
              <a:p>
                <a:endParaRPr lang="fr-CA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sub>
                          </m:sSub>
                          <m:d>
                            <m:d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e>
                      </m:nary>
                      <m:r>
                        <a:rPr lang="fr-CA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CA" i="1" dirty="0">
                  <a:latin typeface="Cambria Math" panose="02040503050406030204" pitchFamily="18" charset="0"/>
                </a:endParaRPr>
              </a:p>
              <a:p>
                <a:r>
                  <a:rPr lang="fr-FR" dirty="0"/>
                  <a:t>	Coefficients d’échelle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i="1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  <m:d>
                      <m:d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fr-CA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i="1"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  <m:d>
                      <m:d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fr-CA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CA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fr-CA" i="1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fr-FR" dirty="0"/>
              </a:p>
              <a:p>
                <a:endParaRPr lang="fr-CA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i="1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fr-CA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  <m:d>
                            <m:dPr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fr-CA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6" name="Espace réservé du contenu 7">
                <a:extLst>
                  <a:ext uri="{FF2B5EF4-FFF2-40B4-BE49-F238E27FC236}">
                    <a16:creationId xmlns:a16="http://schemas.microsoft.com/office/drawing/2014/main" id="{6E39D147-A913-3040-8A96-5E04D765A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08" y="1235842"/>
                <a:ext cx="7372350" cy="3075035"/>
              </a:xfrm>
              <a:prstGeom prst="rect">
                <a:avLst/>
              </a:prstGeom>
              <a:blipFill>
                <a:blip r:embed="rId3"/>
                <a:stretch>
                  <a:fillRect l="-1033" t="-54733" b="-41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 14">
            <a:extLst>
              <a:ext uri="{FF2B5EF4-FFF2-40B4-BE49-F238E27FC236}">
                <a16:creationId xmlns:a16="http://schemas.microsoft.com/office/drawing/2014/main" id="{E4F915A1-6AED-3045-9D8F-64719797F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739"/>
          <a:stretch/>
        </p:blipFill>
        <p:spPr>
          <a:xfrm rot="5400000">
            <a:off x="3528051" y="1975069"/>
            <a:ext cx="2087897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4990DCD-304C-2143-BFD7-356BF9D870E8}"/>
              </a:ext>
            </a:extLst>
          </p:cNvPr>
          <p:cNvSpPr txBox="1"/>
          <p:nvPr/>
        </p:nvSpPr>
        <p:spPr>
          <a:xfrm rot="16200000">
            <a:off x="-1077363" y="5181001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524064-080A-824F-99A8-ACD97C846786}"/>
              </a:ext>
            </a:extLst>
          </p:cNvPr>
          <p:cNvCxnSpPr>
            <a:cxnSpLocks/>
          </p:cNvCxnSpPr>
          <p:nvPr/>
        </p:nvCxnSpPr>
        <p:spPr>
          <a:xfrm>
            <a:off x="496957" y="105000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169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Ondelettes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053B8-93B5-4E5B-A060-A0750B59C4C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8A3A80-7A8F-41CF-BB59-DCE6C80BFB33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AF9EAF-18B8-4E99-8BDF-C44E7C666AB3}"/>
              </a:ext>
            </a:extLst>
          </p:cNvPr>
          <p:cNvGrpSpPr/>
          <p:nvPr/>
        </p:nvGrpSpPr>
        <p:grpSpPr>
          <a:xfrm>
            <a:off x="1482811" y="1352636"/>
            <a:ext cx="5617232" cy="3132866"/>
            <a:chOff x="1769181" y="1562926"/>
            <a:chExt cx="5637612" cy="3379779"/>
          </a:xfrm>
        </p:grpSpPr>
        <p:sp>
          <p:nvSpPr>
            <p:cNvPr id="21" name="object 24">
              <a:extLst>
                <a:ext uri="{FF2B5EF4-FFF2-40B4-BE49-F238E27FC236}">
                  <a16:creationId xmlns:a16="http://schemas.microsoft.com/office/drawing/2014/main" id="{A93A8350-AE1B-482F-9E08-08E771412F5F}"/>
                </a:ext>
              </a:extLst>
            </p:cNvPr>
            <p:cNvSpPr/>
            <p:nvPr/>
          </p:nvSpPr>
          <p:spPr>
            <a:xfrm>
              <a:off x="1769181" y="1575283"/>
              <a:ext cx="5637612" cy="33674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0AE52FA-7C30-4A07-BCD5-508F97B045B4}"/>
                </a:ext>
              </a:extLst>
            </p:cNvPr>
            <p:cNvSpPr/>
            <p:nvPr/>
          </p:nvSpPr>
          <p:spPr>
            <a:xfrm>
              <a:off x="1769181" y="1562926"/>
              <a:ext cx="5637612" cy="3367422"/>
            </a:xfrm>
            <a:prstGeom prst="rect">
              <a:avLst/>
            </a:prstGeom>
            <a:noFill/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DDD7660E-C106-4075-9F00-9B540E3A0A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508" y="880788"/>
                <a:ext cx="8644622" cy="5504993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3400" b="1" u="sng" spc="-50" dirty="0">
                    <a:latin typeface="+mj-lt"/>
                    <a:cs typeface="Tahoma"/>
                  </a:rPr>
                  <a:t>Structure des </a:t>
                </a:r>
                <a:r>
                  <a:rPr lang="en-CA" sz="3400" b="1" u="sng" spc="-50" dirty="0" err="1">
                    <a:latin typeface="+mj-lt"/>
                    <a:cs typeface="Tahoma"/>
                  </a:rPr>
                  <a:t>espaces</a:t>
                </a:r>
                <a:r>
                  <a:rPr lang="en-CA" sz="3400" b="1" u="sng" spc="-50" dirty="0">
                    <a:latin typeface="+mj-lt"/>
                    <a:cs typeface="Tahoma"/>
                  </a:rPr>
                  <a:t> de </a:t>
                </a:r>
                <a:r>
                  <a:rPr lang="en-CA" sz="3400" b="1" u="sng" spc="-50" dirty="0" err="1">
                    <a:latin typeface="+mj-lt"/>
                    <a:cs typeface="Tahoma"/>
                  </a:rPr>
                  <a:t>décomposition</a:t>
                </a:r>
                <a:endParaRPr lang="en-CA" sz="3400" b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i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i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i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i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i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n-CA" sz="2600" b="1" i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endParaRPr lang="en-CA" sz="2600" b="1" i="1" u="sng" spc="-50" dirty="0">
                  <a:latin typeface="+mj-lt"/>
                  <a:cs typeface="Tahoma"/>
                </a:endParaRPr>
              </a:p>
              <a:p>
                <a:pPr marL="0" indent="0">
                  <a:buSzPct val="135000"/>
                  <a:buNone/>
                </a:pPr>
                <a:endParaRPr lang="es-ES" sz="1500" i="1" spc="-35" dirty="0">
                  <a:latin typeface="+mj-lt"/>
                  <a:cs typeface="Arial"/>
                </a:endParaRPr>
              </a:p>
              <a:p>
                <a:pPr marL="0" indent="0">
                  <a:buSzPct val="135000"/>
                  <a:buNone/>
                </a:pPr>
                <a:endParaRPr lang="es-ES" sz="1500" i="1" spc="-35" dirty="0">
                  <a:latin typeface="+mj-lt"/>
                  <a:cs typeface="Arial"/>
                </a:endParaRPr>
              </a:p>
              <a:p>
                <a:pPr marL="0" indent="0">
                  <a:buSzPct val="135000"/>
                  <a:buNone/>
                </a:pPr>
                <a:endParaRPr lang="es-ES" sz="1500" i="1" spc="-35" dirty="0">
                  <a:latin typeface="+mj-lt"/>
                  <a:cs typeface="Arial"/>
                </a:endParaRPr>
              </a:p>
              <a:p>
                <a:pPr marL="0" indent="0">
                  <a:buSzPct val="135000"/>
                  <a:buNone/>
                </a:pPr>
                <a:endParaRPr lang="es-ES" sz="1500" i="1" spc="-35" dirty="0">
                  <a:latin typeface="+mj-lt"/>
                  <a:cs typeface="Arial"/>
                </a:endParaRPr>
              </a:p>
              <a:p>
                <a:pPr marL="0" indent="0">
                  <a:buSzPct val="135000"/>
                  <a:buNone/>
                </a:pPr>
                <a:endParaRPr lang="es-ES" sz="1700" i="1" spc="-35" dirty="0">
                  <a:latin typeface="+mj-lt"/>
                  <a:cs typeface="Arial"/>
                </a:endParaRPr>
              </a:p>
              <a:p>
                <a:pPr marL="0" indent="0">
                  <a:spcBef>
                    <a:spcPts val="0"/>
                  </a:spcBef>
                  <a:buSzPct val="135000"/>
                  <a:buNone/>
                </a:pPr>
                <a:r>
                  <a:rPr lang="es-ES" sz="1700" i="1" spc="-35" dirty="0">
                    <a:latin typeface="+mj-lt"/>
                    <a:cs typeface="Arial"/>
                  </a:rPr>
                  <a:t>©</a:t>
                </a:r>
                <a:r>
                  <a:rPr lang="es-ES" sz="1700" spc="-3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7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1992-2008 </a:t>
                </a:r>
                <a:r>
                  <a:rPr lang="es-ES" sz="17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C. </a:t>
                </a:r>
                <a:r>
                  <a:rPr lang="es-ES" sz="1700" spc="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Gonzalez</a:t>
                </a:r>
                <a:r>
                  <a:rPr lang="es-ES" sz="1700" spc="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700" spc="12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&amp; </a:t>
                </a:r>
                <a:r>
                  <a:rPr lang="es-ES" sz="1700" spc="8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R. E.</a:t>
                </a:r>
                <a:r>
                  <a:rPr lang="es-ES" sz="1700" spc="17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1700" spc="5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Woods</a:t>
                </a:r>
              </a:p>
              <a:p>
                <a:pPr marL="482400" lvl="1" indent="-230400">
                  <a:spcBef>
                    <a:spcPts val="2400"/>
                  </a:spcBef>
                  <a:buSzPct val="135000"/>
                </a:pPr>
                <a:r>
                  <a:rPr lang="es-ES" sz="2800" spc="5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Décomposition</a:t>
                </a:r>
                <a:r>
                  <a:rPr lang="es-ES" sz="2800" spc="5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2800" spc="5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récurrente</a:t>
                </a:r>
                <a:r>
                  <a:rPr lang="es-ES" sz="2800" spc="5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en </a:t>
                </a:r>
                <a:r>
                  <a:rPr lang="es-ES" sz="2800" spc="5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sous</a:t>
                </a:r>
                <a:r>
                  <a:rPr lang="es-ES" sz="2800" spc="5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2800" spc="5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espaces</a:t>
                </a:r>
                <a:r>
                  <a:rPr lang="es-ES" sz="2800" spc="5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s-ES" sz="2800" spc="5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orthogonaux</a:t>
                </a:r>
                <a:endParaRPr lang="es-ES" sz="28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spcBef>
                    <a:spcPts val="2400"/>
                  </a:spcBef>
                  <a:buSzPct val="135000"/>
                  <a:buNone/>
                </a:pPr>
                <a:r>
                  <a:rPr lang="en-CA" sz="3100" dirty="0">
                    <a:ea typeface="Cambria Math" panose="02040503050406030204" pitchFamily="18" charset="0"/>
                    <a:cs typeface="Tahoma" panose="020B0604030504040204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1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3100" i="1" spc="-50" dirty="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V</m:t>
                        </m:r>
                      </m:e>
                      <m:sub>
                        <m:r>
                          <a:rPr lang="en-CA" sz="3100" i="1" spc="-5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ES" sz="3100" spc="55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100" i="1" spc="-5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n-CA" sz="3100" b="0" i="1" spc="-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 </m:t>
                    </m:r>
                    <m:sSub>
                      <m:sSubPr>
                        <m:ctrlPr>
                          <a:rPr lang="en-CA" sz="3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3100" i="1" spc="-50" dirty="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V</m:t>
                        </m:r>
                      </m:e>
                      <m:sub>
                        <m:r>
                          <a:rPr lang="en-CA" sz="3100" b="0" i="1" spc="-5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</m:sub>
                    </m:sSub>
                    <m:r>
                      <a:rPr lang="en-CA" sz="3100" b="0" i="0" spc="-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en-CA" sz="2600" spc="-75" dirty="0">
                    <a:solidFill>
                      <a:schemeClr val="tx1"/>
                    </a:solidFill>
                    <a:latin typeface="+mj-lt"/>
                    <a:cs typeface="DejaVu Serif"/>
                  </a:rPr>
                  <a:t>⊕</a:t>
                </a:r>
                <a:r>
                  <a:rPr lang="en-CA" sz="3100" spc="-75" dirty="0">
                    <a:solidFill>
                      <a:schemeClr val="tx1"/>
                    </a:solidFill>
                    <a:latin typeface="+mj-lt"/>
                    <a:cs typeface="DejaVu Serif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1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3100" b="0" i="1" spc="-50" dirty="0" smtClean="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W</m:t>
                        </m:r>
                      </m:e>
                      <m:sub>
                        <m:r>
                          <a:rPr lang="en-CA" sz="3100" b="0" i="1" spc="-5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sz="3100" spc="-50" dirty="0">
                    <a:solidFill>
                      <a:schemeClr val="tx1"/>
                    </a:solidFill>
                    <a:latin typeface="+mj-lt"/>
                    <a:ea typeface="Cambria Math" panose="02040503050406030204" pitchFamily="18" charset="0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3100" i="1" spc="-5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s-ES" sz="3100" spc="55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1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3100" i="1" spc="-50" dirty="0">
                            <a:cs typeface="Tahoma"/>
                          </a:rPr>
                          <m:t>V</m:t>
                        </m:r>
                      </m:e>
                      <m:sub>
                        <m:r>
                          <a:rPr lang="en-CA" sz="31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sz="3200" spc="-75" dirty="0">
                    <a:cs typeface="DejaVu Serif"/>
                  </a:rPr>
                  <a:t> </a:t>
                </a:r>
                <a:r>
                  <a:rPr lang="en-CA" sz="2600" spc="-75" dirty="0">
                    <a:latin typeface="+mj-lt"/>
                    <a:cs typeface="DejaVu Serif"/>
                  </a:rPr>
                  <a:t>⊕</a:t>
                </a:r>
                <a:r>
                  <a:rPr lang="es-ES" sz="3100" spc="55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1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3100" i="1" spc="-50" dirty="0">
                            <a:cs typeface="Tahoma"/>
                          </a:rPr>
                          <m:t>W</m:t>
                        </m:r>
                      </m:e>
                      <m:sub>
                        <m:r>
                          <a:rPr lang="en-CA" sz="31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sz="3100" spc="-50" dirty="0">
                    <a:ea typeface="Cambria Math" panose="02040503050406030204" pitchFamily="18" charset="0"/>
                    <a:cs typeface="Tahoma"/>
                  </a:rPr>
                  <a:t>) </a:t>
                </a:r>
                <a:r>
                  <a:rPr lang="en-CA" sz="2600" spc="-75" dirty="0">
                    <a:cs typeface="DejaVu Serif"/>
                  </a:rPr>
                  <a:t>⊕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1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3100" i="1" spc="-50" dirty="0">
                            <a:latin typeface="+mj-lt"/>
                            <a:cs typeface="Tahoma"/>
                          </a:rPr>
                          <m:t>W</m:t>
                        </m:r>
                      </m:e>
                      <m:sub>
                        <m:r>
                          <a:rPr lang="en-CA" sz="3100" i="1" spc="-50" dirty="0"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ES" sz="3100" spc="55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  <a:p>
                <a:pPr marL="482400" lvl="1" indent="-230400">
                  <a:spcBef>
                    <a:spcPts val="1800"/>
                  </a:spcBef>
                  <a:buSzPct val="135000"/>
                </a:pPr>
                <a:r>
                  <a:rPr lang="es-ES" sz="2800" spc="55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Structure</a:t>
                </a:r>
                <a:r>
                  <a:rPr lang="es-ES" sz="2800" spc="55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des </a:t>
                </a:r>
                <a:r>
                  <a:rPr lang="es-ES" sz="2800" spc="55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sous-espaces</a:t>
                </a:r>
                <a:r>
                  <a:rPr lang="es-ES" sz="2800" spc="55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800" b="0" i="1" spc="-50" dirty="0" smtClean="0">
                            <a:solidFill>
                              <a:srgbClr val="FF0000"/>
                            </a:solidFill>
                            <a:latin typeface="+mj-lt"/>
                            <a:cs typeface="Tahoma"/>
                          </a:rPr>
                          <m:t>W</m:t>
                        </m:r>
                      </m:e>
                      <m:sub>
                        <m:r>
                          <m:rPr>
                            <m:nor/>
                          </m:rPr>
                          <a:rPr lang="en-CA" sz="2800" i="1" dirty="0">
                            <a:solidFill>
                              <a:srgbClr val="FF0000"/>
                            </a:solidFill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j</m:t>
                        </m:r>
                      </m:sub>
                    </m:sSub>
                    <m:r>
                      <a:rPr lang="en-CA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CA" sz="2800" dirty="0">
                    <a:solidFill>
                      <a:srgbClr val="FF0000"/>
                    </a:solidFill>
                    <a:latin typeface="+mj-lt"/>
                  </a:rPr>
                  <a:t>?</a:t>
                </a:r>
              </a:p>
            </p:txBody>
          </p:sp>
        </mc:Choice>
        <mc:Fallback xmlns="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DDD7660E-C106-4075-9F00-9B540E3A0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08" y="880788"/>
                <a:ext cx="8644622" cy="5504993"/>
              </a:xfrm>
              <a:prstGeom prst="rect">
                <a:avLst/>
              </a:prstGeom>
              <a:blipFill>
                <a:blip r:embed="rId4"/>
                <a:stretch>
                  <a:fillRect l="-1058" t="-254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D3E488E-16D1-8243-A41E-C3BB4A8845C5}"/>
              </a:ext>
            </a:extLst>
          </p:cNvPr>
          <p:cNvGrpSpPr/>
          <p:nvPr/>
        </p:nvGrpSpPr>
        <p:grpSpPr>
          <a:xfrm>
            <a:off x="6133575" y="2242417"/>
            <a:ext cx="2619562" cy="2547892"/>
            <a:chOff x="6133575" y="2242417"/>
            <a:chExt cx="2619562" cy="254789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7D900BE-04A0-FB45-871B-FA518B50A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192" r="4151" b="31062"/>
            <a:stretch/>
          </p:blipFill>
          <p:spPr>
            <a:xfrm>
              <a:off x="6203956" y="3247455"/>
              <a:ext cx="2549181" cy="1542854"/>
            </a:xfrm>
            <a:prstGeom prst="rect">
              <a:avLst/>
            </a:prstGeom>
          </p:spPr>
        </p:pic>
        <p:cxnSp>
          <p:nvCxnSpPr>
            <p:cNvPr id="15" name="Connecteur droit avec flèche 15">
              <a:extLst>
                <a:ext uri="{FF2B5EF4-FFF2-40B4-BE49-F238E27FC236}">
                  <a16:creationId xmlns:a16="http://schemas.microsoft.com/office/drawing/2014/main" id="{5AD1B5D2-3C08-9442-9434-FD9D2EF189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33575" y="2242417"/>
              <a:ext cx="1155719" cy="9588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9AE8EFD-6C9D-964F-8D9F-0EF278DE3D50}"/>
              </a:ext>
            </a:extLst>
          </p:cNvPr>
          <p:cNvGrpSpPr/>
          <p:nvPr/>
        </p:nvGrpSpPr>
        <p:grpSpPr>
          <a:xfrm>
            <a:off x="-26461" y="2379342"/>
            <a:ext cx="4729319" cy="1337230"/>
            <a:chOff x="-26461" y="2379342"/>
            <a:chExt cx="4729319" cy="1337230"/>
          </a:xfrm>
        </p:grpSpPr>
        <p:pic>
          <p:nvPicPr>
            <p:cNvPr id="12" name="Image 8">
              <a:extLst>
                <a:ext uri="{FF2B5EF4-FFF2-40B4-BE49-F238E27FC236}">
                  <a16:creationId xmlns:a16="http://schemas.microsoft.com/office/drawing/2014/main" id="{B8C197D7-C61A-824A-BF9D-E651C7F0F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3870" r="30690"/>
            <a:stretch/>
          </p:blipFill>
          <p:spPr>
            <a:xfrm rot="5400000">
              <a:off x="333092" y="2019789"/>
              <a:ext cx="1337230" cy="2056336"/>
            </a:xfrm>
            <a:prstGeom prst="rect">
              <a:avLst/>
            </a:prstGeom>
          </p:spPr>
        </p:pic>
        <p:cxnSp>
          <p:nvCxnSpPr>
            <p:cNvPr id="17" name="Connecteur droit avec flèche 18">
              <a:extLst>
                <a:ext uri="{FF2B5EF4-FFF2-40B4-BE49-F238E27FC236}">
                  <a16:creationId xmlns:a16="http://schemas.microsoft.com/office/drawing/2014/main" id="{3D2274BE-BC0A-7748-9FE0-3F6055EC964E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>
              <a:off x="2029875" y="3047957"/>
              <a:ext cx="2672983" cy="2339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B3E3FAC-9B10-D041-AED4-1C17C5194706}"/>
              </a:ext>
            </a:extLst>
          </p:cNvPr>
          <p:cNvSpPr txBox="1"/>
          <p:nvPr/>
        </p:nvSpPr>
        <p:spPr>
          <a:xfrm rot="16200000">
            <a:off x="-1077363" y="5181001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92D4A4-D25F-7B4B-BB9E-5032CD588C56}"/>
              </a:ext>
            </a:extLst>
          </p:cNvPr>
          <p:cNvSpPr/>
          <p:nvPr/>
        </p:nvSpPr>
        <p:spPr>
          <a:xfrm>
            <a:off x="6133575" y="1976284"/>
            <a:ext cx="966468" cy="2661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4A9B7F-E8CC-4C41-8499-A5B0DDD32D38}"/>
              </a:ext>
            </a:extLst>
          </p:cNvPr>
          <p:cNvSpPr/>
          <p:nvPr/>
        </p:nvSpPr>
        <p:spPr>
          <a:xfrm>
            <a:off x="1791256" y="1360869"/>
            <a:ext cx="2382537" cy="2339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1FEC83-C5C3-3E40-B900-68E32DECC6FA}"/>
              </a:ext>
            </a:extLst>
          </p:cNvPr>
          <p:cNvSpPr/>
          <p:nvPr/>
        </p:nvSpPr>
        <p:spPr>
          <a:xfrm>
            <a:off x="3598491" y="2817706"/>
            <a:ext cx="575302" cy="2339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88BD24-0FC2-D04B-8ADB-F008DE2B1CFF}"/>
              </a:ext>
            </a:extLst>
          </p:cNvPr>
          <p:cNvSpPr/>
          <p:nvPr/>
        </p:nvSpPr>
        <p:spPr>
          <a:xfrm>
            <a:off x="2577154" y="2438334"/>
            <a:ext cx="575302" cy="2339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27058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831015"/>
            <a:ext cx="8358939" cy="5777191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Approches des traitements multirésolutions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Analyse pyramidale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en sous-bandes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Transformée de </a:t>
            </a:r>
            <a:r>
              <a:rPr lang="fr-FR" sz="2200" spc="-45" dirty="0" err="1">
                <a:latin typeface="+mj-lt"/>
                <a:cs typeface="Tahoma"/>
              </a:rPr>
              <a:t>Haar</a:t>
            </a:r>
            <a:endParaRPr lang="fr-FR" sz="2200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Développements multirésolutions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Rappels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Fonctions d’échelle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Ondelettes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Développement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série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d’ondelettes</a:t>
            </a:r>
            <a:r>
              <a:rPr lang="en-CA" sz="2200" b="1" spc="-45" dirty="0">
                <a:latin typeface="+mj-lt"/>
                <a:cs typeface="Tahoma"/>
              </a:rPr>
              <a:t>, </a:t>
            </a:r>
            <a:r>
              <a:rPr lang="en-CA" sz="2200" b="1" spc="-45" dirty="0" err="1">
                <a:latin typeface="+mj-lt"/>
                <a:cs typeface="Tahoma"/>
              </a:rPr>
              <a:t>transforméee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Développement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série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d’ondelettes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Transformée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ondelettes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discrète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Transformée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ondelettes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rapide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>
                <a:latin typeface="+mj-lt"/>
                <a:cs typeface="Tahoma"/>
              </a:rPr>
              <a:t>Extension bi-</a:t>
            </a:r>
            <a:r>
              <a:rPr lang="en-CA" sz="2200" spc="-65" dirty="0" err="1">
                <a:latin typeface="+mj-lt"/>
                <a:cs typeface="Tahoma"/>
              </a:rPr>
              <a:t>dimensionnelle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Applications de la transformée en ondelettes 2D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Détection</a:t>
            </a:r>
            <a:r>
              <a:rPr lang="en-CA" sz="2200" spc="-65" dirty="0">
                <a:latin typeface="+mj-lt"/>
                <a:cs typeface="Tahoma"/>
              </a:rPr>
              <a:t> de contours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Débruitage</a:t>
            </a:r>
            <a:r>
              <a:rPr lang="en-CA" sz="2200" spc="-65" dirty="0">
                <a:latin typeface="+mj-lt"/>
                <a:cs typeface="Tahoma"/>
              </a:rPr>
              <a:t> et compression </a:t>
            </a:r>
            <a:r>
              <a:rPr lang="en-CA" sz="2200" spc="-65" dirty="0" err="1">
                <a:latin typeface="+mj-lt"/>
                <a:cs typeface="Tahoma"/>
              </a:rPr>
              <a:t>d’images</a:t>
            </a: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233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Bases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d’ondelettes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915103"/>
                <a:ext cx="8633792" cy="555983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Base de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l’espace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600" b="1" i="1" u="sng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600" b="1" i="1" u="sng" dirty="0" smtClean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600" b="1" i="1" u="sng" spc="-15" dirty="0" smtClean="0">
                            <a:latin typeface="+mj-lt"/>
                            <a:ea typeface="Cambria Math" panose="02040503050406030204" pitchFamily="18" charset="0"/>
                            <a:cs typeface="DejaVu Sans"/>
                          </a:rPr>
                          <m:t>W</m:t>
                        </m:r>
                      </m:e>
                      <m:sub>
                        <m:r>
                          <a:rPr lang="en-CA" sz="2600" b="1" i="1" u="sng" spc="-50" dirty="0">
                            <a:latin typeface="Cambria Math" panose="02040503050406030204" pitchFamily="18" charset="0"/>
                            <a:cs typeface="Tahoma"/>
                          </a:rPr>
                          <m:t>𝒋</m:t>
                        </m:r>
                      </m:sub>
                    </m:sSub>
                  </m:oMath>
                </a14:m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0"/>
                  </a:spcBef>
                  <a:buSzPct val="135000"/>
                </a:pP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Fonctions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dependant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d’une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variable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200" i="1" spc="-50" dirty="0">
                        <a:latin typeface="+mj-lt"/>
                        <a:cs typeface="Tahoma"/>
                      </a:rPr>
                      <m:t>x</m:t>
                    </m:r>
                  </m:oMath>
                </a14:m>
                <a:r>
                  <a:rPr lang="en-CA" sz="2200" dirty="0">
                    <a:latin typeface="+mj-lt"/>
                    <a:cs typeface="Arial"/>
                  </a:rPr>
                  <a:t> continue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latin typeface="+mj-lt"/>
                            <a:cs typeface="Tahoma"/>
                          </a:rPr>
                          <m:t>x</m:t>
                        </m:r>
                        <m:r>
                          <a:rPr lang="en-CA" sz="22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∈</m:t>
                        </m:r>
                        <m:r>
                          <a:rPr lang="fr-FR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ℝ</m:t>
                        </m:r>
                      </m:e>
                    </m:d>
                  </m:oMath>
                </a14:m>
                <a:endParaRPr lang="en-CA" sz="2200" dirty="0">
                  <a:latin typeface="+mj-lt"/>
                  <a:cs typeface="Arial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W</m:t>
                        </m:r>
                      </m:e>
                      <m:sub>
                        <m: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  <m:t>𝑗</m:t>
                        </m:r>
                      </m:sub>
                    </m:sSub>
                    <m:r>
                      <a:rPr lang="en-CA" sz="2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Vect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  <a:sym typeface="Symbol" panose="05050102010706020507" pitchFamily="18" charset="2"/>
                              </a:rPr>
                              <m:t></m:t>
                            </m:r>
                          </m:e>
                          <m:sub>
                            <m:r>
                              <a:rPr lang="en-CA" sz="2200" b="0" i="1" spc="-50" dirty="0" smtClean="0">
                                <a:latin typeface="Cambria Math" panose="02040503050406030204" pitchFamily="18" charset="0"/>
                                <a:cs typeface="Tahoma"/>
                              </a:rPr>
                              <m:t>𝑗</m:t>
                            </m:r>
                            <m:r>
                              <m:rPr>
                                <m:nor/>
                              </m:rPr>
                              <a:rPr lang="en-CA" sz="2200" dirty="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,</m:t>
                            </m:r>
                            <m:r>
                              <m:rPr>
                                <m:nor/>
                              </m:rPr>
                              <a:rPr lang="en-CA" sz="2200" i="1" dirty="0">
                                <a:latin typeface="+mj-lt"/>
                                <a:ea typeface="Cambria Math" panose="02040503050406030204" pitchFamily="18" charset="0"/>
                                <a:cs typeface="Tahoma" panose="020B0604030504040204" pitchFamily="34" charset="0"/>
                              </a:rPr>
                              <m:t>k</m:t>
                            </m:r>
                          </m:sub>
                        </m:sSub>
                        <m:d>
                          <m:dPr>
                            <m:ctrlPr>
                              <a:rPr lang="en-CA" sz="2200" i="1" spc="-50" dirty="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i="1" spc="-50" dirty="0">
                                <a:latin typeface="+mj-lt"/>
                                <a:cs typeface="Tahoma"/>
                              </a:rPr>
                              <m:t>x</m:t>
                            </m:r>
                          </m:e>
                        </m:d>
                        <m:r>
                          <a:rPr lang="en-CA" sz="2200" b="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spc="-50" dirty="0">
                            <a:latin typeface="+mj-lt"/>
                            <a:cs typeface="Tahoma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CA" sz="2200" i="1" spc="-50" dirty="0">
                            <a:latin typeface="+mj-lt"/>
                            <a:cs typeface="Tahoma"/>
                          </a:rPr>
                          <m:t>k</m:t>
                        </m:r>
                        <m:r>
                          <a:rPr lang="en-CA" sz="2200" i="1" spc="-5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∈</m:t>
                        </m:r>
                        <m:r>
                          <m:rPr>
                            <m:nor/>
                          </m:rPr>
                          <a:rPr lang="en-CA" sz="2200" spc="-50" dirty="0">
                            <a:latin typeface="+mj-lt"/>
                            <a:ea typeface="Cambria Math" panose="02040503050406030204" pitchFamily="18" charset="0"/>
                            <a:cs typeface="Tahoma"/>
                          </a:rPr>
                          <m:t>ℤ</m:t>
                        </m:r>
                      </m:e>
                    </m:d>
                  </m:oMath>
                </a14:m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  <a:sym typeface="Symbol" panose="05050102010706020507" pitchFamily="18" charset="2"/>
                          </a:rPr>
                          <m:t></m:t>
                        </m:r>
                      </m:e>
                      <m:sub>
                        <m: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  <m:t>𝑗</m:t>
                        </m:r>
                        <m:r>
                          <m:rPr>
                            <m:nor/>
                          </m:rPr>
                          <a:rPr lang="en-CA" sz="2200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k</m:t>
                        </m:r>
                      </m:sub>
                    </m:sSub>
                    <m:d>
                      <m:dPr>
                        <m:ctrlP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latin typeface="+mj-lt"/>
                            <a:cs typeface="Tahoma"/>
                          </a:rPr>
                          <m:t>x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  <a:sym typeface="Symbol" panose="05050102010706020507" pitchFamily="18" charset="2"/>
                  </a:rPr>
                  <a:t>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  <a:sym typeface="Symbol" panose="05050102010706020507" pitchFamily="18" charset="2"/>
                  </a:rPr>
                  <a:t>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pPr>
                          <m:e>
                            <m:r>
                              <a:rPr lang="en-CA" sz="2200" spc="-50">
                                <a:latin typeface="Cambria Math" panose="02040503050406030204" pitchFamily="18" charset="0"/>
                                <a:cs typeface="Tahoma"/>
                              </a:rPr>
                              <m:t>2</m:t>
                            </m:r>
                          </m:e>
                          <m:sup>
                            <m: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𝑗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CA" sz="2200" i="1" spc="-50" dirty="0">
                            <a:latin typeface="+mj-lt"/>
                            <a:cs typeface="Tahoma"/>
                          </a:rPr>
                          <m:t>x</m:t>
                        </m:r>
                        <m:r>
                          <a:rPr lang="en-CA" sz="22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 </m:t>
                        </m:r>
                        <m:r>
                          <m:rPr>
                            <m:nor/>
                          </m:rPr>
                          <a:rPr lang="en-CA" sz="2200" i="1" spc="-50" dirty="0" smtClean="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k</m:t>
                        </m:r>
                      </m:e>
                    </m:d>
                  </m:oMath>
                </a14:m>
                <a:endParaRPr lang="en-CA" sz="2200" i="1" baseline="300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  <a:sym typeface="Symbol" panose="05050102010706020507" pitchFamily="18" charset="2"/>
                      </a:rPr>
                      <m:t></m:t>
                    </m:r>
                    <m:r>
                      <m:rPr>
                        <m:nor/>
                      </m:rPr>
                      <a:rPr lang="en-CA" sz="2200" b="0" i="1" dirty="0" smtClean="0">
                        <a:latin typeface="+mj-lt"/>
                        <a:ea typeface="Cambria Math" panose="02040503050406030204" pitchFamily="18" charset="0"/>
                        <a:cs typeface="Tahoma" panose="020B0604030504040204" pitchFamily="34" charset="0"/>
                        <a:sym typeface="Symbol" panose="05050102010706020507" pitchFamily="18" charset="2"/>
                      </a:rPr>
                      <m:t> </m:t>
                    </m:r>
                    <m:d>
                      <m:dPr>
                        <m:ctrlPr>
                          <a:rPr lang="en-CA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latin typeface="+mj-lt"/>
                            <a:cs typeface="Tahoma"/>
                          </a:rPr>
                          <m:t>x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: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fonction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génératrice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des bases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d’ondelettes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0" indent="0">
                  <a:spcBef>
                    <a:spcPts val="6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Propriétés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d’orthogonalité</a:t>
                </a:r>
                <a:endParaRPr lang="en-CA" sz="2600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sSub>
                          <m:sSubPr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fr-CA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200" b="0" i="1" spc="-5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l-GR" sz="2200" b="0" i="1" spc="-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𝛿</m:t>
                    </m:r>
                    <m:d>
                      <m:dPr>
                        <m:ctrlPr>
                          <a:rPr lang="en-CA" sz="2200" i="1" spc="-5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k</m:t>
                        </m:r>
                        <m:r>
                          <a:rPr lang="en-CA" sz="2200" b="0" i="1" spc="-5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2200" i="1" spc="-50" dirty="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I</m:t>
                        </m:r>
                      </m:e>
                    </m:d>
                  </m:oMath>
                </a14:m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sSub>
                          <m:sSubPr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CA" sz="2200" b="0" i="1" spc="-5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</m:oMath>
                </a14:m>
                <a:r>
                  <a:rPr lang="en-CA" sz="2200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b="0" i="1" spc="-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0</m:t>
                    </m:r>
                  </m:oMath>
                </a14:m>
                <a:endParaRPr lang="en-CA" sz="4000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e>
                        <m:sSub>
                          <m:sSubPr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fr-CA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sz="2200" b="0" i="1" spc="-5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l-GR" sz="2200" b="0" i="1" spc="-5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𝛿</m:t>
                    </m:r>
                    <m:d>
                      <m:dPr>
                        <m:ctrlPr>
                          <a:rPr lang="en-CA" sz="2200" i="1" spc="-5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i</m:t>
                        </m:r>
                        <m:r>
                          <a:rPr lang="en-CA" sz="2200" b="0" i="1" spc="-5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a:rPr lang="en-CA" sz="2200" b="0" i="1" spc="-5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𝑗</m:t>
                        </m:r>
                      </m:e>
                    </m:d>
                    <m:r>
                      <a:rPr lang="el-GR" sz="2200" b="0" i="1" spc="-5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𝛿</m:t>
                    </m:r>
                    <m:d>
                      <m:dPr>
                        <m:ctrlPr>
                          <a:rPr lang="en-CA" sz="2200" i="1" spc="-5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50" dirty="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k</m:t>
                        </m:r>
                        <m:r>
                          <a:rPr lang="en-CA" sz="2200" b="0" i="1" spc="-5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2200" i="1" spc="-50" dirty="0">
                            <a:solidFill>
                              <a:schemeClr val="tx1"/>
                            </a:solidFill>
                            <a:latin typeface="+mj-lt"/>
                            <a:cs typeface="Tahoma"/>
                          </a:rPr>
                          <m:t>I</m:t>
                        </m:r>
                      </m:e>
                    </m:d>
                  </m:oMath>
                </a14:m>
                <a:endParaRPr lang="en-CA" sz="2200" spc="-50" dirty="0">
                  <a:solidFill>
                    <a:schemeClr val="tx1"/>
                  </a:solidFill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spc="-50" dirty="0"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b="1" u="sng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915103"/>
                <a:ext cx="8633792" cy="5559838"/>
              </a:xfrm>
              <a:prstGeom prst="rect">
                <a:avLst/>
              </a:prstGeom>
              <a:blipFill>
                <a:blip r:embed="rId3"/>
                <a:stretch>
                  <a:fillRect l="-1322" t="-1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B4356E-EF35-408F-90AB-BB7B12C05308}"/>
              </a:ext>
            </a:extLst>
          </p:cNvPr>
          <p:cNvSpPr/>
          <p:nvPr/>
        </p:nvSpPr>
        <p:spPr>
          <a:xfrm>
            <a:off x="129542" y="3405285"/>
            <a:ext cx="8884915" cy="579474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SzPct val="135000"/>
            </a:pP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Justification de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l’existence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de </a:t>
            </a:r>
            <a:r>
              <a:rPr lang="en-CA" sz="2200" b="1" i="1" spc="-50" dirty="0">
                <a:solidFill>
                  <a:srgbClr val="FF0000"/>
                </a:solidFill>
                <a:latin typeface="+mj-lt"/>
                <a:cs typeface="Tahoma"/>
                <a:sym typeface="Symbol" panose="05050102010706020507" pitchFamily="18" charset="2"/>
              </a:rPr>
              <a:t>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 :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codage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en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sous-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bandes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,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filtres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orthogonaux</a:t>
            </a:r>
            <a:endParaRPr lang="en-CA" sz="2200" b="1" spc="-50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8D4CE-2881-43E0-8549-9A7383B16B5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08C1D-FA68-4E76-8CCE-28B9E11C81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A018B-F525-C44E-9199-C2811F3B57AC}"/>
              </a:ext>
            </a:extLst>
          </p:cNvPr>
          <p:cNvSpPr txBox="1"/>
          <p:nvPr/>
        </p:nvSpPr>
        <p:spPr>
          <a:xfrm rot="16200000">
            <a:off x="-1077363" y="5181001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</p:spTree>
    <p:extLst>
      <p:ext uri="{BB962C8B-B14F-4D97-AF65-F5344CB8AC3E}">
        <p14:creationId xmlns:p14="http://schemas.microsoft.com/office/powerpoint/2010/main" val="2217338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66418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Bases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d’ondelettes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8D4CE-2881-43E0-8549-9A7383B16B5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08C1D-FA68-4E76-8CCE-28B9E11C81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ce réservé du contenu 2">
                <a:extLst>
                  <a:ext uri="{FF2B5EF4-FFF2-40B4-BE49-F238E27FC236}">
                    <a16:creationId xmlns:a16="http://schemas.microsoft.com/office/drawing/2014/main" id="{BD026A63-FE51-4E4B-B0C0-77CB5185C9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8640" y="1219678"/>
                <a:ext cx="8911244" cy="511462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400" dirty="0"/>
                  <a:t>Coefficients d’échelle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4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24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  <m:d>
                      <m:dPr>
                        <m:ctrlPr>
                          <a:rPr lang="fr-CA" sz="24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fr-CA" sz="2400" dirty="0"/>
              </a:p>
              <a:p>
                <a:pPr algn="ctr"/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A" sz="2400" i="1" smtClean="0">
                        <a:latin typeface="Cambria Math" panose="02040503050406030204" pitchFamily="18" charset="0"/>
                      </a:rPr>
                      <m:t>⊂</m:t>
                    </m:r>
                    <m:sSub>
                      <m:sSub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CA" sz="240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fr-CA" sz="2400" i="1" smtClean="0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A" sz="240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CA" sz="240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ℤ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CA" sz="2400" i="1" smtClean="0">
                                <a:solidFill>
                                  <a:srgbClr val="000A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 smtClean="0">
                                <a:solidFill>
                                  <a:srgbClr val="000AFF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CA" sz="2400" i="1" smtClean="0">
                                <a:solidFill>
                                  <a:srgbClr val="000AFF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</m:sub>
                        </m:sSub>
                        <m:d>
                          <m:dPr>
                            <m:ctrlPr>
                              <a:rPr lang="fr-CA" sz="2400" i="1" smtClean="0">
                                <a:solidFill>
                                  <a:srgbClr val="000A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sz="2400" i="1" smtClean="0">
                                <a:solidFill>
                                  <a:srgbClr val="000A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nary>
                    <m:sSub>
                      <m:sSubPr>
                        <m:ctrlPr>
                          <a:rPr lang="fr-CA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fr-CA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CA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CA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2400" dirty="0">
                  <a:solidFill>
                    <a:srgbClr val="00B050"/>
                  </a:solidFill>
                </a:endParaRPr>
              </a:p>
              <a:p>
                <a:pPr algn="ctr"/>
                <a:endParaRPr lang="fr-FR" sz="2400" dirty="0">
                  <a:solidFill>
                    <a:srgbClr val="00B050"/>
                  </a:solidFill>
                </a:endParaRPr>
              </a:p>
              <a:p>
                <a:r>
                  <a:rPr lang="fr-CA" sz="2400" dirty="0"/>
                  <a:t>Coefficients d’ondelette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400" i="1" smtClean="0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2400" i="1" smtClean="0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fr-CA" sz="2400" i="1" smtClean="0">
                        <a:solidFill>
                          <a:srgbClr val="21AA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2400" i="1" smtClean="0">
                        <a:solidFill>
                          <a:srgbClr val="21AA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2400" i="1" smtClean="0">
                        <a:solidFill>
                          <a:srgbClr val="21AA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CA" sz="2400" dirty="0">
                  <a:solidFill>
                    <a:srgbClr val="21AA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⊂</m:t>
                      </m:r>
                      <m:sSub>
                        <m:sSub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A" sz="24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A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CA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d>
                            <m:dPr>
                              <m:ctrlPr>
                                <a:rPr lang="fr-CA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b>
                            <m:sSubPr>
                              <m:ctrlP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sz="2400" dirty="0"/>
              </a:p>
              <a:p>
                <a:endParaRPr lang="fr-FR" sz="2400" dirty="0"/>
              </a:p>
              <a:p>
                <a:r>
                  <a:rPr lang="fr-FR" sz="2400" dirty="0"/>
                  <a:t>Relations d’orthogonalité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400" i="1" smtClean="0">
                              <a:solidFill>
                                <a:srgbClr val="21AA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solidFill>
                                <a:srgbClr val="21AA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CA" sz="2400" i="1" smtClean="0">
                              <a:solidFill>
                                <a:srgbClr val="21AA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d>
                        <m:dPr>
                          <m:ctrlPr>
                            <a:rPr lang="fr-CA" sz="2400" i="1" smtClean="0">
                              <a:solidFill>
                                <a:srgbClr val="21AA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solidFill>
                                <a:srgbClr val="21AA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sSub>
                        <m:sSubPr>
                          <m:ctrlPr>
                            <a:rPr lang="fr-CA" sz="2400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CA" sz="2400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r>
                        <a:rPr lang="fr-CA" sz="2400" i="1" smtClean="0">
                          <a:solidFill>
                            <a:srgbClr val="000AFF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fr-CA" sz="2400" i="1" smtClean="0">
                          <a:solidFill>
                            <a:srgbClr val="000A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CA" sz="2400" i="1" smtClean="0">
                          <a:solidFill>
                            <a:srgbClr val="000A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/>
              </a:p>
              <a:p>
                <a:endParaRPr lang="fr-FR" sz="2400" dirty="0"/>
              </a:p>
              <a:p>
                <a:r>
                  <a:rPr lang="fr-FR" sz="2400" b="1" dirty="0"/>
                  <a:t>Le choix de </a:t>
                </a:r>
                <a14:m>
                  <m:oMath xmlns:m="http://schemas.openxmlformats.org/officeDocument/2006/math">
                    <m:r>
                      <a:rPr lang="fr-CA" sz="2400" b="1" i="1" smtClean="0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fr-FR" sz="2400" b="1" dirty="0"/>
                  <a:t> détermine l’ensemble de la base de décomposition</a:t>
                </a:r>
              </a:p>
              <a:p>
                <a:endParaRPr lang="fr-FR" sz="2400" b="1" dirty="0"/>
              </a:p>
              <a:p>
                <a:pPr lvl="1"/>
                <a:endParaRPr lang="fr-FR" sz="2400" dirty="0"/>
              </a:p>
            </p:txBody>
          </p:sp>
        </mc:Choice>
        <mc:Fallback xmlns="">
          <p:sp>
            <p:nvSpPr>
              <p:cNvPr id="16" name="Espace réservé du contenu 2">
                <a:extLst>
                  <a:ext uri="{FF2B5EF4-FFF2-40B4-BE49-F238E27FC236}">
                    <a16:creationId xmlns:a16="http://schemas.microsoft.com/office/drawing/2014/main" id="{BD026A63-FE51-4E4B-B0C0-77CB5185C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" y="1219678"/>
                <a:ext cx="8911244" cy="5114620"/>
              </a:xfrm>
              <a:prstGeom prst="rect">
                <a:avLst/>
              </a:prstGeom>
              <a:blipFill>
                <a:blip r:embed="rId3"/>
                <a:stretch>
                  <a:fillRect l="-996" t="-2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561F220-2835-3945-B952-2170E46D09C7}"/>
              </a:ext>
            </a:extLst>
          </p:cNvPr>
          <p:cNvSpPr txBox="1"/>
          <p:nvPr/>
        </p:nvSpPr>
        <p:spPr>
          <a:xfrm rot="16200000">
            <a:off x="-1077363" y="5181001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50201B6-10AF-0D33-A209-C907D6F9C2C1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30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66418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/>
              <a:t>D</a:t>
            </a:r>
            <a:r>
              <a:rPr lang="fr-CA" sz="3200" noProof="0" dirty="0" err="1"/>
              <a:t>éfinir</a:t>
            </a:r>
            <a:r>
              <a:rPr lang="fr-CA" sz="3200" noProof="0" dirty="0"/>
              <a:t> la fonction d’ondelette de </a:t>
            </a:r>
            <a:r>
              <a:rPr lang="fr-CA" sz="3200" noProof="0" dirty="0" err="1"/>
              <a:t>Haar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8D4CE-2881-43E0-8549-9A7383B16B5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08C1D-FA68-4E76-8CCE-28B9E11C81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50201B6-10AF-0D33-A209-C907D6F9C2C1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E47684E-2957-0477-5C35-77D33D3FFEA0}"/>
              </a:ext>
            </a:extLst>
          </p:cNvPr>
          <p:cNvSpPr/>
          <p:nvPr/>
        </p:nvSpPr>
        <p:spPr>
          <a:xfrm>
            <a:off x="1122002" y="5308316"/>
            <a:ext cx="3829167" cy="64601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4F99DF-F711-6236-09B8-FFDEB531B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70" y="3224374"/>
            <a:ext cx="2865042" cy="229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CC54FA-BEBF-8D86-05EE-0CC7B2F9CC2D}"/>
                  </a:ext>
                </a:extLst>
              </p:cNvPr>
              <p:cNvSpPr txBox="1"/>
              <p:nvPr/>
            </p:nvSpPr>
            <p:spPr>
              <a:xfrm>
                <a:off x="1918098" y="1083508"/>
                <a:ext cx="4630478" cy="764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180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CA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18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sz="18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A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A" sz="18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180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CA" sz="180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A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CA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sub>
                          </m:sSub>
                          <m:d>
                            <m:dPr>
                              <m:ctrlPr>
                                <a:rPr lang="fr-CA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b>
                            <m:sSubPr>
                              <m:ctrlPr>
                                <a:rPr lang="fr-CA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fr-CA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fr-CA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CA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CC54FA-BEBF-8D86-05EE-0CC7B2F9C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098" y="1083508"/>
                <a:ext cx="4630478" cy="764505"/>
              </a:xfrm>
              <a:prstGeom prst="rect">
                <a:avLst/>
              </a:prstGeom>
              <a:blipFill>
                <a:blip r:embed="rId4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6E585F-70D1-71C2-D625-258D93C6D07E}"/>
                  </a:ext>
                </a:extLst>
              </p:cNvPr>
              <p:cNvSpPr txBox="1"/>
              <p:nvPr/>
            </p:nvSpPr>
            <p:spPr>
              <a:xfrm>
                <a:off x="706834" y="2048704"/>
                <a:ext cx="5146158" cy="411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CA" sz="1800" i="1" dirty="0">
                    <a:latin typeface="Cambria Math" panose="02040503050406030204" pitchFamily="18" charset="0"/>
                  </a:rPr>
                  <a:t>RAPPEL: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A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</m:sSup>
                    <m:r>
                      <a:rPr lang="fr-CA" sz="1800" i="1"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CA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CA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fr-CA" sz="18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p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fr-CA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26E585F-70D1-71C2-D625-258D93C6D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34" y="2048704"/>
                <a:ext cx="5146158" cy="411395"/>
              </a:xfrm>
              <a:prstGeom prst="rect">
                <a:avLst/>
              </a:prstGeom>
              <a:blipFill>
                <a:blip r:embed="rId5"/>
                <a:stretch>
                  <a:fillRect l="-985" b="-2121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4A9E2C-055D-5830-2804-244957AFC15C}"/>
                  </a:ext>
                </a:extLst>
              </p:cNvPr>
              <p:cNvSpPr txBox="1"/>
              <p:nvPr/>
            </p:nvSpPr>
            <p:spPr>
              <a:xfrm>
                <a:off x="706834" y="2592667"/>
                <a:ext cx="2533207" cy="396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CA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8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1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CA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fr-FR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CA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CA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fr-FR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D4A9E2C-055D-5830-2804-244957AFC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34" y="2592667"/>
                <a:ext cx="2533207" cy="396327"/>
              </a:xfrm>
              <a:prstGeom prst="rect">
                <a:avLst/>
              </a:prstGeom>
              <a:blipFill>
                <a:blip r:embed="rId6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BB54A6-B13E-B836-CAA8-68F9A5B673A7}"/>
                  </a:ext>
                </a:extLst>
              </p:cNvPr>
              <p:cNvSpPr txBox="1"/>
              <p:nvPr/>
            </p:nvSpPr>
            <p:spPr>
              <a:xfrm>
                <a:off x="706834" y="3677965"/>
                <a:ext cx="6097772" cy="4273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dirty="0"/>
                  <a:t>Coefficients d’échelle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1800" i="1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  <m:d>
                      <m:dPr>
                        <m:ctrlPr>
                          <a:rPr lang="fr-CA" sz="1800" i="1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1800" i="1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fr-CA" sz="1800" i="1">
                        <a:solidFill>
                          <a:srgbClr val="000A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A" sz="1800" i="1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1800" i="1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  <m:d>
                      <m:dPr>
                        <m:ctrlPr>
                          <a:rPr lang="fr-CA" sz="1800" i="1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1800" i="1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fr-CA" sz="1800" i="1">
                        <a:solidFill>
                          <a:srgbClr val="000AFF"/>
                        </a:solidFill>
                        <a:latin typeface="Cambria Math" panose="02040503050406030204" pitchFamily="18" charset="0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fr-CA" sz="1800" i="1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CA" sz="1800" i="1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fr-FR" sz="1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BB54A6-B13E-B836-CAA8-68F9A5B67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34" y="3677965"/>
                <a:ext cx="6097772" cy="427361"/>
              </a:xfrm>
              <a:prstGeom prst="rect">
                <a:avLst/>
              </a:prstGeom>
              <a:blipFill>
                <a:blip r:embed="rId7"/>
                <a:stretch>
                  <a:fillRect l="-832" b="-1714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832EE77-E6CA-6B7B-57DD-9A60ECA3BB46}"/>
                  </a:ext>
                </a:extLst>
              </p:cNvPr>
              <p:cNvSpPr txBox="1"/>
              <p:nvPr/>
            </p:nvSpPr>
            <p:spPr>
              <a:xfrm>
                <a:off x="706834" y="4223122"/>
                <a:ext cx="4470027" cy="500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1800" i="1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  <m:d>
                      <m:dPr>
                        <m:ctrlPr>
                          <a:rPr lang="fr-CA" sz="1800" i="1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 smtClean="0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fr-CA" sz="1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CA" sz="1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A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A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CA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CA" sz="1800" i="1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1800" i="1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  <m:d>
                      <m:dPr>
                        <m:ctrlPr>
                          <a:rPr lang="fr-CA" sz="1800" i="1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 smtClean="0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fr-CA" sz="18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CA" sz="1800" dirty="0">
                    <a:solidFill>
                      <a:srgbClr val="00B05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A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A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lang="en-CA" sz="1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832EE77-E6CA-6B7B-57DD-9A60ECA3B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34" y="4223122"/>
                <a:ext cx="4470027" cy="500393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D1FC2B-FB15-53DC-3613-BF3774666149}"/>
                  </a:ext>
                </a:extLst>
              </p:cNvPr>
              <p:cNvSpPr txBox="1"/>
              <p:nvPr/>
            </p:nvSpPr>
            <p:spPr>
              <a:xfrm>
                <a:off x="706834" y="4888838"/>
                <a:ext cx="6097772" cy="394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A" sz="180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fr-CA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A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  <m:d>
                      <m:dPr>
                        <m:ctrlP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sSub>
                      <m:sSubPr>
                        <m:ctrlP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CA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CA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CA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800" b="1" dirty="0"/>
                  <a:t>+</a:t>
                </a:r>
                <a:r>
                  <a:rPr lang="fr-CA" sz="1800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  <m:d>
                      <m:dPr>
                        <m:ctrlP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sSub>
                      <m:sSubPr>
                        <m:ctrlP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CA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r-CA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D1FC2B-FB15-53DC-3613-BF3774666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34" y="4888838"/>
                <a:ext cx="6097772" cy="394082"/>
              </a:xfrm>
              <a:prstGeom prst="rect">
                <a:avLst/>
              </a:prstGeom>
              <a:blipFill>
                <a:blip r:embed="rId9"/>
                <a:stretch>
                  <a:fillRect l="-208" t="-3030" b="-1515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44B8F6-1F6C-DDA5-FE7D-D0AA982A3BF9}"/>
                  </a:ext>
                </a:extLst>
              </p:cNvPr>
              <p:cNvSpPr txBox="1"/>
              <p:nvPr/>
            </p:nvSpPr>
            <p:spPr>
              <a:xfrm>
                <a:off x="1237616" y="5341705"/>
                <a:ext cx="6097772" cy="5003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800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A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A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CA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fr-FR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CA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CA" sz="1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A" sz="18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CA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CA" sz="18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m:rPr>
                        <m:nor/>
                      </m:rPr>
                      <a:rPr lang="fr-FR" sz="1800" dirty="0">
                        <a:solidFill>
                          <a:srgbClr val="FF0000"/>
                        </a:solidFill>
                      </a:rPr>
                      <m:t> </m:t>
                    </m:r>
                    <m:rad>
                      <m:radPr>
                        <m:degHide m:val="on"/>
                        <m:ctrlPr>
                          <a:rPr lang="fr-FR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CA" sz="1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m:rPr>
                        <m:nor/>
                      </m:rPr>
                      <a:rPr lang="fr-FR" sz="1800" dirty="0">
                        <a:solidFill>
                          <a:srgbClr val="FF0000"/>
                        </a:solidFill>
                      </a:rPr>
                      <m:t> </m:t>
                    </m:r>
                    <m:r>
                      <a:rPr lang="fr-CA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A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fr-FR" sz="18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44B8F6-1F6C-DDA5-FE7D-D0AA982A3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616" y="5341705"/>
                <a:ext cx="6097772" cy="5003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9B83FF6-2201-473D-E0E3-B20827041BC2}"/>
                  </a:ext>
                </a:extLst>
              </p:cNvPr>
              <p:cNvSpPr txBox="1"/>
              <p:nvPr/>
            </p:nvSpPr>
            <p:spPr>
              <a:xfrm>
                <a:off x="706834" y="3084883"/>
                <a:ext cx="5356036" cy="394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dirty="0"/>
                  <a:t>Relations d’orthogonalité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1800" i="1" smtClean="0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 smtClean="0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1800" i="1" smtClean="0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  <m:d>
                      <m:dPr>
                        <m:ctrlPr>
                          <a:rPr lang="fr-CA" sz="1800" i="1" smtClean="0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1800" i="1" smtClean="0">
                            <a:solidFill>
                              <a:srgbClr val="21AA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fr-CA" sz="18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CA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A" sz="1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sz="180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fr-CA" sz="18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sSub>
                      <m:sSubPr>
                        <m:ctrlPr>
                          <a:rPr lang="fr-CA" sz="18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8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sz="18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sub>
                    </m:sSub>
                    <m:d>
                      <m:dPr>
                        <m:ctrlPr>
                          <a:rPr lang="fr-CA" sz="18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18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fr-CA" sz="1800" i="1" smtClean="0">
                            <a:solidFill>
                              <a:srgbClr val="000A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CA" sz="1800" dirty="0">
                  <a:solidFill>
                    <a:srgbClr val="000AFF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9B83FF6-2201-473D-E0E3-B20827041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834" y="3084883"/>
                <a:ext cx="5356036" cy="394082"/>
              </a:xfrm>
              <a:prstGeom prst="rect">
                <a:avLst/>
              </a:prstGeom>
              <a:blipFill>
                <a:blip r:embed="rId11"/>
                <a:stretch>
                  <a:fillRect l="-946" t="-6061" b="-1515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2">
            <a:extLst>
              <a:ext uri="{FF2B5EF4-FFF2-40B4-BE49-F238E27FC236}">
                <a16:creationId xmlns:a16="http://schemas.microsoft.com/office/drawing/2014/main" id="{A3E8ED3E-A256-F6E0-5BAB-CB0F00436285}"/>
              </a:ext>
            </a:extLst>
          </p:cNvPr>
          <p:cNvSpPr txBox="1"/>
          <p:nvPr/>
        </p:nvSpPr>
        <p:spPr>
          <a:xfrm>
            <a:off x="6389377" y="5675842"/>
            <a:ext cx="222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accent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Démo</a:t>
            </a:r>
            <a:r>
              <a:rPr lang="fr-FR" u="sng" dirty="0">
                <a:solidFill>
                  <a:schemeClr val="accent1"/>
                </a:solidFill>
              </a:rPr>
              <a:t> </a:t>
            </a:r>
            <a:r>
              <a:rPr lang="fr-FR" u="sng" dirty="0" err="1">
                <a:solidFill>
                  <a:schemeClr val="accent1"/>
                </a:solidFill>
              </a:rPr>
              <a:t>SignalDecomposition</a:t>
            </a:r>
            <a:endParaRPr lang="fr-FR" u="sng" dirty="0">
              <a:solidFill>
                <a:schemeClr val="accent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C2B3E84-50A6-44F9-9623-105D0DE2279D}"/>
              </a:ext>
            </a:extLst>
          </p:cNvPr>
          <p:cNvSpPr/>
          <p:nvPr/>
        </p:nvSpPr>
        <p:spPr>
          <a:xfrm>
            <a:off x="6258892" y="5684757"/>
            <a:ext cx="2384219" cy="67673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14">
            <a:extLst>
              <a:ext uri="{FF2B5EF4-FFF2-40B4-BE49-F238E27FC236}">
                <a16:creationId xmlns:a16="http://schemas.microsoft.com/office/drawing/2014/main" id="{FD1F6723-A2AA-560B-BB2D-69C93D59C02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5985" r="16739" b="33041"/>
          <a:stretch/>
        </p:blipFill>
        <p:spPr>
          <a:xfrm rot="5400000">
            <a:off x="6451442" y="979802"/>
            <a:ext cx="2087897" cy="2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51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8D4CE-2881-43E0-8549-9A7383B16B5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08C1D-FA68-4E76-8CCE-28B9E11C81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F417FCD-D5B2-0B4F-8F3B-B52B07312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0" y="-48018"/>
            <a:ext cx="9144000" cy="880577"/>
          </a:xfrm>
        </p:spPr>
        <p:txBody>
          <a:bodyPr>
            <a:noAutofit/>
          </a:bodyPr>
          <a:lstStyle/>
          <a:p>
            <a:r>
              <a:rPr lang="fr-CA" sz="2400" dirty="0"/>
              <a:t>D</a:t>
            </a:r>
            <a:r>
              <a:rPr lang="fr-CA" sz="2400" noProof="0" dirty="0" err="1"/>
              <a:t>éfinir</a:t>
            </a:r>
            <a:r>
              <a:rPr lang="fr-CA" sz="2400" noProof="0" dirty="0"/>
              <a:t> la fonction d’ondelette de </a:t>
            </a:r>
            <a:r>
              <a:rPr lang="fr-CA" sz="2400" noProof="0" dirty="0" err="1"/>
              <a:t>Haar</a:t>
            </a:r>
            <a:r>
              <a:rPr lang="fr-CA" sz="2400" noProof="0" dirty="0"/>
              <a:t> a partir des relations qu’on a vu</a:t>
            </a:r>
            <a:endParaRPr lang="fr-FR" sz="2400" dirty="0"/>
          </a:p>
        </p:txBody>
      </p:sp>
      <p:pic>
        <p:nvPicPr>
          <p:cNvPr id="9" name="Espace réservé du contenu 7">
            <a:extLst>
              <a:ext uri="{FF2B5EF4-FFF2-40B4-BE49-F238E27FC236}">
                <a16:creationId xmlns:a16="http://schemas.microsoft.com/office/drawing/2014/main" id="{90CB4064-FAF6-F542-A938-75FD64AF1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8" t="44851" b="5313"/>
          <a:stretch/>
        </p:blipFill>
        <p:spPr>
          <a:xfrm>
            <a:off x="3333801" y="3534191"/>
            <a:ext cx="4832433" cy="2923139"/>
          </a:xfrm>
          <a:prstGeom prst="rect">
            <a:avLst/>
          </a:prstGeom>
        </p:spPr>
      </p:pic>
      <p:pic>
        <p:nvPicPr>
          <p:cNvPr id="10" name="Espace réservé du contenu 7">
            <a:extLst>
              <a:ext uri="{FF2B5EF4-FFF2-40B4-BE49-F238E27FC236}">
                <a16:creationId xmlns:a16="http://schemas.microsoft.com/office/drawing/2014/main" id="{508CE2C9-A643-0040-94DB-891FF22E8D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79" b="55056"/>
          <a:stretch/>
        </p:blipFill>
        <p:spPr>
          <a:xfrm>
            <a:off x="3323026" y="856021"/>
            <a:ext cx="4896516" cy="2636246"/>
          </a:xfrm>
          <a:prstGeom prst="rect">
            <a:avLst/>
          </a:prstGeom>
        </p:spPr>
      </p:pic>
      <p:pic>
        <p:nvPicPr>
          <p:cNvPr id="12" name="Espace réservé du contenu 7">
            <a:extLst>
              <a:ext uri="{FF2B5EF4-FFF2-40B4-BE49-F238E27FC236}">
                <a16:creationId xmlns:a16="http://schemas.microsoft.com/office/drawing/2014/main" id="{D2620DA8-B3BA-4348-95F6-840696A0A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482" r="65216"/>
          <a:stretch/>
        </p:blipFill>
        <p:spPr>
          <a:xfrm>
            <a:off x="423459" y="2934334"/>
            <a:ext cx="2689761" cy="3491097"/>
          </a:xfrm>
          <a:prstGeom prst="rect">
            <a:avLst/>
          </a:prstGeom>
        </p:spPr>
      </p:pic>
      <p:pic>
        <p:nvPicPr>
          <p:cNvPr id="13" name="Espace réservé du contenu 7">
            <a:extLst>
              <a:ext uri="{FF2B5EF4-FFF2-40B4-BE49-F238E27FC236}">
                <a16:creationId xmlns:a16="http://schemas.microsoft.com/office/drawing/2014/main" id="{DB15082E-1CF9-FA4F-A2C5-11550D922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923" r="70898" b="64472"/>
          <a:stretch/>
        </p:blipFill>
        <p:spPr>
          <a:xfrm>
            <a:off x="423459" y="1028224"/>
            <a:ext cx="2250666" cy="17365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0247B2-B2C7-E547-946B-B3DA22416487}"/>
              </a:ext>
            </a:extLst>
          </p:cNvPr>
          <p:cNvSpPr txBox="1"/>
          <p:nvPr/>
        </p:nvSpPr>
        <p:spPr>
          <a:xfrm rot="16200000">
            <a:off x="-1077363" y="5181001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  <p:sp>
        <p:nvSpPr>
          <p:cNvPr id="16" name="ZoneTexte 22">
            <a:extLst>
              <a:ext uri="{FF2B5EF4-FFF2-40B4-BE49-F238E27FC236}">
                <a16:creationId xmlns:a16="http://schemas.microsoft.com/office/drawing/2014/main" id="{784FDEE9-F371-5148-8CC5-E0DA246AE998}"/>
              </a:ext>
            </a:extLst>
          </p:cNvPr>
          <p:cNvSpPr txBox="1"/>
          <p:nvPr/>
        </p:nvSpPr>
        <p:spPr>
          <a:xfrm>
            <a:off x="6712294" y="5742611"/>
            <a:ext cx="222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Démo</a:t>
            </a:r>
            <a:r>
              <a:rPr lang="fr-FR" u="sng" dirty="0">
                <a:solidFill>
                  <a:schemeClr val="accent1"/>
                </a:solidFill>
              </a:rPr>
              <a:t> </a:t>
            </a:r>
            <a:r>
              <a:rPr lang="fr-FR" u="sng" dirty="0" err="1">
                <a:solidFill>
                  <a:schemeClr val="accent1"/>
                </a:solidFill>
              </a:rPr>
              <a:t>SignalDecomposition</a:t>
            </a:r>
            <a:endParaRPr lang="fr-FR" u="sng" dirty="0">
              <a:solidFill>
                <a:schemeClr val="accent1"/>
              </a:solidFill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4DCF167-26CB-DB4A-B026-52A98E86F04B}"/>
              </a:ext>
            </a:extLst>
          </p:cNvPr>
          <p:cNvSpPr/>
          <p:nvPr/>
        </p:nvSpPr>
        <p:spPr>
          <a:xfrm>
            <a:off x="6548576" y="5748701"/>
            <a:ext cx="2384219" cy="67673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6618498-5856-CF8A-0629-12DA79EF69AC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759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831015"/>
            <a:ext cx="8358939" cy="5777191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Approches des traitements multirésolutions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Analyse pyramidale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en sous-bandes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Transformée de </a:t>
            </a:r>
            <a:r>
              <a:rPr lang="fr-FR" sz="2200" spc="-45" dirty="0" err="1">
                <a:latin typeface="+mj-lt"/>
                <a:cs typeface="Tahoma"/>
              </a:rPr>
              <a:t>Haar</a:t>
            </a:r>
            <a:endParaRPr lang="fr-FR" sz="2200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Développements multirésolutions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Rappels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Fonctions d’échelle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Ondelettes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Développement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série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d’ondelettes</a:t>
            </a:r>
            <a:r>
              <a:rPr lang="en-CA" sz="2200" b="1" spc="-45" dirty="0">
                <a:latin typeface="+mj-lt"/>
                <a:cs typeface="Tahoma"/>
              </a:rPr>
              <a:t>, </a:t>
            </a:r>
            <a:r>
              <a:rPr lang="en-CA" sz="2200" b="1" spc="-45" dirty="0" err="1">
                <a:latin typeface="+mj-lt"/>
                <a:cs typeface="Tahoma"/>
              </a:rPr>
              <a:t>transforméee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Développement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série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d’ondelettes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Transformée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ondelettes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discrète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Transformée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ondelettes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rapide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>
                <a:latin typeface="+mj-lt"/>
                <a:cs typeface="Tahoma"/>
              </a:rPr>
              <a:t>Extension bi-</a:t>
            </a:r>
            <a:r>
              <a:rPr lang="en-CA" sz="2200" spc="-65" dirty="0" err="1">
                <a:latin typeface="+mj-lt"/>
                <a:cs typeface="Tahoma"/>
              </a:rPr>
              <a:t>dimensionnelle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Applications de la transformée en ondelettes 2D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Détection</a:t>
            </a:r>
            <a:r>
              <a:rPr lang="en-CA" sz="2200" spc="-65" dirty="0">
                <a:latin typeface="+mj-lt"/>
                <a:cs typeface="Tahoma"/>
              </a:rPr>
              <a:t> de contours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Débruitage</a:t>
            </a:r>
            <a:r>
              <a:rPr lang="en-CA" sz="2200" spc="-65" dirty="0">
                <a:latin typeface="+mj-lt"/>
                <a:cs typeface="Tahoma"/>
              </a:rPr>
              <a:t> et compression </a:t>
            </a:r>
            <a:r>
              <a:rPr lang="en-CA" sz="2200" spc="-65" dirty="0" err="1">
                <a:latin typeface="+mj-lt"/>
                <a:cs typeface="Tahoma"/>
              </a:rPr>
              <a:t>d’images</a:t>
            </a: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634213B-C4FD-CF4C-B4C3-7E554A5B033A}"/>
              </a:ext>
            </a:extLst>
          </p:cNvPr>
          <p:cNvSpPr/>
          <p:nvPr/>
        </p:nvSpPr>
        <p:spPr>
          <a:xfrm>
            <a:off x="436146" y="3721645"/>
            <a:ext cx="7994910" cy="321276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5529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Développement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série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d’ondelettes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C9B4356E-EF35-408F-90AB-BB7B12C05308}"/>
                  </a:ext>
                </a:extLst>
              </p:cNvPr>
              <p:cNvSpPr/>
              <p:nvPr/>
            </p:nvSpPr>
            <p:spPr>
              <a:xfrm>
                <a:off x="487948" y="5495606"/>
                <a:ext cx="8088945" cy="818698"/>
              </a:xfrm>
              <a:prstGeom prst="roundRect">
                <a:avLst/>
              </a:prstGeom>
              <a:solidFill>
                <a:srgbClr val="FFE1E1"/>
              </a:solidFill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A" sz="2200" b="1" dirty="0">
                    <a:solidFill>
                      <a:srgbClr val="FF0000"/>
                    </a:solidFill>
                    <a:latin typeface="+mj-lt"/>
                  </a:rPr>
                  <a:t>Choix de la </a:t>
                </a:r>
                <a:r>
                  <a:rPr lang="en-CA" sz="2200" b="1" dirty="0" err="1">
                    <a:solidFill>
                      <a:srgbClr val="FF0000"/>
                    </a:solidFill>
                    <a:latin typeface="+mj-lt"/>
                  </a:rPr>
                  <a:t>résolution</a:t>
                </a:r>
                <a:r>
                  <a:rPr lang="en-CA" sz="2200" b="1" dirty="0">
                    <a:solidFill>
                      <a:srgbClr val="FF0000"/>
                    </a:solidFill>
                    <a:latin typeface="+mj-lt"/>
                  </a:rPr>
                  <a:t> la plus </a:t>
                </a:r>
                <a:r>
                  <a:rPr lang="en-CA" sz="2200" b="1" dirty="0" err="1">
                    <a:solidFill>
                      <a:srgbClr val="FF0000"/>
                    </a:solidFill>
                    <a:latin typeface="+mj-lt"/>
                  </a:rPr>
                  <a:t>grossière</a:t>
                </a:r>
                <a:r>
                  <a:rPr lang="en-CA" sz="22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sSubPr>
                      <m:e>
                        <m:r>
                          <a:rPr lang="en-CA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𝒋</m:t>
                        </m:r>
                      </m:e>
                      <m:sub>
                        <m:r>
                          <a:rPr lang="en-CA" sz="2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𝟎</m:t>
                        </m:r>
                      </m:sub>
                    </m:sSub>
                  </m:oMath>
                </a14:m>
                <a:endParaRPr lang="en-CA" sz="2200" b="1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algn="ctr"/>
                <a:r>
                  <a:rPr lang="en-CA" sz="2200" b="1" dirty="0" err="1">
                    <a:solidFill>
                      <a:srgbClr val="FF0000"/>
                    </a:solidFill>
                    <a:latin typeface="+mj-lt"/>
                  </a:rPr>
                  <a:t>Utilité</a:t>
                </a:r>
                <a:r>
                  <a:rPr lang="en-CA" sz="2200" b="1" dirty="0">
                    <a:solidFill>
                      <a:srgbClr val="FF0000"/>
                    </a:solidFill>
                    <a:latin typeface="+mj-lt"/>
                  </a:rPr>
                  <a:t> : analyse </a:t>
                </a:r>
                <a:r>
                  <a:rPr lang="en-CA" sz="2200" b="1" dirty="0" err="1">
                    <a:solidFill>
                      <a:srgbClr val="FF0000"/>
                    </a:solidFill>
                    <a:latin typeface="+mj-lt"/>
                  </a:rPr>
                  <a:t>espace-échelle</a:t>
                </a:r>
                <a:r>
                  <a:rPr lang="en-CA" sz="2200" b="1" dirty="0">
                    <a:solidFill>
                      <a:srgbClr val="FF0000"/>
                    </a:solidFill>
                    <a:latin typeface="+mj-lt"/>
                  </a:rPr>
                  <a:t> (</a:t>
                </a:r>
                <a:r>
                  <a:rPr lang="en-CA" sz="2200" b="1" dirty="0" err="1">
                    <a:solidFill>
                      <a:srgbClr val="FF0000"/>
                    </a:solidFill>
                    <a:latin typeface="+mj-lt"/>
                  </a:rPr>
                  <a:t>multirésolutions</a:t>
                </a:r>
                <a:r>
                  <a:rPr lang="en-CA" sz="2200" b="1" dirty="0">
                    <a:solidFill>
                      <a:srgbClr val="FF0000"/>
                    </a:solidFill>
                    <a:latin typeface="+mj-lt"/>
                  </a:rPr>
                  <a:t>)  </a:t>
                </a: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C9B4356E-EF35-408F-90AB-BB7B12C053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5495606"/>
                <a:ext cx="8088945" cy="81869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A28D4CE-2881-43E0-8549-9A7383B16B5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08C1D-FA68-4E76-8CCE-28B9E11C81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Développement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d’ondelettes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7">
                <a:extLst>
                  <a:ext uri="{FF2B5EF4-FFF2-40B4-BE49-F238E27FC236}">
                    <a16:creationId xmlns:a16="http://schemas.microsoft.com/office/drawing/2014/main" id="{64225F8B-9819-D84A-A88C-43E412B7B3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000950"/>
                <a:ext cx="9144000" cy="450153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400" dirty="0"/>
                  <a:t>Cadre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CA" sz="24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2400" dirty="0"/>
                  <a:t> : Élément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</m:d>
                  </m:oMath>
                </a14:m>
                <a:r>
                  <a:rPr lang="fr-FR" sz="2400" dirty="0"/>
                  <a:t>, 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2400" i="1" dirty="0"/>
                  <a:t> continue</a:t>
                </a:r>
              </a:p>
              <a:p>
                <a:pPr lvl="1"/>
                <a:r>
                  <a:rPr lang="fr-FR" sz="2400" dirty="0"/>
                  <a:t>Décomposition sur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sSub>
                          <m:sSubPr>
                            <m:ctrlPr>
                              <a:rPr lang="fr-CA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A" sz="240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sSub>
                      <m:sSubPr>
                        <m:ctrlP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sSub>
                      <m:sSubPr>
                        <m:ctrlP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sSub>
                      <m:sSubPr>
                        <m:ctrlP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A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nary>
                      <m:naryPr>
                        <m:chr m:val="⨁"/>
                        <m:subHide m:val="on"/>
                        <m:supHide m:val="on"/>
                        <m:ctrlP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e>
                    </m:nary>
                  </m:oMath>
                </a14:m>
                <a:endParaRPr lang="fr-FR" sz="2400" dirty="0"/>
              </a:p>
              <a:p>
                <a:r>
                  <a:rPr lang="fr-FR" sz="2400" dirty="0"/>
                  <a:t>Décomposition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A" sz="2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CA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fr-CA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b>
                            <m:sSub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fr-CA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fr-CA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fr-CA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ℤ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fr-CA" sz="2400" i="1" smtClean="0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A" sz="2400" i="1" smtClean="0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fr-CA" sz="2400" i="1" smtClean="0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CA" sz="2400" i="1" smtClean="0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CA" sz="2400" i="1" smtClean="0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fr-CA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A" sz="2400" i="1" smtClean="0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fr-CA" sz="240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fr-CA" sz="240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CA" sz="240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fr-FR" sz="2400" dirty="0"/>
              </a:p>
              <a:p>
                <a:r>
                  <a:rPr lang="fr-FR" sz="2400" dirty="0"/>
                  <a:t>Calcul des coefficients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sSub>
                            <m:sSubPr>
                              <m:ctrlP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sSub>
                            <m:sSub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sSub>
                            <m:sSub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fr-FR" sz="2400" dirty="0"/>
              </a:p>
              <a:p>
                <a:endParaRPr lang="fr-F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400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fr-CA" sz="2400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d>
                        <m:dPr>
                          <m:ctrlPr>
                            <a:rPr lang="fr-CA" sz="2400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fr-CA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fr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sSub>
                            <m:sSubPr>
                              <m:ctrlPr>
                                <a:rPr lang="fr-CA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fr-CA" sz="2400" i="1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fr-CA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fr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sz="2400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fr-FR" sz="2400" dirty="0"/>
              </a:p>
              <a:p>
                <a:endParaRPr lang="fr-FR" sz="2400" dirty="0"/>
              </a:p>
            </p:txBody>
          </p:sp>
        </mc:Choice>
        <mc:Fallback xmlns="">
          <p:sp>
            <p:nvSpPr>
              <p:cNvPr id="12" name="Espace réservé du contenu 7">
                <a:extLst>
                  <a:ext uri="{FF2B5EF4-FFF2-40B4-BE49-F238E27FC236}">
                    <a16:creationId xmlns:a16="http://schemas.microsoft.com/office/drawing/2014/main" id="{64225F8B-9819-D84A-A88C-43E412B7B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00950"/>
                <a:ext cx="9144000" cy="4501531"/>
              </a:xfrm>
              <a:prstGeom prst="rect">
                <a:avLst/>
              </a:prstGeom>
              <a:blipFill>
                <a:blip r:embed="rId5"/>
                <a:stretch>
                  <a:fillRect l="-972" t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346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8D4CE-2881-43E0-8549-9A7383B16B5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08C1D-FA68-4E76-8CCE-28B9E11C81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F417FCD-D5B2-0B4F-8F3B-B52B07312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0" y="-48018"/>
            <a:ext cx="9144000" cy="880577"/>
          </a:xfrm>
        </p:spPr>
        <p:txBody>
          <a:bodyPr/>
          <a:lstStyle/>
          <a:p>
            <a:r>
              <a:rPr lang="fr-FR" dirty="0"/>
              <a:t>Base d’ondelette : Exemple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247B2-B2C7-E547-946B-B3DA22416487}"/>
              </a:ext>
            </a:extLst>
          </p:cNvPr>
          <p:cNvSpPr txBox="1"/>
          <p:nvPr/>
        </p:nvSpPr>
        <p:spPr>
          <a:xfrm rot="16200000">
            <a:off x="-1077363" y="5181001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8616F3-F2E4-5943-B68C-63E43637A5D5}"/>
                  </a:ext>
                </a:extLst>
              </p:cNvPr>
              <p:cNvSpPr txBox="1"/>
              <p:nvPr/>
            </p:nvSpPr>
            <p:spPr>
              <a:xfrm>
                <a:off x="748145" y="1163782"/>
                <a:ext cx="2955874" cy="710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,  0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≤1</m:t>
                              </m:r>
                            </m:e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&amp;0  ,        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𝑠𝑖𝑛𝑜𝑛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8616F3-F2E4-5943-B68C-63E43637A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45" y="1163782"/>
                <a:ext cx="2955874" cy="710194"/>
              </a:xfrm>
              <a:prstGeom prst="rect">
                <a:avLst/>
              </a:prstGeom>
              <a:blipFill>
                <a:blip r:embed="rId3"/>
                <a:stretch>
                  <a:fillRect l="-9871" t="-189474" b="-27719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26D961-1518-B448-9DB3-2D3B16CBEFBA}"/>
                  </a:ext>
                </a:extLst>
              </p:cNvPr>
              <p:cNvSpPr txBox="1"/>
              <p:nvPr/>
            </p:nvSpPr>
            <p:spPr>
              <a:xfrm>
                <a:off x="475013" y="2090056"/>
                <a:ext cx="819397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fr-CA" sz="2000" dirty="0">
                    <a:latin typeface="+mj-lt"/>
                  </a:rPr>
                  <a:t>En commençant a l’échelle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CA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CA" sz="2000" dirty="0">
                    <a:latin typeface="+mj-lt"/>
                  </a:rPr>
                  <a:t>faites un expansion de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CA" sz="2000" dirty="0">
                    <a:latin typeface="+mj-lt"/>
                  </a:rPr>
                  <a:t> en série d’ondelette.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fr-CA" sz="2000" dirty="0">
                    <a:latin typeface="+mj-lt"/>
                  </a:rPr>
                  <a:t>Utilisez la fonction de </a:t>
                </a:r>
                <a:r>
                  <a:rPr lang="fr-CA" sz="2000" dirty="0" err="1">
                    <a:latin typeface="+mj-lt"/>
                  </a:rPr>
                  <a:t>Haar</a:t>
                </a:r>
                <a:r>
                  <a:rPr lang="fr-CA" sz="2000" dirty="0">
                    <a:latin typeface="+mj-lt"/>
                  </a:rPr>
                  <a:t> comme fonction génératrice.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fr-CA" sz="2000" dirty="0">
                    <a:latin typeface="+mj-lt"/>
                  </a:rPr>
                  <a:t>Calculez les coefficients d’approximation et les coefficients de détailles jusqu’à l’échelle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CA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fr-CA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26D961-1518-B448-9DB3-2D3B16CBE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13" y="2090056"/>
                <a:ext cx="8193974" cy="1631216"/>
              </a:xfrm>
              <a:prstGeom prst="rect">
                <a:avLst/>
              </a:prstGeom>
              <a:blipFill>
                <a:blip r:embed="rId4"/>
                <a:stretch>
                  <a:fillRect l="-619" t="-2326" r="-464" b="-6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Chart, histogram, box and whisker chart&#10;&#10;Description automatically generated">
            <a:extLst>
              <a:ext uri="{FF2B5EF4-FFF2-40B4-BE49-F238E27FC236}">
                <a16:creationId xmlns:a16="http://schemas.microsoft.com/office/drawing/2014/main" id="{4758B7C4-0C82-7844-9816-0E5431AEB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1507" y="4522708"/>
            <a:ext cx="2678608" cy="19389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3A3635-BE62-0942-B605-72FF4FC5F383}"/>
              </a:ext>
            </a:extLst>
          </p:cNvPr>
          <p:cNvSpPr txBox="1"/>
          <p:nvPr/>
        </p:nvSpPr>
        <p:spPr>
          <a:xfrm>
            <a:off x="623885" y="4091212"/>
            <a:ext cx="360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>
                <a:latin typeface="+mj-lt"/>
              </a:rPr>
              <a:t>Vous aurez besoin de ces ondelettes:</a:t>
            </a:r>
          </a:p>
        </p:txBody>
      </p:sp>
      <p:pic>
        <p:nvPicPr>
          <p:cNvPr id="9" name="Picture 8" descr="Chart, shape, box and whisker chart&#10;&#10;Description automatically generated">
            <a:extLst>
              <a:ext uri="{FF2B5EF4-FFF2-40B4-BE49-F238E27FC236}">
                <a16:creationId xmlns:a16="http://schemas.microsoft.com/office/drawing/2014/main" id="{B1473524-3891-E248-96D4-D7C05E48B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893" y="4522708"/>
            <a:ext cx="2642520" cy="193899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92EEC6-1344-3049-9E12-828E2FA413EF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1771CFE-3125-FFDD-A2A3-ACDE30E81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732" y="4830329"/>
            <a:ext cx="1193800" cy="1193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27E924-6EA4-DB24-08C5-419655D0BA8B}"/>
              </a:ext>
            </a:extLst>
          </p:cNvPr>
          <p:cNvSpPr txBox="1"/>
          <p:nvPr/>
        </p:nvSpPr>
        <p:spPr>
          <a:xfrm>
            <a:off x="1155032" y="4523875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800" dirty="0" err="1">
                <a:latin typeface="+mj-lt"/>
              </a:rPr>
              <a:t>Slido</a:t>
            </a:r>
            <a:r>
              <a:rPr lang="fr-CA" sz="1800" dirty="0">
                <a:latin typeface="+mj-lt"/>
              </a:rPr>
              <a:t>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66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8D4CE-2881-43E0-8549-9A7383B16B5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Développements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08C1D-FA68-4E76-8CCE-28B9E11C81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F417FCD-D5B2-0B4F-8F3B-B52B07312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0" y="-48018"/>
            <a:ext cx="9144000" cy="880577"/>
          </a:xfrm>
        </p:spPr>
        <p:txBody>
          <a:bodyPr/>
          <a:lstStyle/>
          <a:p>
            <a:r>
              <a:rPr lang="fr-FR" dirty="0"/>
              <a:t>Base d’ondelette : Exemple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00F00A-0FCD-5341-9CA6-67F0019283FC}"/>
              </a:ext>
            </a:extLst>
          </p:cNvPr>
          <p:cNvGrpSpPr/>
          <p:nvPr/>
        </p:nvGrpSpPr>
        <p:grpSpPr>
          <a:xfrm>
            <a:off x="1719283" y="962117"/>
            <a:ext cx="5705433" cy="5283412"/>
            <a:chOff x="1719283" y="962117"/>
            <a:chExt cx="5705433" cy="5283412"/>
          </a:xfrm>
        </p:grpSpPr>
        <p:pic>
          <p:nvPicPr>
            <p:cNvPr id="3" name="Picture 2" descr="Text, letter&#10;&#10;Description automatically generated">
              <a:extLst>
                <a:ext uri="{FF2B5EF4-FFF2-40B4-BE49-F238E27FC236}">
                  <a16:creationId xmlns:a16="http://schemas.microsoft.com/office/drawing/2014/main" id="{C0F9EADD-8242-4F4A-8CA8-6EDF3843D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63" b="7961"/>
            <a:stretch/>
          </p:blipFill>
          <p:spPr>
            <a:xfrm>
              <a:off x="1719283" y="962117"/>
              <a:ext cx="5705433" cy="528341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2B855B3-5D84-3F41-9B43-838C9FBF9A0B}"/>
                </a:ext>
              </a:extLst>
            </p:cNvPr>
            <p:cNvSpPr/>
            <p:nvPr/>
          </p:nvSpPr>
          <p:spPr>
            <a:xfrm>
              <a:off x="5506947" y="3418726"/>
              <a:ext cx="1917769" cy="762856"/>
            </a:xfrm>
            <a:prstGeom prst="rect">
              <a:avLst/>
            </a:prstGeom>
            <a:solidFill>
              <a:srgbClr val="AAB7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124CEC-6D02-C948-A657-A04928CDC795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447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8D4CE-2881-43E0-8549-9A7383B16B5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08C1D-FA68-4E76-8CCE-28B9E11C81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Développement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d’ondelettes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A289BBF-0CDA-3240-9580-0F7F9BAB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1" y="183735"/>
            <a:ext cx="8672513" cy="645939"/>
          </a:xfrm>
        </p:spPr>
        <p:txBody>
          <a:bodyPr>
            <a:normAutofit/>
          </a:bodyPr>
          <a:lstStyle/>
          <a:p>
            <a:r>
              <a:rPr lang="fr-FR" sz="3600" dirty="0"/>
              <a:t>Exemple de transformée en ondelettes</a:t>
            </a:r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C8D048F9-F800-7744-B3E8-FAEBA8CF6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66572"/>
          <a:stretch/>
        </p:blipFill>
        <p:spPr>
          <a:xfrm>
            <a:off x="400349" y="845173"/>
            <a:ext cx="2662794" cy="1877900"/>
          </a:xfrm>
          <a:prstGeom prst="rect">
            <a:avLst/>
          </a:prstGeom>
        </p:spPr>
      </p:pic>
      <p:pic>
        <p:nvPicPr>
          <p:cNvPr id="18" name="Picture 17" descr="Diagram, engineering drawing&#10;&#10;Description automatically generated">
            <a:extLst>
              <a:ext uri="{FF2B5EF4-FFF2-40B4-BE49-F238E27FC236}">
                <a16:creationId xmlns:a16="http://schemas.microsoft.com/office/drawing/2014/main" id="{218AEFD0-C880-7048-802E-7F992B85E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81" r="148" b="66572"/>
          <a:stretch/>
        </p:blipFill>
        <p:spPr>
          <a:xfrm>
            <a:off x="3988859" y="849468"/>
            <a:ext cx="2618634" cy="1877900"/>
          </a:xfrm>
          <a:prstGeom prst="rect">
            <a:avLst/>
          </a:prstGeom>
        </p:spPr>
      </p:pic>
      <p:pic>
        <p:nvPicPr>
          <p:cNvPr id="21" name="Picture 20" descr="Diagram, engineering drawing&#10;&#10;Description automatically generated">
            <a:extLst>
              <a:ext uri="{FF2B5EF4-FFF2-40B4-BE49-F238E27FC236}">
                <a16:creationId xmlns:a16="http://schemas.microsoft.com/office/drawing/2014/main" id="{3FF66A69-9BF8-C447-9442-40EE8D7A0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16" t="33401" r="-1116" b="33171"/>
          <a:stretch/>
        </p:blipFill>
        <p:spPr>
          <a:xfrm>
            <a:off x="3988859" y="2804238"/>
            <a:ext cx="2662794" cy="1877901"/>
          </a:xfrm>
          <a:prstGeom prst="rect">
            <a:avLst/>
          </a:prstGeom>
        </p:spPr>
      </p:pic>
      <p:pic>
        <p:nvPicPr>
          <p:cNvPr id="22" name="Picture 21" descr="Diagram, engineering drawing&#10;&#10;Description automatically generated">
            <a:extLst>
              <a:ext uri="{FF2B5EF4-FFF2-40B4-BE49-F238E27FC236}">
                <a16:creationId xmlns:a16="http://schemas.microsoft.com/office/drawing/2014/main" id="{C15E1FE2-759E-154F-BBEB-49A9388AF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01" r="50000" b="33171"/>
          <a:stretch/>
        </p:blipFill>
        <p:spPr>
          <a:xfrm>
            <a:off x="400349" y="2804237"/>
            <a:ext cx="2662794" cy="1877901"/>
          </a:xfrm>
          <a:prstGeom prst="rect">
            <a:avLst/>
          </a:prstGeom>
        </p:spPr>
      </p:pic>
      <p:pic>
        <p:nvPicPr>
          <p:cNvPr id="23" name="Picture 22" descr="Diagram, engineering drawing&#10;&#10;Description automatically generated">
            <a:extLst>
              <a:ext uri="{FF2B5EF4-FFF2-40B4-BE49-F238E27FC236}">
                <a16:creationId xmlns:a16="http://schemas.microsoft.com/office/drawing/2014/main" id="{7267462B-83AF-5B44-9BB1-71554DA76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299" r="50000" b="1133"/>
          <a:stretch/>
        </p:blipFill>
        <p:spPr>
          <a:xfrm>
            <a:off x="386961" y="4759008"/>
            <a:ext cx="2662244" cy="1716837"/>
          </a:xfrm>
          <a:prstGeom prst="rect">
            <a:avLst/>
          </a:prstGeom>
        </p:spPr>
      </p:pic>
      <p:pic>
        <p:nvPicPr>
          <p:cNvPr id="24" name="Picture 23" descr="Diagram, engineering drawing&#10;&#10;Description automatically generated">
            <a:extLst>
              <a:ext uri="{FF2B5EF4-FFF2-40B4-BE49-F238E27FC236}">
                <a16:creationId xmlns:a16="http://schemas.microsoft.com/office/drawing/2014/main" id="{F9C4B318-D85E-E545-9529-05B4AEFCC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24" t="66819" r="1473" b="1133"/>
          <a:stretch/>
        </p:blipFill>
        <p:spPr>
          <a:xfrm>
            <a:off x="4015000" y="4759009"/>
            <a:ext cx="2599046" cy="1800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185CBF-4074-9343-876B-281F7A84569A}"/>
                  </a:ext>
                </a:extLst>
              </p:cNvPr>
              <p:cNvSpPr txBox="1"/>
              <p:nvPr/>
            </p:nvSpPr>
            <p:spPr>
              <a:xfrm>
                <a:off x="6607493" y="2930648"/>
                <a:ext cx="1603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185CBF-4074-9343-876B-281F7A845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493" y="2930648"/>
                <a:ext cx="1603644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19B2D-F15B-0542-AEAE-E4D3B1BFA7BF}"/>
                  </a:ext>
                </a:extLst>
              </p:cNvPr>
              <p:cNvSpPr txBox="1"/>
              <p:nvPr/>
            </p:nvSpPr>
            <p:spPr>
              <a:xfrm>
                <a:off x="6607493" y="5145345"/>
                <a:ext cx="15983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419B2D-F15B-0542-AEAE-E4D3B1BFA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493" y="5145345"/>
                <a:ext cx="1598323" cy="369332"/>
              </a:xfrm>
              <a:prstGeom prst="rect">
                <a:avLst/>
              </a:prstGeom>
              <a:blipFill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B489FD-30B3-BC45-B75D-6FF1D3AAB5A7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ZoneTexte 22">
            <a:extLst>
              <a:ext uri="{FF2B5EF4-FFF2-40B4-BE49-F238E27FC236}">
                <a16:creationId xmlns:a16="http://schemas.microsoft.com/office/drawing/2014/main" id="{97A8126A-06DA-6569-F93E-592BE74DA31C}"/>
              </a:ext>
            </a:extLst>
          </p:cNvPr>
          <p:cNvSpPr txBox="1"/>
          <p:nvPr/>
        </p:nvSpPr>
        <p:spPr>
          <a:xfrm>
            <a:off x="6782138" y="5790200"/>
            <a:ext cx="2220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Démo</a:t>
            </a:r>
            <a:r>
              <a:rPr lang="fr-FR" u="sng" dirty="0">
                <a:solidFill>
                  <a:schemeClr val="accent1"/>
                </a:solidFill>
              </a:rPr>
              <a:t> </a:t>
            </a:r>
            <a:r>
              <a:rPr lang="fr-FR" u="sng" dirty="0" err="1">
                <a:solidFill>
                  <a:schemeClr val="accent1"/>
                </a:solidFill>
              </a:rPr>
              <a:t>SignalDecomposition</a:t>
            </a:r>
            <a:endParaRPr lang="fr-FR" u="sng" dirty="0">
              <a:solidFill>
                <a:schemeClr val="accent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AF9B6B8-2F9C-C016-11F7-E2C3B95F81DB}"/>
              </a:ext>
            </a:extLst>
          </p:cNvPr>
          <p:cNvSpPr/>
          <p:nvPr/>
        </p:nvSpPr>
        <p:spPr>
          <a:xfrm>
            <a:off x="6651653" y="5799115"/>
            <a:ext cx="2384219" cy="67673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8694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8D4CE-2881-43E0-8549-9A7383B16B5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08C1D-FA68-4E76-8CCE-28B9E11C81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Développement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série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d’ondelettes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50B475D7-BD77-C446-BC31-71F26D1E4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04" y="9614"/>
            <a:ext cx="8030095" cy="880577"/>
          </a:xfrm>
        </p:spPr>
        <p:txBody>
          <a:bodyPr>
            <a:normAutofit/>
          </a:bodyPr>
          <a:lstStyle/>
          <a:p>
            <a:r>
              <a:rPr lang="fr-FR" dirty="0"/>
              <a:t>Transformée en ondelettes discrète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space réservé du contenu 2">
                <a:extLst>
                  <a:ext uri="{FF2B5EF4-FFF2-40B4-BE49-F238E27FC236}">
                    <a16:creationId xmlns:a16="http://schemas.microsoft.com/office/drawing/2014/main" id="{04829147-1B43-D148-B67C-D2FE695406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062510"/>
                <a:ext cx="9144000" cy="509028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400" dirty="0"/>
                  <a:t>Cadre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CA" sz="240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CA" sz="24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sz="240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CA" sz="24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400" dirty="0"/>
                  <a:t> : Élément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CA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400" i="1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lang="fr-FR" sz="2400" dirty="0"/>
                  <a:t>. Variable </a:t>
                </a:r>
                <a:r>
                  <a:rPr lang="fr-FR" sz="2400" i="1" dirty="0"/>
                  <a:t>temporelle</a:t>
                </a:r>
                <a:r>
                  <a:rPr lang="fr-FR" sz="2400" dirty="0"/>
                  <a:t> discrète</a:t>
                </a:r>
              </a:p>
              <a:p>
                <a:pPr lvl="1"/>
                <a:r>
                  <a:rPr lang="fr-FR" sz="2400" dirty="0"/>
                  <a:t>Décomposition sur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sSub>
                          <m:sSubPr>
                            <m:ctrlPr>
                              <a:rPr lang="fr-CA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sSub>
                      <m:sSubPr>
                        <m:ctrlP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r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sSub>
                      <m:sSubPr>
                        <m:ctrlP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r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  <m:sSub>
                      <m:sSubPr>
                        <m:ctrlP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fr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fr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nary>
                      <m:naryPr>
                        <m:chr m:val="⨁"/>
                        <m:subHide m:val="on"/>
                        <m:supHide m:val="on"/>
                        <m:ctrlP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fr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e>
                    </m:nary>
                  </m:oMath>
                </a14:m>
                <a:endParaRPr lang="fr-FR" sz="2400" dirty="0"/>
              </a:p>
              <a:p>
                <a:r>
                  <a:rPr lang="fr-FR" sz="2400" dirty="0"/>
                  <a:t>Décomposition (Inverse DWT)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A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A" sz="24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sub>
                          </m:sSub>
                          <m:d>
                            <m:dPr>
                              <m:ctrlP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CA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fr-CA" sz="24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sSub>
                            <m:sSub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A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A" sz="240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sSub>
                            <m:sSub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ℤ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CA" sz="2400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400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fr-CA" sz="2400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A" sz="2400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sz="2400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CA" sz="2400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sz="2400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fr-FR" sz="2400" dirty="0"/>
              </a:p>
              <a:p>
                <a:r>
                  <a:rPr lang="fr-FR" sz="2400" dirty="0"/>
                  <a:t>Calcul des coefficients (</a:t>
                </a:r>
                <a:r>
                  <a:rPr lang="fr-FR" sz="2400" dirty="0" err="1"/>
                  <a:t>Forward</a:t>
                </a:r>
                <a:r>
                  <a:rPr lang="fr-FR" sz="2400" dirty="0"/>
                  <a:t> DWT)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d>
                        <m:dPr>
                          <m:ctrlP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fr-CA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sSub>
                            <m:sSub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fr-CA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CA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A" sz="24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b>
                            <m:sSubPr>
                              <m:ctrlP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fr-CA" sz="240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24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400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400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CA" sz="2400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d>
                        <m:dPr>
                          <m:ctrlPr>
                            <a:rPr lang="fr-CA" sz="2400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CA" sz="2400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sz="2400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fr-CA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fr-CA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e>
                          <m:sSub>
                            <m:sSubPr>
                              <m:ctrlPr>
                                <a:rPr lang="fr-CA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fr-CA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A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CA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A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CA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b>
                            <m:sSubPr>
                              <m:ctrlPr>
                                <a:rPr lang="fr-CA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fr-CA" sz="24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CA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9" name="Espace réservé du contenu 2">
                <a:extLst>
                  <a:ext uri="{FF2B5EF4-FFF2-40B4-BE49-F238E27FC236}">
                    <a16:creationId xmlns:a16="http://schemas.microsoft.com/office/drawing/2014/main" id="{04829147-1B43-D148-B67C-D2FE69540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62510"/>
                <a:ext cx="9144000" cy="5090285"/>
              </a:xfrm>
              <a:prstGeom prst="rect">
                <a:avLst/>
              </a:prstGeom>
              <a:blipFill>
                <a:blip r:embed="rId3"/>
                <a:stretch>
                  <a:fillRect l="-972" t="-1750" b="-2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04676A-7C29-BC4C-83D1-9074FDA3A430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937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831015"/>
            <a:ext cx="8358939" cy="5777191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Approches des traitements multirésolutions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Analyse pyramidale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en sous-bandes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Transformée de </a:t>
            </a:r>
            <a:r>
              <a:rPr lang="fr-FR" sz="2200" spc="-45" dirty="0" err="1">
                <a:latin typeface="+mj-lt"/>
                <a:cs typeface="Tahoma"/>
              </a:rPr>
              <a:t>Haar</a:t>
            </a:r>
            <a:endParaRPr lang="fr-FR" sz="2200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Développements multirésolutions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Rappels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Fonctions d’échelle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Ondelettes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Développement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série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d’ondelettes</a:t>
            </a:r>
            <a:r>
              <a:rPr lang="en-CA" sz="2200" b="1" spc="-45" dirty="0">
                <a:latin typeface="+mj-lt"/>
                <a:cs typeface="Tahoma"/>
              </a:rPr>
              <a:t>, </a:t>
            </a:r>
            <a:r>
              <a:rPr lang="en-CA" sz="2200" b="1" spc="-45" dirty="0" err="1">
                <a:latin typeface="+mj-lt"/>
                <a:cs typeface="Tahoma"/>
              </a:rPr>
              <a:t>transforméee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Développement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série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d’ondelettes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Transformée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ondelettes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discrète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Transformée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ondelettes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rapide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>
                <a:latin typeface="+mj-lt"/>
                <a:cs typeface="Tahoma"/>
              </a:rPr>
              <a:t>Extension bi-</a:t>
            </a:r>
            <a:r>
              <a:rPr lang="en-CA" sz="2200" spc="-65" dirty="0" err="1">
                <a:latin typeface="+mj-lt"/>
                <a:cs typeface="Tahoma"/>
              </a:rPr>
              <a:t>dimensionnelle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Applications de la transformée en ondelettes 2D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Détection</a:t>
            </a:r>
            <a:r>
              <a:rPr lang="en-CA" sz="2200" spc="-65" dirty="0">
                <a:latin typeface="+mj-lt"/>
                <a:cs typeface="Tahoma"/>
              </a:rPr>
              <a:t> de contours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Débruitage</a:t>
            </a:r>
            <a:r>
              <a:rPr lang="en-CA" sz="2200" spc="-65" dirty="0">
                <a:latin typeface="+mj-lt"/>
                <a:cs typeface="Tahoma"/>
              </a:rPr>
              <a:t> et compression </a:t>
            </a:r>
            <a:r>
              <a:rPr lang="en-CA" sz="2200" spc="-65" dirty="0" err="1">
                <a:latin typeface="+mj-lt"/>
                <a:cs typeface="Tahoma"/>
              </a:rPr>
              <a:t>d’images</a:t>
            </a: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634213B-C4FD-CF4C-B4C3-7E554A5B033A}"/>
              </a:ext>
            </a:extLst>
          </p:cNvPr>
          <p:cNvSpPr/>
          <p:nvPr/>
        </p:nvSpPr>
        <p:spPr>
          <a:xfrm>
            <a:off x="436146" y="886999"/>
            <a:ext cx="7994910" cy="321276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7274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ondelettes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rapide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7948" y="915103"/>
                <a:ext cx="8633792" cy="551041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spc="-50" dirty="0">
                    <a:latin typeface="+mj-lt"/>
                    <a:cs typeface="Tahoma"/>
                  </a:rPr>
                  <a:t>Approche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Cadre : temps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continu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ou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discret</a:t>
                </a: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Utilisation du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caractère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générateur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de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200" i="1" spc="-15" dirty="0">
                        <a:latin typeface="+mj-lt"/>
                        <a:ea typeface="Cambria Math" panose="02040503050406030204" pitchFamily="18" charset="0"/>
                        <a:cs typeface="DejaVu Sans"/>
                      </a:rPr>
                      <m:t>φ</m:t>
                    </m:r>
                  </m:oMath>
                </a14:m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fr-CA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A" sz="20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CA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CA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CA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b>
                        </m:sSub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fr-CA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fr-CA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)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Relations entre coefficients de deux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échelles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voisines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CA" sz="2200" i="1" spc="-50" dirty="0">
                        <a:latin typeface="Cambria Math" panose="02040503050406030204" pitchFamily="18" charset="0"/>
                        <a:cs typeface="Tahoma"/>
                      </a:rPr>
                      <m:t>𝑗</m:t>
                    </m:r>
                  </m:oMath>
                </a14:m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et</a:t>
                </a:r>
                <a:r>
                  <a:rPr lang="en-CA" sz="22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50" dirty="0">
                        <a:latin typeface="Cambria Math" panose="02040503050406030204" pitchFamily="18" charset="0"/>
                        <a:cs typeface="Tahoma"/>
                      </a:rPr>
                      <m:t>𝑗</m:t>
                    </m:r>
                  </m:oMath>
                </a14:m>
                <a:r>
                  <a:rPr lang="en-CA" sz="2200" spc="-50" dirty="0">
                    <a:latin typeface="+mj-lt"/>
                    <a:ea typeface="Cambria Math" panose="02040503050406030204" pitchFamily="18" charset="0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+</m:t>
                    </m:r>
                  </m:oMath>
                </a14:m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1)</a:t>
                </a: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r>
                  <a:rPr lang="en-CA" sz="2600" b="1" u="sng" spc="-50" dirty="0" err="1">
                    <a:latin typeface="+mj-lt"/>
                    <a:cs typeface="Tahoma"/>
                  </a:rPr>
                  <a:t>Signaux</a:t>
                </a:r>
                <a:r>
                  <a:rPr lang="en-CA" sz="2600" b="1" u="sng" spc="-50" dirty="0">
                    <a:latin typeface="+mj-lt"/>
                    <a:cs typeface="Tahoma"/>
                  </a:rPr>
                  <a:t> à temps </a:t>
                </a:r>
                <a:r>
                  <a:rPr lang="en-CA" sz="2600" b="1" u="sng" spc="-50" dirty="0" err="1">
                    <a:latin typeface="+mj-lt"/>
                    <a:cs typeface="Tahoma"/>
                  </a:rPr>
                  <a:t>continu</a:t>
                </a: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800"/>
                  </a:spcBef>
                  <a:buSzPct val="135000"/>
                </a:pPr>
                <a:r>
                  <a:rPr lang="en-CA" sz="2200" dirty="0">
                    <a:ea typeface="Cambria Math" panose="02040503050406030204" pitchFamily="18" charset="0"/>
                    <a:cs typeface="Tahoma" panose="020B0604030504040204" pitchFamily="34" charset="0"/>
                  </a:rPr>
                  <a:t>  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6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0"/>
                  </a:spcBef>
                  <a:buSzPct val="135000"/>
                </a:pPr>
                <a:r>
                  <a:rPr lang="en-CA" sz="2600" b="1" u="sng" spc="-50" dirty="0">
                    <a:latin typeface="+mj-lt"/>
                    <a:cs typeface="Tahoma"/>
                  </a:rPr>
                  <a:t> </a:t>
                </a:r>
              </a:p>
              <a:p>
                <a:pPr marL="0" indent="0">
                  <a:spcBef>
                    <a:spcPts val="3000"/>
                  </a:spcBef>
                  <a:buSzPct val="135000"/>
                  <a:buNone/>
                </a:pPr>
                <a:r>
                  <a:rPr lang="en-CA" sz="2600" b="1" u="sng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Point </a:t>
                </a:r>
                <a:r>
                  <a:rPr lang="en-CA" sz="2600" b="1" u="sng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importants</a:t>
                </a:r>
                <a:endParaRPr lang="en-CA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Clr>
                    <a:srgbClr val="FF0000"/>
                  </a:buClr>
                  <a:buSzPct val="135000"/>
                </a:pP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Structure analogue à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celle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du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codage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en</a:t>
                </a:r>
                <a:r>
                  <a:rPr lang="en-CA" sz="22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sous-</a:t>
                </a:r>
                <a:r>
                  <a:rPr lang="en-CA" sz="2200" dirty="0" err="1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bandes</a:t>
                </a:r>
                <a:endParaRPr lang="en-CA" sz="1800" baseline="-25000" dirty="0">
                  <a:solidFill>
                    <a:schemeClr val="tx1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en-CA" sz="2400" i="1" spc="-50" dirty="0">
                  <a:cs typeface="Tahoma"/>
                </a:endParaRPr>
              </a:p>
              <a:p>
                <a:pPr marL="0" indent="0">
                  <a:spcBef>
                    <a:spcPts val="1800"/>
                  </a:spcBef>
                  <a:buSzPct val="135000"/>
                  <a:buNone/>
                </a:pPr>
                <a:endParaRPr lang="en-CA" sz="2400" i="1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b="1" u="sng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b="1" u="sng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3FA9A4E8-2F42-4E44-AB37-82390ABC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948" y="915103"/>
                <a:ext cx="8633792" cy="5510411"/>
              </a:xfrm>
              <a:prstGeom prst="rect">
                <a:avLst/>
              </a:prstGeom>
              <a:blipFill>
                <a:blip r:embed="rId3"/>
                <a:stretch>
                  <a:fillRect l="-1322" t="-1843" r="-14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A28D4CE-2881-43E0-8549-9A7383B16B5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08C1D-FA68-4E76-8CCE-28B9E11C81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rapide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4157D-7AC2-4502-AEF7-3E6334DEC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68" y="3262186"/>
            <a:ext cx="6359878" cy="654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038340-38A9-4BA8-A971-03843E5C7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136" y="4102375"/>
            <a:ext cx="6467204" cy="65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68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ondelettes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rapide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28D4CE-2881-43E0-8549-9A7383B16B5B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308C1D-FA68-4E76-8CCE-28B9E11C8167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rapide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3F02FEC-C910-4441-8623-44E16995CCD5}"/>
              </a:ext>
            </a:extLst>
          </p:cNvPr>
          <p:cNvSpPr/>
          <p:nvPr/>
        </p:nvSpPr>
        <p:spPr>
          <a:xfrm>
            <a:off x="5621322" y="3866608"/>
            <a:ext cx="3224155" cy="87724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spc="-50" dirty="0">
                <a:solidFill>
                  <a:srgbClr val="FF0000"/>
                </a:solidFill>
                <a:latin typeface="+mj-lt"/>
                <a:cs typeface="Tahoma"/>
              </a:rPr>
              <a:t>Équivalence entre TOR et codage en sous-bandes</a:t>
            </a:r>
            <a:endParaRPr lang="en-CA" sz="2200" b="1" dirty="0">
              <a:latin typeface="+mj-lt"/>
            </a:endParaRP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37A894F3-83F2-4ABE-B8BB-2565782BBB87}"/>
              </a:ext>
            </a:extLst>
          </p:cNvPr>
          <p:cNvSpPr txBox="1">
            <a:spLocks/>
          </p:cNvSpPr>
          <p:nvPr/>
        </p:nvSpPr>
        <p:spPr>
          <a:xfrm>
            <a:off x="487948" y="915104"/>
            <a:ext cx="8633792" cy="21924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Signaux</a:t>
            </a:r>
            <a:r>
              <a:rPr lang="en-CA" sz="2600" b="1" u="sng" spc="-50" dirty="0">
                <a:latin typeface="+mj-lt"/>
                <a:cs typeface="Tahoma"/>
              </a:rPr>
              <a:t> à temps </a:t>
            </a:r>
            <a:r>
              <a:rPr lang="en-CA" sz="2600" b="1" u="sng" spc="-50" dirty="0" err="1">
                <a:latin typeface="+mj-lt"/>
                <a:cs typeface="Tahoma"/>
              </a:rPr>
              <a:t>discret</a:t>
            </a:r>
            <a:r>
              <a:rPr lang="en-CA" sz="2600" b="1" u="sng" spc="-50" dirty="0">
                <a:latin typeface="+mj-lt"/>
                <a:cs typeface="Tahoma"/>
              </a:rPr>
              <a:t> (support </a:t>
            </a:r>
            <a:r>
              <a:rPr lang="en-CA" sz="2600" b="1" u="sng" spc="-50" dirty="0" err="1">
                <a:latin typeface="+mj-lt"/>
                <a:cs typeface="Tahoma"/>
              </a:rPr>
              <a:t>fini</a:t>
            </a:r>
            <a:r>
              <a:rPr lang="en-CA" sz="2600" b="1" u="sng" spc="-50" dirty="0">
                <a:latin typeface="+mj-lt"/>
                <a:cs typeface="Tahoma"/>
              </a:rPr>
              <a:t>)</a:t>
            </a: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</a:p>
          <a:p>
            <a:pPr marL="482400" lvl="1" indent="-230400">
              <a:lnSpc>
                <a:spcPct val="100000"/>
              </a:lnSpc>
              <a:spcBef>
                <a:spcPts val="1200"/>
              </a:spcBef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 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baseline="-25000" dirty="0">
              <a:solidFill>
                <a:schemeClr val="tx1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1800" baseline="-25000" dirty="0">
              <a:solidFill>
                <a:schemeClr val="tx1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400" i="1" spc="-50" dirty="0"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400" i="1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b="1" u="sng" spc="-50" dirty="0">
              <a:latin typeface="+mj-lt"/>
              <a:cs typeface="Tahoma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DE304C-80A5-49CE-A3D2-32B85B550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40" y="1460851"/>
            <a:ext cx="5131898" cy="7675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18915A-5328-43EE-9DF2-544E0C211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740" y="2354250"/>
            <a:ext cx="4992130" cy="7409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83D4F2B-BFF7-46CC-ADEB-BDFDC15A39FB}"/>
              </a:ext>
            </a:extLst>
          </p:cNvPr>
          <p:cNvGrpSpPr/>
          <p:nvPr/>
        </p:nvGrpSpPr>
        <p:grpSpPr>
          <a:xfrm>
            <a:off x="487946" y="3389709"/>
            <a:ext cx="4991483" cy="3122302"/>
            <a:chOff x="487946" y="3389709"/>
            <a:chExt cx="4991483" cy="3122302"/>
          </a:xfrm>
        </p:grpSpPr>
        <p:sp>
          <p:nvSpPr>
            <p:cNvPr id="27" name="Content Placeholder 3">
              <a:extLst>
                <a:ext uri="{FF2B5EF4-FFF2-40B4-BE49-F238E27FC236}">
                  <a16:creationId xmlns:a16="http://schemas.microsoft.com/office/drawing/2014/main" id="{1CFCD6FD-2435-46FC-B160-C6758D061A1C}"/>
                </a:ext>
              </a:extLst>
            </p:cNvPr>
            <p:cNvSpPr txBox="1">
              <a:spLocks/>
            </p:cNvSpPr>
            <p:nvPr/>
          </p:nvSpPr>
          <p:spPr>
            <a:xfrm>
              <a:off x="487946" y="3389709"/>
              <a:ext cx="4991483" cy="31223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3400" b="1" u="sng" dirty="0">
                  <a:latin typeface="+mj-lt"/>
                </a:rPr>
                <a:t>TOR et </a:t>
              </a:r>
              <a:r>
                <a:rPr lang="en-CA" sz="3400" b="1" u="sng" dirty="0" err="1">
                  <a:latin typeface="+mj-lt"/>
                </a:rPr>
                <a:t>codage</a:t>
              </a:r>
              <a:r>
                <a:rPr lang="en-CA" sz="3400" b="1" u="sng" dirty="0">
                  <a:latin typeface="+mj-lt"/>
                </a:rPr>
                <a:t> </a:t>
              </a:r>
              <a:r>
                <a:rPr lang="en-CA" sz="3400" b="1" u="sng" dirty="0" err="1">
                  <a:latin typeface="+mj-lt"/>
                </a:rPr>
                <a:t>en</a:t>
              </a:r>
              <a:r>
                <a:rPr lang="en-CA" sz="3400" b="1" u="sng" dirty="0">
                  <a:latin typeface="+mj-lt"/>
                </a:rPr>
                <a:t> sous-</a:t>
              </a:r>
              <a:r>
                <a:rPr lang="en-CA" sz="3400" b="1" u="sng" dirty="0" err="1">
                  <a:latin typeface="+mj-lt"/>
                </a:rPr>
                <a:t>bandes</a:t>
              </a:r>
              <a:endParaRPr lang="en-CA" sz="3400" b="1" u="sng" dirty="0">
                <a:latin typeface="+mj-lt"/>
              </a:endParaRPr>
            </a:p>
            <a:p>
              <a:endParaRPr lang="en-CA" sz="2800" b="1" u="sng" dirty="0">
                <a:latin typeface="+mj-lt"/>
              </a:endParaRPr>
            </a:p>
            <a:p>
              <a:endParaRPr lang="en-CA" sz="2800" b="1" u="sng" dirty="0">
                <a:latin typeface="+mj-lt"/>
              </a:endParaRPr>
            </a:p>
            <a:p>
              <a:endParaRPr lang="en-CA" sz="10400" b="1" u="sng" dirty="0">
                <a:latin typeface="+mj-lt"/>
              </a:endParaRPr>
            </a:p>
            <a:p>
              <a:endParaRPr lang="en-CA" sz="2600" b="1" u="sng" dirty="0"/>
            </a:p>
            <a:p>
              <a:endParaRPr lang="en-CA" sz="2600" b="1" u="sng" dirty="0"/>
            </a:p>
            <a:p>
              <a:r>
                <a:rPr lang="es-ES" sz="1500" i="1" spc="-35" dirty="0">
                  <a:latin typeface="+mj-lt"/>
                  <a:cs typeface="Arial"/>
                </a:rPr>
                <a:t>©</a:t>
              </a:r>
              <a:r>
                <a:rPr lang="es-ES" sz="15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5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5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5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5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5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5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5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5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s-ES" sz="15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object 60">
              <a:extLst>
                <a:ext uri="{FF2B5EF4-FFF2-40B4-BE49-F238E27FC236}">
                  <a16:creationId xmlns:a16="http://schemas.microsoft.com/office/drawing/2014/main" id="{5ED3452D-6711-46A2-ABC6-CD341A1BBA33}"/>
                </a:ext>
              </a:extLst>
            </p:cNvPr>
            <p:cNvSpPr/>
            <p:nvPr/>
          </p:nvSpPr>
          <p:spPr>
            <a:xfrm>
              <a:off x="648588" y="3917087"/>
              <a:ext cx="4664817" cy="193404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80B338-4F6D-5C4F-99C9-44E96AB56477}"/>
                  </a:ext>
                </a:extLst>
              </p:cNvPr>
              <p:cNvSpPr txBox="1"/>
              <p:nvPr/>
            </p:nvSpPr>
            <p:spPr>
              <a:xfrm>
                <a:off x="5621322" y="4884108"/>
                <a:ext cx="3224155" cy="155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A" dirty="0">
                    <a:hlinkClick r:id="rId6"/>
                  </a:rPr>
                  <a:t>Base de décomposition </a:t>
                </a:r>
                <a:r>
                  <a:rPr lang="fr-CA" dirty="0"/>
                  <a:t>détermine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et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</m:oMath>
                </a14:m>
                <a:endParaRPr lang="fr-CA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A" dirty="0"/>
                  <a:t>Ondelette </a:t>
                </a:r>
                <a:r>
                  <a:rPr lang="fr-CA" dirty="0" err="1"/>
                  <a:t>Haar</a:t>
                </a:r>
                <a:r>
                  <a:rPr lang="fr-CA" dirty="0"/>
                  <a:t> 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fr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endParaRPr lang="en-CA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(−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fr-CA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80B338-4F6D-5C4F-99C9-44E96AB56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22" y="4884108"/>
                <a:ext cx="3224155" cy="1551515"/>
              </a:xfrm>
              <a:prstGeom prst="rect">
                <a:avLst/>
              </a:prstGeom>
              <a:blipFill>
                <a:blip r:embed="rId7"/>
                <a:stretch>
                  <a:fillRect l="-1176" t="-1626" b="-243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5161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ondelettes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rapide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DD7660E-C106-4075-9F00-9B540E3A0A91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64462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Décomposition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en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plusieurs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échelles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3934DA-1FD2-4BFC-9793-D0220EC043F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4A02F7-0145-40E1-84D0-D948D0D8B6E3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rapide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B9DA5C-7ED2-4E58-8501-F97D4104247B}"/>
              </a:ext>
            </a:extLst>
          </p:cNvPr>
          <p:cNvGrpSpPr/>
          <p:nvPr/>
        </p:nvGrpSpPr>
        <p:grpSpPr>
          <a:xfrm>
            <a:off x="1845605" y="1677326"/>
            <a:ext cx="5481954" cy="4237828"/>
            <a:chOff x="1635538" y="1677326"/>
            <a:chExt cx="5481954" cy="4237828"/>
          </a:xfrm>
        </p:grpSpPr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F40D3780-8628-4C4B-B6C6-5E70971DA2FE}"/>
                </a:ext>
              </a:extLst>
            </p:cNvPr>
            <p:cNvSpPr/>
            <p:nvPr/>
          </p:nvSpPr>
          <p:spPr>
            <a:xfrm>
              <a:off x="1635538" y="1677326"/>
              <a:ext cx="5481954" cy="42378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05731CE-E888-4E8E-AC11-03C8E35A4A0A}"/>
                </a:ext>
              </a:extLst>
            </p:cNvPr>
            <p:cNvSpPr/>
            <p:nvPr/>
          </p:nvSpPr>
          <p:spPr>
            <a:xfrm>
              <a:off x="1635538" y="1677326"/>
              <a:ext cx="5481954" cy="4237828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646998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ondelettes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rapide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inverse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13508" y="62905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3934DA-1FD2-4BFC-9793-D0220EC043F0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4A02F7-0145-40E1-84D0-D948D0D8B6E3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rapide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BFE6AFBA-47FB-0D43-8335-0DE50ACED6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1086678"/>
                <a:ext cx="7886700" cy="509028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2200" dirty="0"/>
                  <a:t>Codage en sous-bandes: partie synthèse</a:t>
                </a:r>
              </a:p>
              <a:p>
                <a:r>
                  <a:rPr lang="fr-FR" sz="2200" dirty="0"/>
                  <a:t>Reconstruction parfaite pour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r>
                        <a:rPr lang="fr-CA" sz="20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A" sz="20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CA" sz="20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  <m:r>
                        <a:rPr lang="fr-CA" sz="20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A" sz="20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CA" sz="200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d>
                        <m:d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fr-CA" sz="20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CA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fr-CA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fr-CA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Sup>
                                <m:sSubSupPr>
                                  <m:ctrlP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  <m:sup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fr-CA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fr-CA" sz="20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Sup>
                                <m:sSubSupPr>
                                  <m:ctrlP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sub>
                                <m:sup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↑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fr-CA" sz="20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Espace réservé du contenu 2">
                <a:extLst>
                  <a:ext uri="{FF2B5EF4-FFF2-40B4-BE49-F238E27FC236}">
                    <a16:creationId xmlns:a16="http://schemas.microsoft.com/office/drawing/2014/main" id="{BFE6AFBA-47FB-0D43-8335-0DE50ACED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086678"/>
                <a:ext cx="7886700" cy="5090285"/>
              </a:xfrm>
              <a:prstGeom prst="rect">
                <a:avLst/>
              </a:prstGeom>
              <a:blipFill>
                <a:blip r:embed="rId3"/>
                <a:stretch>
                  <a:fillRect l="-965" t="-149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7">
            <a:extLst>
              <a:ext uri="{FF2B5EF4-FFF2-40B4-BE49-F238E27FC236}">
                <a16:creationId xmlns:a16="http://schemas.microsoft.com/office/drawing/2014/main" id="{2328A203-F6C4-3849-B69B-5D9B5DFCC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75" y="3619633"/>
            <a:ext cx="7084250" cy="265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54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FA9A4E8-2F42-4E44-AB37-82390ABC83E0}"/>
              </a:ext>
            </a:extLst>
          </p:cNvPr>
          <p:cNvSpPr txBox="1">
            <a:spLocks/>
          </p:cNvSpPr>
          <p:nvPr/>
        </p:nvSpPr>
        <p:spPr>
          <a:xfrm>
            <a:off x="487948" y="1213669"/>
            <a:ext cx="8633792" cy="40140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Cadre </a:t>
            </a:r>
            <a:r>
              <a:rPr lang="en-CA" sz="2600" b="1" u="sng" spc="-50" dirty="0" err="1">
                <a:latin typeface="+mj-lt"/>
                <a:cs typeface="Tahoma"/>
              </a:rPr>
              <a:t>théorique</a:t>
            </a:r>
            <a:r>
              <a:rPr lang="en-CA" sz="2600" b="1" u="sng" spc="-50" dirty="0">
                <a:latin typeface="+mj-lt"/>
                <a:cs typeface="Tahoma"/>
              </a:rPr>
              <a:t> des </a:t>
            </a:r>
            <a:r>
              <a:rPr lang="en-CA" sz="2600" b="1" u="sng" spc="-50" dirty="0" err="1">
                <a:latin typeface="+mj-lt"/>
                <a:cs typeface="Tahoma"/>
              </a:rPr>
              <a:t>ondelettes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Signaux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de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tous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types (temps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continu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, temps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discret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, support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fini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, …)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Outils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variés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(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transformée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continue,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discrète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,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rapide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, …etc.)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r>
              <a:rPr lang="en-CA" sz="2600" b="1" u="sng" spc="-50" dirty="0" err="1">
                <a:latin typeface="+mj-lt"/>
                <a:cs typeface="Tahoma"/>
              </a:rPr>
              <a:t>En</a:t>
            </a:r>
            <a:r>
              <a:rPr lang="en-CA" sz="2600" b="1" u="sng" spc="-50" dirty="0">
                <a:latin typeface="+mj-lt"/>
                <a:cs typeface="Tahoma"/>
              </a:rPr>
              <a:t> </a:t>
            </a:r>
            <a:r>
              <a:rPr lang="en-CA" sz="2600" b="1" u="sng" spc="-50" dirty="0" err="1">
                <a:latin typeface="+mj-lt"/>
                <a:cs typeface="Tahoma"/>
              </a:rPr>
              <a:t>pratique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Signaux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à temps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discrèt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et à support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fini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Transformée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ondelettes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rapide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Codage</a:t>
            </a:r>
            <a:r>
              <a:rPr lang="en-CA" sz="22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récurrent</a:t>
            </a:r>
            <a:r>
              <a:rPr lang="en-CA" sz="22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en</a:t>
            </a:r>
            <a:r>
              <a:rPr lang="en-CA" sz="22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sous-</a:t>
            </a:r>
            <a:r>
              <a:rPr lang="en-CA" sz="220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bandes</a:t>
            </a:r>
            <a:r>
              <a:rPr lang="en-CA" sz="22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avec </a:t>
            </a:r>
            <a:r>
              <a:rPr lang="en-CA" sz="220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filtres</a:t>
            </a:r>
            <a:r>
              <a:rPr lang="en-CA" sz="2200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solidFill>
                  <a:srgbClr val="FF0000"/>
                </a:solidFill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orthogonaux</a:t>
            </a:r>
            <a:endParaRPr lang="en-CA" sz="2200" dirty="0">
              <a:solidFill>
                <a:srgbClr val="FF0000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1800" baseline="-25000" dirty="0">
              <a:solidFill>
                <a:schemeClr val="tx1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400" i="1" spc="-50" dirty="0"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400" i="1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B4356E-EF35-408F-90AB-BB7B12C05308}"/>
              </a:ext>
            </a:extLst>
          </p:cNvPr>
          <p:cNvSpPr/>
          <p:nvPr/>
        </p:nvSpPr>
        <p:spPr>
          <a:xfrm>
            <a:off x="487948" y="5561641"/>
            <a:ext cx="8235922" cy="559755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200" b="1" dirty="0" err="1">
                <a:solidFill>
                  <a:srgbClr val="FF0000"/>
                </a:solidFill>
                <a:latin typeface="+mj-lt"/>
              </a:rPr>
              <a:t>Élément</a:t>
            </a:r>
            <a:r>
              <a:rPr lang="en-CA" sz="2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CA" sz="2200" b="1" dirty="0" err="1">
                <a:solidFill>
                  <a:srgbClr val="FF0000"/>
                </a:solidFill>
                <a:latin typeface="+mj-lt"/>
              </a:rPr>
              <a:t>déterminant</a:t>
            </a:r>
            <a:r>
              <a:rPr lang="en-CA" sz="2200" b="1" dirty="0">
                <a:solidFill>
                  <a:srgbClr val="FF0000"/>
                </a:solidFill>
                <a:latin typeface="+mj-lt"/>
              </a:rPr>
              <a:t> : </a:t>
            </a:r>
            <a:r>
              <a:rPr lang="en-CA" sz="2200" b="1" dirty="0" err="1">
                <a:solidFill>
                  <a:srgbClr val="FF0000"/>
                </a:solidFill>
                <a:latin typeface="+mj-lt"/>
              </a:rPr>
              <a:t>choix</a:t>
            </a:r>
            <a:r>
              <a:rPr lang="en-CA" sz="2200" b="1" dirty="0">
                <a:solidFill>
                  <a:srgbClr val="FF0000"/>
                </a:solidFill>
                <a:latin typeface="+mj-lt"/>
              </a:rPr>
              <a:t> de la </a:t>
            </a:r>
            <a:r>
              <a:rPr lang="en-CA" sz="2200" b="1" dirty="0" err="1">
                <a:solidFill>
                  <a:srgbClr val="FF0000"/>
                </a:solidFill>
                <a:latin typeface="+mj-lt"/>
              </a:rPr>
              <a:t>fonction</a:t>
            </a:r>
            <a:r>
              <a:rPr lang="en-CA" sz="2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CA" sz="2200" b="1" dirty="0" err="1">
                <a:solidFill>
                  <a:srgbClr val="FF0000"/>
                </a:solidFill>
                <a:latin typeface="+mj-lt"/>
              </a:rPr>
              <a:t>d’échelle</a:t>
            </a:r>
            <a:r>
              <a:rPr lang="en-CA" sz="2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CA" sz="2200" b="1" i="1" dirty="0">
                <a:solidFill>
                  <a:srgbClr val="FF0000"/>
                </a:solidFill>
                <a:latin typeface="+mj-lt"/>
                <a:ea typeface="Cambria Math" panose="02040503050406030204" pitchFamily="18" charset="0"/>
              </a:rPr>
              <a:t>φ</a:t>
            </a:r>
            <a:endParaRPr lang="en-CA" sz="22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DF135-CE88-4609-B99D-4A9B64F0FED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878E1-6482-4E68-83A9-61BABE2597C1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ondelettes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rapide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024641-4B9F-4323-9A41-66BFF0174C7D}"/>
              </a:ext>
            </a:extLst>
          </p:cNvPr>
          <p:cNvCxnSpPr>
            <a:cxnSpLocks/>
          </p:cNvCxnSpPr>
          <p:nvPr/>
        </p:nvCxnSpPr>
        <p:spPr>
          <a:xfrm>
            <a:off x="496957" y="116948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3AD6046-00E7-4A8C-833E-0603A2939C5D}"/>
              </a:ext>
            </a:extLst>
          </p:cNvPr>
          <p:cNvSpPr txBox="1"/>
          <p:nvPr/>
        </p:nvSpPr>
        <p:spPr>
          <a:xfrm>
            <a:off x="355599" y="263530"/>
            <a:ext cx="80075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CA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écomposition</a:t>
            </a:r>
            <a:r>
              <a:rPr lang="en-CA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multirésolutions</a:t>
            </a:r>
            <a:r>
              <a:rPr lang="en-CA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CA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ondelettes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Synthèse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89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DF135-CE88-4609-B99D-4A9B64F0FED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878E1-6482-4E68-83A9-61BABE2597C1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bi-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dimensionnelle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space réservé du contenu 7">
                <a:extLst>
                  <a:ext uri="{FF2B5EF4-FFF2-40B4-BE49-F238E27FC236}">
                    <a16:creationId xmlns:a16="http://schemas.microsoft.com/office/drawing/2014/main" id="{3D9BE1EA-B836-3A46-8450-AB788AD21F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872363"/>
                <a:ext cx="7886700" cy="288525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700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b="1" i="1" dirty="0"/>
                  <a:t>Approche: séparabilité</a:t>
                </a:r>
              </a:p>
              <a:p>
                <a:r>
                  <a:rPr lang="fr-FR" dirty="0"/>
                  <a:t>Fonction d’échelle: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p>
                        <m:d>
                          <m:dPr>
                            <m:ctrlPr>
                              <a:rPr lang="fr-CA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CA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lang="fr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A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fr-CA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CA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fr-CA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CA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fr-CA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CA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/>
              </a:p>
              <a:p>
                <a:r>
                  <a:rPr lang="fr-FR" dirty="0"/>
                  <a:t>Fonctions d’ondelette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d>
                            <m:dPr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CA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i="1" smtClean="0">
                          <a:solidFill>
                            <a:srgbClr val="000AFF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fr-CA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d>
                            <m:d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CA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i="1" smtClean="0">
                          <a:solidFill>
                            <a:srgbClr val="000AFF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fr-CA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d>
                            <m:dPr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CA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A" i="1" smtClean="0">
                          <a:solidFill>
                            <a:srgbClr val="000AFF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CA" i="1" smtClean="0">
                          <a:solidFill>
                            <a:srgbClr val="000AFF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CA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fr-CA" dirty="0"/>
              </a:p>
              <a:p>
                <a:r>
                  <a:rPr lang="fr-FR" dirty="0"/>
                  <a:t>Conséquence: Traitements selon X, puis selon Y</a:t>
                </a:r>
              </a:p>
              <a:p>
                <a:r>
                  <a:rPr lang="fr-FR" dirty="0"/>
                  <a:t>Identique au codage en sous-bandes 2D</a:t>
                </a:r>
              </a:p>
            </p:txBody>
          </p:sp>
        </mc:Choice>
        <mc:Fallback xmlns="">
          <p:sp>
            <p:nvSpPr>
              <p:cNvPr id="15" name="Espace réservé du contenu 7">
                <a:extLst>
                  <a:ext uri="{FF2B5EF4-FFF2-40B4-BE49-F238E27FC236}">
                    <a16:creationId xmlns:a16="http://schemas.microsoft.com/office/drawing/2014/main" id="{3D9BE1EA-B836-3A46-8450-AB788AD21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872363"/>
                <a:ext cx="7886700" cy="2885250"/>
              </a:xfrm>
              <a:prstGeom prst="rect">
                <a:avLst/>
              </a:prstGeom>
              <a:blipFill>
                <a:blip r:embed="rId3"/>
                <a:stretch>
                  <a:fillRect l="-965" t="-4386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">
                <a:extLst>
                  <a:ext uri="{FF2B5EF4-FFF2-40B4-BE49-F238E27FC236}">
                    <a16:creationId xmlns:a16="http://schemas.microsoft.com/office/drawing/2014/main" id="{73E36235-329A-8A4D-8D3E-38DD9EFDC568}"/>
                  </a:ext>
                </a:extLst>
              </p:cNvPr>
              <p:cNvSpPr txBox="1"/>
              <p:nvPr/>
            </p:nvSpPr>
            <p:spPr>
              <a:xfrm>
                <a:off x="6203092" y="1619701"/>
                <a:ext cx="29409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u="sng" dirty="0"/>
                  <a:t>Rappel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CA" b="0" i="0" smtClean="0">
                        <a:latin typeface="Cambria Math" panose="02040503050406030204" pitchFamily="18" charset="0"/>
                      </a:rPr>
                      <m:t>Fonction</m:t>
                    </m:r>
                    <m:r>
                      <a:rPr lang="fr-CA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CA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fr-CA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CA" b="0" i="0" smtClean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fr-CA" b="0" i="0" smtClean="0">
                        <a:latin typeface="Cambria Math" panose="02040503050406030204" pitchFamily="18" charset="0"/>
                      </a:rPr>
                      <m:t>chelle</m:t>
                    </m:r>
                    <m:r>
                      <a:rPr lang="fr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CA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fr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Fonction d’ondelette </a:t>
                </a:r>
                <a14:m>
                  <m:oMath xmlns:m="http://schemas.openxmlformats.org/officeDocument/2006/math">
                    <m:r>
                      <a:rPr lang="fr-CA" b="0" i="1" smtClean="0">
                        <a:solidFill>
                          <a:srgbClr val="000AFF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CA" b="0" i="1" smtClean="0">
                        <a:solidFill>
                          <a:srgbClr val="000A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CA" b="0" i="1" smtClean="0">
                        <a:solidFill>
                          <a:srgbClr val="000A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CA" b="0" i="1" smtClean="0">
                        <a:solidFill>
                          <a:srgbClr val="000A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">
                <a:extLst>
                  <a:ext uri="{FF2B5EF4-FFF2-40B4-BE49-F238E27FC236}">
                    <a16:creationId xmlns:a16="http://schemas.microsoft.com/office/drawing/2014/main" id="{73E36235-329A-8A4D-8D3E-38DD9EFDC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092" y="1619701"/>
                <a:ext cx="2940908" cy="923330"/>
              </a:xfrm>
              <a:prstGeom prst="rect">
                <a:avLst/>
              </a:prstGeom>
              <a:blipFill>
                <a:blip r:embed="rId4"/>
                <a:stretch>
                  <a:fillRect l="-1288"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1E40585-E6AF-8846-A8ED-75194CF9D0AF}"/>
              </a:ext>
            </a:extLst>
          </p:cNvPr>
          <p:cNvSpPr txBox="1"/>
          <p:nvPr/>
        </p:nvSpPr>
        <p:spPr>
          <a:xfrm>
            <a:off x="396508" y="275176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ondelettes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2D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FE3E82-395E-6396-A368-767D523C59CB}"/>
              </a:ext>
            </a:extLst>
          </p:cNvPr>
          <p:cNvGrpSpPr/>
          <p:nvPr/>
        </p:nvGrpSpPr>
        <p:grpSpPr>
          <a:xfrm>
            <a:off x="1841156" y="3627676"/>
            <a:ext cx="5259732" cy="2886922"/>
            <a:chOff x="1841156" y="3680839"/>
            <a:chExt cx="5259732" cy="2886922"/>
          </a:xfrm>
        </p:grpSpPr>
        <p:pic>
          <p:nvPicPr>
            <p:cNvPr id="18" name="Image 8">
              <a:extLst>
                <a:ext uri="{FF2B5EF4-FFF2-40B4-BE49-F238E27FC236}">
                  <a16:creationId xmlns:a16="http://schemas.microsoft.com/office/drawing/2014/main" id="{DD8AC897-B96A-6341-B4DC-3FA89809B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1156" y="3680840"/>
              <a:ext cx="5259732" cy="288692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50D663-000A-1AF8-53D5-854DF3D78948}"/>
                </a:ext>
              </a:extLst>
            </p:cNvPr>
            <p:cNvSpPr/>
            <p:nvPr/>
          </p:nvSpPr>
          <p:spPr>
            <a:xfrm>
              <a:off x="6203092" y="3680839"/>
              <a:ext cx="587452" cy="209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3" name="Image 8">
              <a:extLst>
                <a:ext uri="{FF2B5EF4-FFF2-40B4-BE49-F238E27FC236}">
                  <a16:creationId xmlns:a16="http://schemas.microsoft.com/office/drawing/2014/main" id="{9B0E5394-C384-0A4A-DE55-14A780D9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740" t="48430" r="40148" b="46802"/>
            <a:stretch/>
          </p:blipFill>
          <p:spPr>
            <a:xfrm>
              <a:off x="6178277" y="3716563"/>
              <a:ext cx="637082" cy="13765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100BBF-B93B-C07A-3DD2-7700B079FE2B}"/>
                </a:ext>
              </a:extLst>
            </p:cNvPr>
            <p:cNvSpPr/>
            <p:nvPr/>
          </p:nvSpPr>
          <p:spPr>
            <a:xfrm>
              <a:off x="4423114" y="5074170"/>
              <a:ext cx="587452" cy="154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pic>
          <p:nvPicPr>
            <p:cNvPr id="2" name="Image 8">
              <a:extLst>
                <a:ext uri="{FF2B5EF4-FFF2-40B4-BE49-F238E27FC236}">
                  <a16:creationId xmlns:a16="http://schemas.microsoft.com/office/drawing/2014/main" id="{E348D70B-DF2D-3897-32E7-B093DA9C9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0317" t="-127" b="91811"/>
            <a:stretch/>
          </p:blipFill>
          <p:spPr>
            <a:xfrm>
              <a:off x="4212237" y="5018556"/>
              <a:ext cx="1035258" cy="240046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538EAC-90AB-ED09-80BE-6763B9047EB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335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DF135-CE88-4609-B99D-4A9B64F0FED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878E1-6482-4E68-83A9-61BABE2597C1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bi-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dimensionnelle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ce réservé du contenu 2">
                <a:extLst>
                  <a:ext uri="{FF2B5EF4-FFF2-40B4-BE49-F238E27FC236}">
                    <a16:creationId xmlns:a16="http://schemas.microsoft.com/office/drawing/2014/main" id="{93BB50FC-31F1-694F-B324-E10DB7E146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6375" y="1252929"/>
                <a:ext cx="9144000" cy="5090285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625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Fonction d’échelle génératrice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CA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CA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fr-FR" dirty="0"/>
              </a:p>
              <a:p>
                <a:r>
                  <a:rPr lang="fr-FR" dirty="0"/>
                  <a:t>Fonction d’ondelette génératrice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d>
                        <m:dPr>
                          <m:ctrlP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 smtClean="0">
                              <a:solidFill>
                                <a:srgbClr val="000AFF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CA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p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d>
                        <m:d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fr-FR" dirty="0"/>
              </a:p>
              <a:p>
                <a:r>
                  <a:rPr lang="fr-FR" dirty="0"/>
                  <a:t>Calcul des coefficients (</a:t>
                </a:r>
                <a:r>
                  <a:rPr lang="fr-FR" i="1" dirty="0"/>
                  <a:t>DWT</a:t>
                </a:r>
                <a:r>
                  <a:rPr lang="fr-FR" dirty="0"/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d>
                        <m:d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𝑀𝑁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A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CA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A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fr-CA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  <m:sup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d>
                        <m:d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fr-CA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𝑀𝑁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CA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A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fr-CA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fr-CA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fr-CA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fr-CA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fr-CA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CA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 smtClean="0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A" i="1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A" i="1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CA" i="1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nary>
                        </m:e>
                      </m:nary>
                      <m:r>
                        <a:rPr lang="fr-CA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fr-CA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fr-FR" dirty="0"/>
              </a:p>
              <a:p>
                <a:r>
                  <a:rPr lang="fr-FR" dirty="0"/>
                  <a:t>Reconstruction du signal 2D (</a:t>
                </a:r>
                <a:r>
                  <a:rPr lang="fr-FR" i="1" dirty="0"/>
                  <a:t>Inverse DWT</a:t>
                </a:r>
                <a:r>
                  <a:rPr lang="fr-FR" dirty="0"/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fr-CA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𝑀𝑁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CA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A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fr-CA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fr-CA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CA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  <m:sub>
                                      <m:r>
                                        <a:rPr lang="fr-CA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fr-CA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CA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CA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CA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CA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  <m:oMath xmlns:m="http://schemas.openxmlformats.org/officeDocument/2006/math">
                      <m:r>
                        <a:rPr lang="fr-CA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A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CA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CA" i="1" smtClean="0">
                                  <a:latin typeface="Cambria Math" panose="02040503050406030204" pitchFamily="18" charset="0"/>
                                </a:rPr>
                                <m:t>𝑀𝑁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CA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CA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fr-CA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CA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r-CA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/>
                                <m:e>
                                  <m:r>
                                    <a:rPr lang="fr-CA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fr-CA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fr-CA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fr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fr-CA" i="1"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b>
                                          <m:r>
                                            <a:rPr lang="fr-CA" i="1">
                                              <a:latin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sub>
                                        <m:sup>
                                          <m:r>
                                            <a:rPr lang="fr-CA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fr-CA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CA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fr-CA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fr-CA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fr-CA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fr-CA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nary>
                                  <m:sSubSup>
                                    <m:sSubSupPr>
                                      <m:ctrlPr>
                                        <a:rPr lang="fr-CA" i="1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CA" i="1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fr-CA" i="1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fr-CA" i="1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CA" i="1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fr-CA" i="1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CA" i="1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>
                                      <m:r>
                                        <a:rPr lang="fr-CA" i="1">
                                          <a:solidFill>
                                            <a:srgbClr val="000A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fr-CA" i="1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CA" i="1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CA" i="1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A" i="1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fr-CA" i="1">
                                      <a:solidFill>
                                        <a:srgbClr val="000AFF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11" name="Espace réservé du contenu 2">
                <a:extLst>
                  <a:ext uri="{FF2B5EF4-FFF2-40B4-BE49-F238E27FC236}">
                    <a16:creationId xmlns:a16="http://schemas.microsoft.com/office/drawing/2014/main" id="{93BB50FC-31F1-694F-B324-E10DB7E14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75" y="1252929"/>
                <a:ext cx="9144000" cy="5090285"/>
              </a:xfrm>
              <a:prstGeom prst="rect">
                <a:avLst/>
              </a:prstGeom>
              <a:blipFill>
                <a:blip r:embed="rId3"/>
                <a:stretch>
                  <a:fillRect l="-693" t="-1990" b="-2587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re 1">
            <a:extLst>
              <a:ext uri="{FF2B5EF4-FFF2-40B4-BE49-F238E27FC236}">
                <a16:creationId xmlns:a16="http://schemas.microsoft.com/office/drawing/2014/main" id="{BADFB293-F363-3044-A043-C04765D88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3" y="0"/>
            <a:ext cx="9144000" cy="880577"/>
          </a:xfrm>
        </p:spPr>
        <p:txBody>
          <a:bodyPr/>
          <a:lstStyle/>
          <a:p>
            <a:r>
              <a:rPr lang="fr-FR" dirty="0" err="1"/>
              <a:t>T</a:t>
            </a:r>
            <a:r>
              <a:rPr lang="fr-FR" dirty="0"/>
              <a:t>. en ondelettes </a:t>
            </a:r>
            <a:r>
              <a:rPr lang="fr-FR" dirty="0" err="1"/>
              <a:t>discr</a:t>
            </a:r>
            <a:r>
              <a:rPr lang="en-US" dirty="0" err="1"/>
              <a:t>ète</a:t>
            </a:r>
            <a:r>
              <a:rPr lang="en-US" dirty="0"/>
              <a:t> 2D</a:t>
            </a:r>
            <a:endParaRPr lang="fr-FR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3EACFD-73EE-7A40-B1F9-290F9062FD42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282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DF135-CE88-4609-B99D-4A9B64F0FED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878E1-6482-4E68-83A9-61BABE2597C1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bi-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dimensionnelle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0" name="Espace réservé du contenu 7">
            <a:extLst>
              <a:ext uri="{FF2B5EF4-FFF2-40B4-BE49-F238E27FC236}">
                <a16:creationId xmlns:a16="http://schemas.microsoft.com/office/drawing/2014/main" id="{4A8B35FB-CB3E-F549-875C-EC3521EFA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405" y="1013904"/>
            <a:ext cx="6816176" cy="3436728"/>
          </a:xfrm>
          <a:prstGeom prst="rect">
            <a:avLst/>
          </a:prstGeom>
        </p:spPr>
      </p:pic>
      <p:pic>
        <p:nvPicPr>
          <p:cNvPr id="15" name="Image 9">
            <a:extLst>
              <a:ext uri="{FF2B5EF4-FFF2-40B4-BE49-F238E27FC236}">
                <a16:creationId xmlns:a16="http://schemas.microsoft.com/office/drawing/2014/main" id="{B0D82398-0202-2B4C-B3FC-44561BBD1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001" y="4728652"/>
            <a:ext cx="5642986" cy="1711098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A03F10EF-1001-1C49-88EB-B9A33E490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0"/>
            <a:ext cx="9144000" cy="880577"/>
          </a:xfrm>
        </p:spPr>
        <p:txBody>
          <a:bodyPr/>
          <a:lstStyle/>
          <a:p>
            <a:r>
              <a:rPr lang="fr-FR" dirty="0"/>
              <a:t>TOR2D – Décomposition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EA37B5-844C-8245-88B6-5709F1A5B81B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364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DF135-CE88-4609-B99D-4A9B64F0FEDD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Séries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d’ondelettes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9878E1-6482-4E68-83A9-61BABE2597C1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bi-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dimensionnelle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1" name="Espace réservé du contenu 7">
            <a:extLst>
              <a:ext uri="{FF2B5EF4-FFF2-40B4-BE49-F238E27FC236}">
                <a16:creationId xmlns:a16="http://schemas.microsoft.com/office/drawing/2014/main" id="{4B57625F-6491-3743-9D20-ECB73328F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366" y="4863097"/>
            <a:ext cx="5634381" cy="1708490"/>
          </a:xfrm>
          <a:prstGeom prst="rect">
            <a:avLst/>
          </a:prstGeom>
        </p:spPr>
      </p:pic>
      <p:pic>
        <p:nvPicPr>
          <p:cNvPr id="13" name="Image 9">
            <a:extLst>
              <a:ext uri="{FF2B5EF4-FFF2-40B4-BE49-F238E27FC236}">
                <a16:creationId xmlns:a16="http://schemas.microsoft.com/office/drawing/2014/main" id="{90C7B8FF-A12C-1C43-95B4-42698EA36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74" y="941155"/>
            <a:ext cx="7495142" cy="3779063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3B56F4D7-D250-814E-9996-BFBF6E1E5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3" y="0"/>
            <a:ext cx="7385867" cy="880577"/>
          </a:xfrm>
        </p:spPr>
        <p:txBody>
          <a:bodyPr/>
          <a:lstStyle/>
          <a:p>
            <a:r>
              <a:rPr lang="fr-FR" dirty="0"/>
              <a:t>TOR2D – Reconstruction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FD7A64-3BE3-934E-8C97-83E5C30FD9B7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622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46" y="831015"/>
            <a:ext cx="8358939" cy="5777191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highlight>
                  <a:srgbClr val="FFFF00"/>
                </a:highlight>
                <a:latin typeface="+mj-lt"/>
                <a:cs typeface="Tahoma"/>
              </a:rPr>
              <a:t>͏͏</a:t>
            </a:r>
            <a:r>
              <a:rPr lang="fr-FR" sz="2200" b="1" spc="-45" dirty="0">
                <a:latin typeface="+mj-lt"/>
                <a:cs typeface="Tahoma"/>
              </a:rPr>
              <a:t>Approches des traitements multirésolutions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Analyse pyramidale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Codage en sous-bandes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Transformée de </a:t>
            </a:r>
            <a:r>
              <a:rPr lang="fr-FR" sz="2200" spc="-45" dirty="0" err="1">
                <a:latin typeface="+mj-lt"/>
                <a:cs typeface="Tahoma"/>
              </a:rPr>
              <a:t>Haar</a:t>
            </a:r>
            <a:endParaRPr lang="fr-FR" sz="2200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Développements multirésolutions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Rappels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Fonctions d’échelle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Tahoma"/>
              </a:rPr>
              <a:t>Ondelettes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en-CA" sz="2200" b="1" spc="-45" dirty="0" err="1">
                <a:latin typeface="+mj-lt"/>
                <a:cs typeface="Tahoma"/>
              </a:rPr>
              <a:t>Développement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série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d’ondelettes</a:t>
            </a:r>
            <a:r>
              <a:rPr lang="en-CA" sz="2200" b="1" spc="-45" dirty="0">
                <a:latin typeface="+mj-lt"/>
                <a:cs typeface="Tahoma"/>
              </a:rPr>
              <a:t>, </a:t>
            </a:r>
            <a:r>
              <a:rPr lang="en-CA" sz="2200" b="1" spc="-45" dirty="0" err="1">
                <a:latin typeface="+mj-lt"/>
                <a:cs typeface="Tahoma"/>
              </a:rPr>
              <a:t>transforméee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en</a:t>
            </a:r>
            <a:r>
              <a:rPr lang="en-CA" sz="2200" b="1" spc="-45" dirty="0">
                <a:latin typeface="+mj-lt"/>
                <a:cs typeface="Tahoma"/>
              </a:rPr>
              <a:t> </a:t>
            </a:r>
            <a:r>
              <a:rPr lang="en-CA" sz="2200" b="1" spc="-45" dirty="0" err="1">
                <a:latin typeface="+mj-lt"/>
                <a:cs typeface="Tahoma"/>
              </a:rPr>
              <a:t>ondelettes</a:t>
            </a:r>
            <a:endParaRPr lang="en-CA" sz="2200" b="1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Développement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série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d’ondelettes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Transformée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ondelettes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discrète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Transformée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en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ondelettes</a:t>
            </a:r>
            <a:r>
              <a:rPr lang="en-CA" sz="2200" spc="-65" dirty="0">
                <a:latin typeface="+mj-lt"/>
                <a:cs typeface="Tahoma"/>
              </a:rPr>
              <a:t> </a:t>
            </a:r>
            <a:r>
              <a:rPr lang="en-CA" sz="2200" spc="-65" dirty="0" err="1">
                <a:latin typeface="+mj-lt"/>
                <a:cs typeface="Tahoma"/>
              </a:rPr>
              <a:t>rapide</a:t>
            </a:r>
            <a:endParaRPr lang="en-CA" sz="2200" spc="-65" dirty="0">
              <a:latin typeface="+mj-lt"/>
              <a:cs typeface="Tahoma"/>
            </a:endParaRP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>
                <a:latin typeface="+mj-lt"/>
                <a:cs typeface="Tahoma"/>
              </a:rPr>
              <a:t>Extension bi-</a:t>
            </a:r>
            <a:r>
              <a:rPr lang="en-CA" sz="2200" spc="-65" dirty="0" err="1">
                <a:latin typeface="+mj-lt"/>
                <a:cs typeface="Tahoma"/>
              </a:rPr>
              <a:t>dimensionnelle</a:t>
            </a:r>
            <a:endParaRPr lang="en-CA" sz="2200" b="1" spc="-45" dirty="0">
              <a:latin typeface="+mj-lt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80000"/>
              <a:buAutoNum type="arabicPeriod"/>
            </a:pPr>
            <a:r>
              <a:rPr lang="fr-FR" sz="2200" b="1" spc="-45" dirty="0">
                <a:latin typeface="+mj-lt"/>
                <a:cs typeface="Tahoma"/>
              </a:rPr>
              <a:t>Applications de la transformée en ondelettes 2D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Détection</a:t>
            </a:r>
            <a:r>
              <a:rPr lang="en-CA" sz="2200" spc="-65" dirty="0">
                <a:latin typeface="+mj-lt"/>
                <a:cs typeface="Tahoma"/>
              </a:rPr>
              <a:t> de contours</a:t>
            </a:r>
          </a:p>
          <a:p>
            <a:pPr marL="756000" lvl="1" indent="-2160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200" spc="-65" dirty="0" err="1">
                <a:latin typeface="+mj-lt"/>
                <a:cs typeface="Tahoma"/>
              </a:rPr>
              <a:t>Débruitage</a:t>
            </a:r>
            <a:r>
              <a:rPr lang="en-CA" sz="2200" spc="-65" dirty="0">
                <a:latin typeface="+mj-lt"/>
                <a:cs typeface="Tahoma"/>
              </a:rPr>
              <a:t> et compression </a:t>
            </a:r>
            <a:r>
              <a:rPr lang="en-CA" sz="2200" spc="-65" dirty="0" err="1">
                <a:latin typeface="+mj-lt"/>
                <a:cs typeface="Tahoma"/>
              </a:rPr>
              <a:t>d’images</a:t>
            </a:r>
            <a:endParaRPr lang="en-CA" sz="2200" spc="-65" dirty="0">
              <a:latin typeface="+mj-lt"/>
              <a:cs typeface="Tahom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9F29086-EF0B-4D15-8C09-9C70D59BDC8C}"/>
              </a:ext>
            </a:extLst>
          </p:cNvPr>
          <p:cNvSpPr/>
          <p:nvPr/>
        </p:nvSpPr>
        <p:spPr>
          <a:xfrm>
            <a:off x="1285103" y="1581665"/>
            <a:ext cx="2669059" cy="321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634213B-C4FD-CF4C-B4C3-7E554A5B033A}"/>
              </a:ext>
            </a:extLst>
          </p:cNvPr>
          <p:cNvSpPr/>
          <p:nvPr/>
        </p:nvSpPr>
        <p:spPr>
          <a:xfrm>
            <a:off x="436146" y="5472070"/>
            <a:ext cx="7994910" cy="321276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3573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traitments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64462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0C9EF1-58EC-47DC-B966-ED30489DDEA4}"/>
              </a:ext>
            </a:extLst>
          </p:cNvPr>
          <p:cNvSpPr/>
          <p:nvPr/>
        </p:nvSpPr>
        <p:spPr>
          <a:xfrm>
            <a:off x="7342127" y="1899173"/>
            <a:ext cx="1641854" cy="300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Variations locales dans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une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image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0B68F0-D2EA-459F-8C90-ADA08BF6117E}"/>
              </a:ext>
            </a:extLst>
          </p:cNvPr>
          <p:cNvGrpSpPr/>
          <p:nvPr/>
        </p:nvGrpSpPr>
        <p:grpSpPr>
          <a:xfrm>
            <a:off x="1444837" y="1694719"/>
            <a:ext cx="6187380" cy="4428294"/>
            <a:chOff x="1444837" y="1694719"/>
            <a:chExt cx="6187380" cy="4428294"/>
          </a:xfrm>
        </p:grpSpPr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E65E946A-C4A2-41B1-919E-007CFB65BC4E}"/>
                </a:ext>
              </a:extLst>
            </p:cNvPr>
            <p:cNvSpPr/>
            <p:nvPr/>
          </p:nvSpPr>
          <p:spPr>
            <a:xfrm>
              <a:off x="1444837" y="1694719"/>
              <a:ext cx="6187380" cy="442829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0ED407-788C-4F98-8BE7-1AF95D257CF2}"/>
                </a:ext>
              </a:extLst>
            </p:cNvPr>
            <p:cNvSpPr/>
            <p:nvPr/>
          </p:nvSpPr>
          <p:spPr>
            <a:xfrm>
              <a:off x="1444837" y="1694719"/>
              <a:ext cx="6187380" cy="4428294"/>
            </a:xfrm>
            <a:prstGeom prst="rect">
              <a:avLst/>
            </a:prstGeom>
            <a:noFill/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420024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94216A-CDEC-4E1F-8A5B-35A4AC928D71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A6D3A27-6DE1-4F3C-8575-85DC7BE4429F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Applications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DF79EB3-AAA1-4A2F-89A5-D983B5170EAA}"/>
              </a:ext>
            </a:extLst>
          </p:cNvPr>
          <p:cNvSpPr txBox="1">
            <a:spLocks/>
          </p:cNvSpPr>
          <p:nvPr/>
        </p:nvSpPr>
        <p:spPr>
          <a:xfrm>
            <a:off x="487948" y="1447683"/>
            <a:ext cx="8633792" cy="40140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Principe </a:t>
            </a:r>
            <a:r>
              <a:rPr lang="en-CA" sz="2600" b="1" u="sng" spc="-50" dirty="0" err="1">
                <a:latin typeface="+mj-lt"/>
                <a:cs typeface="Tahoma"/>
              </a:rPr>
              <a:t>général</a:t>
            </a:r>
            <a:endParaRPr lang="en-CA" sz="26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Calcul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de la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transformée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en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ondelettes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rapide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2D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Calcul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des coefficients de la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décomposition</a:t>
            </a:r>
            <a:endParaRPr lang="en-CA" sz="2200" spc="-50" dirty="0">
              <a:latin typeface="+mj-lt"/>
              <a:ea typeface="Cambria Math" panose="02040503050406030204" pitchFamily="18" charset="0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Modification des coefficients (tri, quantification, mise à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zéro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…)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en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fonction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de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leur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signification et des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objectifs</a:t>
            </a:r>
            <a:r>
              <a:rPr lang="en-CA" sz="2200" spc="-50" dirty="0">
                <a:latin typeface="+mj-lt"/>
                <a:ea typeface="Cambria Math" panose="02040503050406030204" pitchFamily="18" charset="0"/>
                <a:cs typeface="Tahoma"/>
              </a:rPr>
              <a:t> du </a:t>
            </a:r>
            <a:r>
              <a:rPr lang="en-CA" sz="2200" spc="-50" dirty="0" err="1">
                <a:latin typeface="+mj-lt"/>
                <a:ea typeface="Cambria Math" panose="02040503050406030204" pitchFamily="18" charset="0"/>
                <a:cs typeface="Tahoma"/>
              </a:rPr>
              <a:t>traitement</a:t>
            </a:r>
            <a:endParaRPr lang="en-CA" sz="2200" spc="-50" dirty="0">
              <a:latin typeface="+mj-lt"/>
              <a:ea typeface="Cambria Math" panose="02040503050406030204" pitchFamily="18" charset="0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Calcul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la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transformée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inverse à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partir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des coefficients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modifiés</a:t>
            </a: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spcBef>
                <a:spcPts val="2400"/>
              </a:spcBef>
              <a:buSzPct val="135000"/>
              <a:buNone/>
            </a:pPr>
            <a:r>
              <a:rPr lang="en-CA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Points critiques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de la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fonction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d’échelle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l-GR" sz="2200" i="1" dirty="0"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φ</a:t>
            </a:r>
            <a:endParaRPr lang="en-CA" sz="2200" i="1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du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nombre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d’échelles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CA" sz="2200" b="1" i="1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J</a:t>
            </a: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135000"/>
            </a:pP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Choix de la </a:t>
            </a:r>
            <a:r>
              <a:rPr lang="en-CA" sz="2200" dirty="0" err="1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stratégie</a:t>
            </a:r>
            <a:r>
              <a:rPr lang="en-CA" sz="2200" dirty="0">
                <a:latin typeface="+mj-lt"/>
                <a:ea typeface="Cambria Math" panose="02040503050406030204" pitchFamily="18" charset="0"/>
                <a:cs typeface="Tahoma" panose="020B0604030504040204" pitchFamily="34" charset="0"/>
              </a:rPr>
              <a:t> de modification des coefficients</a:t>
            </a: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1800" baseline="-25000" dirty="0">
              <a:solidFill>
                <a:schemeClr val="tx1"/>
              </a:solidFill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400" i="1" spc="-50" dirty="0">
              <a:cs typeface="Tahoma"/>
            </a:endParaRPr>
          </a:p>
          <a:p>
            <a:pPr marL="0" indent="0">
              <a:spcBef>
                <a:spcPts val="1800"/>
              </a:spcBef>
              <a:buSzPct val="135000"/>
              <a:buNone/>
            </a:pPr>
            <a:endParaRPr lang="en-CA" sz="2400" i="1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b="1" u="sng" spc="-50" dirty="0">
              <a:latin typeface="+mj-lt"/>
              <a:cs typeface="Tahoma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b="1" u="sng" spc="-50" dirty="0"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543FB-8A6A-465A-8B41-6251C8492F73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Applications de la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2D</a:t>
            </a:r>
          </a:p>
        </p:txBody>
      </p:sp>
    </p:spTree>
    <p:extLst>
      <p:ext uri="{BB962C8B-B14F-4D97-AF65-F5344CB8AC3E}">
        <p14:creationId xmlns:p14="http://schemas.microsoft.com/office/powerpoint/2010/main" val="714254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Détection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contours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DD7660E-C106-4075-9F00-9B540E3A0A91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64462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4A02F7-0145-40E1-84D0-D948D0D8B6E3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Detection de contours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DB6DA0-486B-482D-A60B-50E158FEFEA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Applications de la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2D</a:t>
            </a: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EF59F95E-5B28-42EE-BFBA-3A8075D7ADBB}"/>
              </a:ext>
            </a:extLst>
          </p:cNvPr>
          <p:cNvSpPr/>
          <p:nvPr/>
        </p:nvSpPr>
        <p:spPr>
          <a:xfrm>
            <a:off x="248476" y="1612767"/>
            <a:ext cx="2230029" cy="2201244"/>
          </a:xfrm>
          <a:prstGeom prst="rect">
            <a:avLst/>
          </a:prstGeom>
          <a:blipFill>
            <a:blip r:embed="rId3" cstate="print"/>
            <a:stretch>
              <a:fillRect l="-2" t="1" r="-102103" b="-100404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Espace réservé du contenu 7">
            <a:extLst>
              <a:ext uri="{FF2B5EF4-FFF2-40B4-BE49-F238E27FC236}">
                <a16:creationId xmlns:a16="http://schemas.microsoft.com/office/drawing/2014/main" id="{0A37E9C5-C208-534E-A135-BAFD47CB6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88" y="1252821"/>
            <a:ext cx="3864308" cy="194839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8A6C638-FB65-EE44-8205-A17AAEC0DC40}"/>
              </a:ext>
            </a:extLst>
          </p:cNvPr>
          <p:cNvSpPr txBox="1"/>
          <p:nvPr/>
        </p:nvSpPr>
        <p:spPr>
          <a:xfrm>
            <a:off x="5122101" y="883489"/>
            <a:ext cx="382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Décomposition 2D en ondelettes</a:t>
            </a:r>
          </a:p>
        </p:txBody>
      </p:sp>
      <p:pic>
        <p:nvPicPr>
          <p:cNvPr id="18" name="Image 19">
            <a:extLst>
              <a:ext uri="{FF2B5EF4-FFF2-40B4-BE49-F238E27FC236}">
                <a16:creationId xmlns:a16="http://schemas.microsoft.com/office/drawing/2014/main" id="{301791ED-C2D8-AD45-BB71-01F92567EC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60" t="35838" r="38242" b="29078"/>
          <a:stretch/>
        </p:blipFill>
        <p:spPr>
          <a:xfrm>
            <a:off x="5270367" y="4549948"/>
            <a:ext cx="3713549" cy="1721642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4EDED84-577C-3041-A03E-8D06B35679ED}"/>
              </a:ext>
            </a:extLst>
          </p:cNvPr>
          <p:cNvSpPr txBox="1"/>
          <p:nvPr/>
        </p:nvSpPr>
        <p:spPr>
          <a:xfrm>
            <a:off x="5270367" y="6221715"/>
            <a:ext cx="3713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Ondelette utilisée: Symlet-4 (</a:t>
            </a:r>
            <a:r>
              <a:rPr lang="fr-FR" dirty="0">
                <a:hlinkClick r:id="rId6"/>
              </a:rPr>
              <a:t>Lien</a:t>
            </a:r>
            <a:r>
              <a:rPr lang="fr-FR" dirty="0"/>
              <a:t>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26AD32-EB9A-AF47-A496-D0776C611807}"/>
              </a:ext>
            </a:extLst>
          </p:cNvPr>
          <p:cNvSpPr/>
          <p:nvPr/>
        </p:nvSpPr>
        <p:spPr>
          <a:xfrm>
            <a:off x="5367540" y="3275415"/>
            <a:ext cx="3691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b="1" u="sng" dirty="0"/>
              <a:t>Calcul TOR-2D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u="sng" dirty="0"/>
              <a:t>Calcul des coefficients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Modification des coefficients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Calcul de la TOR-2D inverse</a:t>
            </a:r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423DF4C1-0AEB-594C-B9B8-EC6F737E6488}"/>
              </a:ext>
            </a:extLst>
          </p:cNvPr>
          <p:cNvSpPr/>
          <p:nvPr/>
        </p:nvSpPr>
        <p:spPr>
          <a:xfrm>
            <a:off x="248475" y="3822883"/>
            <a:ext cx="2230029" cy="2201245"/>
          </a:xfrm>
          <a:prstGeom prst="rect">
            <a:avLst/>
          </a:prstGeom>
          <a:blipFill>
            <a:blip r:embed="rId3" cstate="print"/>
            <a:stretch>
              <a:fillRect l="-2" t="-100402" r="-102103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DB269ACF-841B-3446-A600-ADB383661021}"/>
              </a:ext>
            </a:extLst>
          </p:cNvPr>
          <p:cNvSpPr/>
          <p:nvPr/>
        </p:nvSpPr>
        <p:spPr>
          <a:xfrm>
            <a:off x="2523272" y="1621639"/>
            <a:ext cx="2230029" cy="2201244"/>
          </a:xfrm>
          <a:prstGeom prst="rect">
            <a:avLst/>
          </a:prstGeom>
          <a:blipFill>
            <a:blip r:embed="rId3" cstate="print"/>
            <a:stretch>
              <a:fillRect l="-102010" t="5" r="-95" b="-100408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02005FD1-050C-2549-AA25-52B9958DF9BF}"/>
              </a:ext>
            </a:extLst>
          </p:cNvPr>
          <p:cNvSpPr/>
          <p:nvPr/>
        </p:nvSpPr>
        <p:spPr>
          <a:xfrm>
            <a:off x="2505106" y="3822882"/>
            <a:ext cx="2248195" cy="2201245"/>
          </a:xfrm>
          <a:prstGeom prst="rect">
            <a:avLst/>
          </a:prstGeom>
          <a:blipFill>
            <a:blip r:embed="rId3" cstate="print"/>
            <a:stretch>
              <a:fillRect l="-100378" t="-100496" r="-93" b="94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1FA4E9-28CB-4541-84E4-A0916B247E2D}"/>
              </a:ext>
            </a:extLst>
          </p:cNvPr>
          <p:cNvSpPr/>
          <p:nvPr/>
        </p:nvSpPr>
        <p:spPr>
          <a:xfrm>
            <a:off x="248475" y="3822882"/>
            <a:ext cx="1111093" cy="109803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582028-7DCF-BD4C-8BF1-4CD93DA68B73}"/>
              </a:ext>
            </a:extLst>
          </p:cNvPr>
          <p:cNvSpPr/>
          <p:nvPr/>
        </p:nvSpPr>
        <p:spPr>
          <a:xfrm>
            <a:off x="2493074" y="3858978"/>
            <a:ext cx="587637" cy="5184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3553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Détection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contours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DD7660E-C106-4075-9F00-9B540E3A0A91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64462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4A02F7-0145-40E1-84D0-D948D0D8B6E3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Detection de contours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DB6DA0-486B-482D-A60B-50E158FEFEA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Applications de la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2D</a:t>
            </a:r>
          </a:p>
        </p:txBody>
      </p:sp>
      <p:sp>
        <p:nvSpPr>
          <p:cNvPr id="12" name="object 24">
            <a:extLst>
              <a:ext uri="{FF2B5EF4-FFF2-40B4-BE49-F238E27FC236}">
                <a16:creationId xmlns:a16="http://schemas.microsoft.com/office/drawing/2014/main" id="{2C875824-40BA-4382-8286-D0EC5CABD106}"/>
              </a:ext>
            </a:extLst>
          </p:cNvPr>
          <p:cNvSpPr/>
          <p:nvPr/>
        </p:nvSpPr>
        <p:spPr>
          <a:xfrm>
            <a:off x="355600" y="1612766"/>
            <a:ext cx="4506993" cy="4411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8C3F311A-C572-9749-B75F-10E1DF5E5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90" y="1546553"/>
            <a:ext cx="3691755" cy="18613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FBD12FD-0C50-B74F-B91A-38D8232BE29B}"/>
              </a:ext>
            </a:extLst>
          </p:cNvPr>
          <p:cNvSpPr/>
          <p:nvPr/>
        </p:nvSpPr>
        <p:spPr>
          <a:xfrm>
            <a:off x="5212690" y="3895456"/>
            <a:ext cx="3691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dirty="0"/>
              <a:t>Calcul TOR-2D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Calcul des coefficients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u="sng" dirty="0"/>
              <a:t>Modification des coefficients</a:t>
            </a:r>
          </a:p>
          <a:p>
            <a:pPr marL="514350" indent="-514350">
              <a:buFont typeface="+mj-lt"/>
              <a:buAutoNum type="arabicPeriod"/>
            </a:pPr>
            <a:r>
              <a:rPr lang="fr-FR" b="1" u="sng" dirty="0"/>
              <a:t>Calcul de la TOR-2D inverse</a:t>
            </a:r>
          </a:p>
        </p:txBody>
      </p:sp>
      <p:sp>
        <p:nvSpPr>
          <p:cNvPr id="18" name="ZoneTexte 10">
            <a:extLst>
              <a:ext uri="{FF2B5EF4-FFF2-40B4-BE49-F238E27FC236}">
                <a16:creationId xmlns:a16="http://schemas.microsoft.com/office/drawing/2014/main" id="{643AAF8E-FEC7-F949-861F-AB7F64F7D60B}"/>
              </a:ext>
            </a:extLst>
          </p:cNvPr>
          <p:cNvSpPr txBox="1"/>
          <p:nvPr/>
        </p:nvSpPr>
        <p:spPr>
          <a:xfrm>
            <a:off x="5212690" y="1205041"/>
            <a:ext cx="382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058046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Débruitage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4A02F7-0145-40E1-84D0-D948D0D8B6E3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Detection de contours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DB6DA0-486B-482D-A60B-50E158FEFEA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Applications de la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2D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9FB95926-AB0A-BE46-AF20-F1AB6F021EFC}"/>
              </a:ext>
            </a:extLst>
          </p:cNvPr>
          <p:cNvSpPr txBox="1">
            <a:spLocks/>
          </p:cNvSpPr>
          <p:nvPr/>
        </p:nvSpPr>
        <p:spPr>
          <a:xfrm>
            <a:off x="159026" y="1086678"/>
            <a:ext cx="8356324" cy="28983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Hypothèse: Le bruit affecte tous les coefficients</a:t>
            </a:r>
          </a:p>
          <a:p>
            <a:r>
              <a:rPr lang="fr-FR" sz="2400" dirty="0"/>
              <a:t>Suppression d’une forte partie de l’énergie du bruit en mettant à zéro les coefficients de faible amplitude</a:t>
            </a:r>
          </a:p>
          <a:p>
            <a:r>
              <a:rPr lang="fr-FR" sz="2400" dirty="0"/>
              <a:t>Seuillage « dur » ou « doux »</a:t>
            </a:r>
          </a:p>
          <a:p>
            <a:r>
              <a:rPr lang="fr-FR" sz="2400" dirty="0"/>
              <a:t>Plusieurs stratégies possibles</a:t>
            </a:r>
          </a:p>
          <a:p>
            <a:endParaRPr lang="fr-FR" sz="2400" dirty="0"/>
          </a:p>
        </p:txBody>
      </p:sp>
      <p:pic>
        <p:nvPicPr>
          <p:cNvPr id="22" name="Image 7">
            <a:extLst>
              <a:ext uri="{FF2B5EF4-FFF2-40B4-BE49-F238E27FC236}">
                <a16:creationId xmlns:a16="http://schemas.microsoft.com/office/drawing/2014/main" id="{CDB878DB-0B3A-FB44-A559-D2B62B974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486" y="2318422"/>
            <a:ext cx="4539698" cy="1679888"/>
          </a:xfrm>
          <a:prstGeom prst="rect">
            <a:avLst/>
          </a:prstGeom>
        </p:spPr>
      </p:pic>
      <p:pic>
        <p:nvPicPr>
          <p:cNvPr id="23" name="Image 9">
            <a:extLst>
              <a:ext uri="{FF2B5EF4-FFF2-40B4-BE49-F238E27FC236}">
                <a16:creationId xmlns:a16="http://schemas.microsoft.com/office/drawing/2014/main" id="{6B6C366B-A515-8648-B547-884B71C08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474" y="4117192"/>
            <a:ext cx="7985760" cy="21992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1EECE1-9B61-BF44-BB0E-BB697DF34311}"/>
              </a:ext>
            </a:extLst>
          </p:cNvPr>
          <p:cNvSpPr txBox="1"/>
          <p:nvPr/>
        </p:nvSpPr>
        <p:spPr>
          <a:xfrm rot="16200000">
            <a:off x="-1077363" y="5181001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</p:spTree>
    <p:extLst>
      <p:ext uri="{BB962C8B-B14F-4D97-AF65-F5344CB8AC3E}">
        <p14:creationId xmlns:p14="http://schemas.microsoft.com/office/powerpoint/2010/main" val="1117626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Compression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d’images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4A02F7-0145-40E1-84D0-D948D0D8B6E3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Detection de contours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DB6DA0-486B-482D-A60B-50E158FEFEAA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>
                <a:solidFill>
                  <a:schemeClr val="bg1"/>
                </a:solidFill>
                <a:latin typeface="+mj-lt"/>
              </a:rPr>
              <a:t>Applications de la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transformée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en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ondelettes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2D</a:t>
            </a:r>
          </a:p>
        </p:txBody>
      </p:sp>
      <p:sp>
        <p:nvSpPr>
          <p:cNvPr id="12" name="ZoneTexte 8">
            <a:extLst>
              <a:ext uri="{FF2B5EF4-FFF2-40B4-BE49-F238E27FC236}">
                <a16:creationId xmlns:a16="http://schemas.microsoft.com/office/drawing/2014/main" id="{C956ADC2-8877-BE4F-9AD2-04FCB84DB995}"/>
              </a:ext>
            </a:extLst>
          </p:cNvPr>
          <p:cNvSpPr txBox="1"/>
          <p:nvPr/>
        </p:nvSpPr>
        <p:spPr>
          <a:xfrm>
            <a:off x="242887" y="1324552"/>
            <a:ext cx="8658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Application privilégiée de la transformée en ondelettes (JPEG-2000)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Caractéristiques essentielles de l’image capturées par un petit nombre de coefficients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Seuillage ou quantification grossière des coefficients de détail</a:t>
            </a:r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53511D09-C5F5-AC48-A1BA-61CB16D79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21" y="3227782"/>
            <a:ext cx="8163097" cy="2803660"/>
          </a:xfrm>
          <a:prstGeom prst="rect">
            <a:avLst/>
          </a:prstGeom>
        </p:spPr>
      </p:pic>
      <p:sp>
        <p:nvSpPr>
          <p:cNvPr id="15" name="ZoneTexte 16">
            <a:extLst>
              <a:ext uri="{FF2B5EF4-FFF2-40B4-BE49-F238E27FC236}">
                <a16:creationId xmlns:a16="http://schemas.microsoft.com/office/drawing/2014/main" id="{B9EAA705-B6AA-D744-AD82-FD527C809AC0}"/>
              </a:ext>
            </a:extLst>
          </p:cNvPr>
          <p:cNvSpPr txBox="1"/>
          <p:nvPr/>
        </p:nvSpPr>
        <p:spPr>
          <a:xfrm>
            <a:off x="0" y="6221285"/>
            <a:ext cx="8901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Exemple: Haar, 3-Niveaux, Seuil de 0.1, Taux de compression: 91.32%, Erreur (RMS): 4.65%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91127-B6F7-924E-96F2-E70E0D053BC6}"/>
              </a:ext>
            </a:extLst>
          </p:cNvPr>
          <p:cNvSpPr txBox="1"/>
          <p:nvPr/>
        </p:nvSpPr>
        <p:spPr>
          <a:xfrm rot="16200000">
            <a:off x="-1038886" y="4836322"/>
            <a:ext cx="2440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courtesy of Joël Lefebvre</a:t>
            </a:r>
          </a:p>
        </p:txBody>
      </p:sp>
      <p:sp>
        <p:nvSpPr>
          <p:cNvPr id="2" name="ZoneTexte 22">
            <a:extLst>
              <a:ext uri="{FF2B5EF4-FFF2-40B4-BE49-F238E27FC236}">
                <a16:creationId xmlns:a16="http://schemas.microsoft.com/office/drawing/2014/main" id="{6DAF2032-0B92-F9F7-1B1A-5806322D1364}"/>
              </a:ext>
            </a:extLst>
          </p:cNvPr>
          <p:cNvSpPr txBox="1"/>
          <p:nvPr/>
        </p:nvSpPr>
        <p:spPr>
          <a:xfrm>
            <a:off x="6750241" y="344554"/>
            <a:ext cx="2220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Démo</a:t>
            </a:r>
            <a:r>
              <a:rPr lang="fr-FR" u="sng" dirty="0">
                <a:solidFill>
                  <a:schemeClr val="accent1"/>
                </a:solidFill>
              </a:rPr>
              <a:t> </a:t>
            </a:r>
            <a:r>
              <a:rPr lang="fr-FR" u="sng" dirty="0">
                <a:solidFill>
                  <a:schemeClr val="accent1"/>
                </a:solidFill>
                <a:hlinkClick r:id="rId5"/>
              </a:rPr>
              <a:t>Compression</a:t>
            </a:r>
            <a:endParaRPr lang="fr-FR" u="sng" dirty="0">
              <a:solidFill>
                <a:schemeClr val="accent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371BFA9-1A9B-C2FB-3FDF-4B2863228517}"/>
              </a:ext>
            </a:extLst>
          </p:cNvPr>
          <p:cNvSpPr/>
          <p:nvPr/>
        </p:nvSpPr>
        <p:spPr>
          <a:xfrm>
            <a:off x="6619756" y="353469"/>
            <a:ext cx="2384219" cy="39129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7021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b="1" spc="-10" dirty="0">
                <a:latin typeface="+mj-lt"/>
                <a:ea typeface="Century Gothic" charset="0"/>
                <a:cs typeface="Century Gothic" charset="0"/>
              </a:rPr>
              <a:t>Problème a résoudre </a:t>
            </a:r>
            <a:endParaRPr lang="fr-CH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8">
                <a:extLst>
                  <a:ext uri="{FF2B5EF4-FFF2-40B4-BE49-F238E27FC236}">
                    <a16:creationId xmlns:a16="http://schemas.microsoft.com/office/drawing/2014/main" id="{C956ADC2-8877-BE4F-9AD2-04FCB84DB995}"/>
                  </a:ext>
                </a:extLst>
              </p:cNvPr>
              <p:cNvSpPr txBox="1"/>
              <p:nvPr/>
            </p:nvSpPr>
            <p:spPr>
              <a:xfrm>
                <a:off x="242887" y="1324552"/>
                <a:ext cx="8658225" cy="18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Calculez la transformé en ondelette rapide en 2D par rapport aux ondelettes de </a:t>
                </a:r>
                <a:r>
                  <a:rPr lang="fr-CA" sz="1800" dirty="0" err="1"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Haar</a:t>
                </a:r>
                <a:r>
                  <a:rPr lang="fr-CA" sz="1800" dirty="0"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 pour l’image 2 x 2 :</a:t>
                </a:r>
                <a:endParaRPr lang="en-CA" sz="1800" dirty="0"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sz="1800" i="1"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sz="1800" i="1">
                                  <a:effectLst/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Calibri" panose="020F0502020204030204" pitchFamily="34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CA" sz="1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libri" panose="020F0502020204030204" pitchFamily="34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fr-CA" sz="1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libri" panose="020F0502020204030204" pitchFamily="34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fr-CA" sz="1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libri" panose="020F0502020204030204" pitchFamily="34" charset="0"/>
                                  </a:rPr>
                                  <m:t>6</m:t>
                                </m:r>
                              </m:e>
                              <m:e>
                                <m:r>
                                  <a:rPr lang="fr-CA" sz="1800" i="1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Calibri" panose="020F0502020204030204" pitchFamily="34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sz="1800" dirty="0"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fr-CA" sz="1800" dirty="0">
                    <a:effectLst/>
                    <a:latin typeface="Calibri" panose="020F0502020204030204" pitchFamily="34" charset="0"/>
                    <a:ea typeface="Arial" panose="020B0604020202020204" pitchFamily="34" charset="0"/>
                  </a:rPr>
                  <a:t>Remplissez les valeurs obtenues à chaque étape de la décomposition montré dans la figure ci-dessus : </a:t>
                </a:r>
                <a:endParaRPr lang="en-CA" sz="1800" dirty="0"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ZoneTexte 8">
                <a:extLst>
                  <a:ext uri="{FF2B5EF4-FFF2-40B4-BE49-F238E27FC236}">
                    <a16:creationId xmlns:a16="http://schemas.microsoft.com/office/drawing/2014/main" id="{C956ADC2-8877-BE4F-9AD2-04FCB84DB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87" y="1324552"/>
                <a:ext cx="8658225" cy="1877245"/>
              </a:xfrm>
              <a:prstGeom prst="rect">
                <a:avLst/>
              </a:prstGeom>
              <a:blipFill>
                <a:blip r:embed="rId3"/>
                <a:stretch>
                  <a:fillRect l="-733" r="-1173" b="-469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0639946-0D5C-71BE-3398-014413EF6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29" y="3052510"/>
            <a:ext cx="5404453" cy="336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0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traitments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64462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Principe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Analyse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pyramidale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Analyse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pyramidale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C410C7-81A9-4089-8314-0A02402D451B}"/>
              </a:ext>
            </a:extLst>
          </p:cNvPr>
          <p:cNvGrpSpPr/>
          <p:nvPr/>
        </p:nvGrpSpPr>
        <p:grpSpPr>
          <a:xfrm>
            <a:off x="1456776" y="1733729"/>
            <a:ext cx="6364792" cy="4290400"/>
            <a:chOff x="1456776" y="1733729"/>
            <a:chExt cx="6364792" cy="4290400"/>
          </a:xfrm>
        </p:grpSpPr>
        <p:sp>
          <p:nvSpPr>
            <p:cNvPr id="15" name="object 24">
              <a:extLst>
                <a:ext uri="{FF2B5EF4-FFF2-40B4-BE49-F238E27FC236}">
                  <a16:creationId xmlns:a16="http://schemas.microsoft.com/office/drawing/2014/main" id="{AB5F5331-D9C1-4BC4-AD50-508E414B8192}"/>
                </a:ext>
              </a:extLst>
            </p:cNvPr>
            <p:cNvSpPr/>
            <p:nvPr/>
          </p:nvSpPr>
          <p:spPr>
            <a:xfrm>
              <a:off x="1456776" y="1733729"/>
              <a:ext cx="6364792" cy="4290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A03BF01-4C12-41E2-AF15-E34E81A4A861}"/>
                </a:ext>
              </a:extLst>
            </p:cNvPr>
            <p:cNvSpPr/>
            <p:nvPr/>
          </p:nvSpPr>
          <p:spPr>
            <a:xfrm>
              <a:off x="1456776" y="1733729"/>
              <a:ext cx="6364792" cy="4290400"/>
            </a:xfrm>
            <a:prstGeom prst="rect">
              <a:avLst/>
            </a:prstGeom>
            <a:noFill/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230878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traitments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15D9D54-E6FF-4262-9C22-A4DF03B5B1FF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417549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 err="1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endParaRPr lang="en-CA" sz="26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n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Analyse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pyramidale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>
            <a:off x="487948" y="6171873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Analyse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pyramidale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7FE91035-E176-41D1-B855-886F9944A764}"/>
              </a:ext>
            </a:extLst>
          </p:cNvPr>
          <p:cNvSpPr/>
          <p:nvPr/>
        </p:nvSpPr>
        <p:spPr>
          <a:xfrm>
            <a:off x="391690" y="1650953"/>
            <a:ext cx="4074791" cy="4473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e 59">
            <a:extLst>
              <a:ext uri="{FF2B5EF4-FFF2-40B4-BE49-F238E27FC236}">
                <a16:creationId xmlns:a16="http://schemas.microsoft.com/office/drawing/2014/main" id="{36143E84-677A-DF42-A1BF-C748D3FF6C9A}"/>
              </a:ext>
            </a:extLst>
          </p:cNvPr>
          <p:cNvGrpSpPr/>
          <p:nvPr/>
        </p:nvGrpSpPr>
        <p:grpSpPr>
          <a:xfrm>
            <a:off x="4990632" y="2358877"/>
            <a:ext cx="3886551" cy="2140246"/>
            <a:chOff x="6261224" y="4610909"/>
            <a:chExt cx="2715786" cy="159152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83D677-81D4-0643-B371-2AF85C9E56C6}"/>
                </a:ext>
              </a:extLst>
            </p:cNvPr>
            <p:cNvSpPr/>
            <p:nvPr/>
          </p:nvSpPr>
          <p:spPr>
            <a:xfrm>
              <a:off x="6261224" y="4781939"/>
              <a:ext cx="783771" cy="2705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i="1" dirty="0"/>
                <a:t>Approximation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CBB73D1-8534-3249-A583-C7AC66E5DC16}"/>
                </a:ext>
              </a:extLst>
            </p:cNvPr>
            <p:cNvSpPr/>
            <p:nvPr/>
          </p:nvSpPr>
          <p:spPr>
            <a:xfrm>
              <a:off x="7298871" y="5408436"/>
              <a:ext cx="783771" cy="2705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200" i="1" dirty="0"/>
                <a:t>Interpolation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8B3E6B-AF95-4D47-9DEF-10E39835A1E5}"/>
                </a:ext>
              </a:extLst>
            </p:cNvPr>
            <p:cNvSpPr/>
            <p:nvPr/>
          </p:nvSpPr>
          <p:spPr>
            <a:xfrm>
              <a:off x="7204075" y="4781939"/>
              <a:ext cx="228600" cy="2705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i="1" dirty="0"/>
                <a:t>2↓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18ACB79-EC13-BE46-A30B-784AD6E89D4A}"/>
                </a:ext>
              </a:extLst>
            </p:cNvPr>
            <p:cNvSpPr/>
            <p:nvPr/>
          </p:nvSpPr>
          <p:spPr>
            <a:xfrm>
              <a:off x="7576457" y="5026091"/>
              <a:ext cx="228600" cy="27058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200" dirty="0"/>
                <a:t>2↑</a:t>
              </a:r>
            </a:p>
          </p:txBody>
        </p:sp>
        <p:sp>
          <p:nvSpPr>
            <p:cNvPr id="33" name="ZoneTexte 15">
              <a:extLst>
                <a:ext uri="{FF2B5EF4-FFF2-40B4-BE49-F238E27FC236}">
                  <a16:creationId xmlns:a16="http://schemas.microsoft.com/office/drawing/2014/main" id="{9997B871-60F8-554B-BF14-406435901242}"/>
                </a:ext>
              </a:extLst>
            </p:cNvPr>
            <p:cNvSpPr txBox="1"/>
            <p:nvPr/>
          </p:nvSpPr>
          <p:spPr>
            <a:xfrm>
              <a:off x="6800850" y="4610909"/>
              <a:ext cx="1035049" cy="13014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fr-FR" sz="1200" i="1" dirty="0"/>
                <a:t>Sous-Échantillonnage</a:t>
              </a:r>
            </a:p>
          </p:txBody>
        </p:sp>
        <p:sp>
          <p:nvSpPr>
            <p:cNvPr id="34" name="ZoneTexte 17">
              <a:extLst>
                <a:ext uri="{FF2B5EF4-FFF2-40B4-BE49-F238E27FC236}">
                  <a16:creationId xmlns:a16="http://schemas.microsoft.com/office/drawing/2014/main" id="{11FC36FB-83B1-7747-B2CF-7CA0197C0B75}"/>
                </a:ext>
              </a:extLst>
            </p:cNvPr>
            <p:cNvSpPr txBox="1"/>
            <p:nvPr/>
          </p:nvSpPr>
          <p:spPr>
            <a:xfrm>
              <a:off x="7835899" y="5096310"/>
              <a:ext cx="890017" cy="1301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fr-FR" sz="1200" i="1" dirty="0"/>
                <a:t>Sur-Échantillonnage</a:t>
              </a:r>
            </a:p>
          </p:txBody>
        </p:sp>
        <p:sp>
          <p:nvSpPr>
            <p:cNvPr id="35" name="ZoneTexte 18">
              <a:extLst>
                <a:ext uri="{FF2B5EF4-FFF2-40B4-BE49-F238E27FC236}">
                  <a16:creationId xmlns:a16="http://schemas.microsoft.com/office/drawing/2014/main" id="{1AEFEDEA-45FD-9044-88A9-DC2242607825}"/>
                </a:ext>
              </a:extLst>
            </p:cNvPr>
            <p:cNvSpPr txBox="1"/>
            <p:nvPr/>
          </p:nvSpPr>
          <p:spPr>
            <a:xfrm>
              <a:off x="6261897" y="5874138"/>
              <a:ext cx="787402" cy="27464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fr-FR" sz="1200" b="1" dirty="0"/>
                <a:t>Image d’entrée</a:t>
              </a:r>
            </a:p>
            <a:p>
              <a:pPr algn="ctr"/>
              <a:r>
                <a:rPr lang="fr-FR" sz="1200" i="1" dirty="0"/>
                <a:t>Niveau j</a:t>
              </a:r>
            </a:p>
          </p:txBody>
        </p:sp>
        <p:sp>
          <p:nvSpPr>
            <p:cNvPr id="36" name="ZoneTexte 19">
              <a:extLst>
                <a:ext uri="{FF2B5EF4-FFF2-40B4-BE49-F238E27FC236}">
                  <a16:creationId xmlns:a16="http://schemas.microsoft.com/office/drawing/2014/main" id="{778DAE27-9D95-3840-8DCE-EC53009725BD}"/>
                </a:ext>
              </a:extLst>
            </p:cNvPr>
            <p:cNvSpPr txBox="1"/>
            <p:nvPr/>
          </p:nvSpPr>
          <p:spPr>
            <a:xfrm>
              <a:off x="8085260" y="5811991"/>
              <a:ext cx="891750" cy="39044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fr-FR" sz="1200" b="1" dirty="0"/>
                <a:t>Résidu de prédiction</a:t>
              </a:r>
            </a:p>
            <a:p>
              <a:pPr algn="ctr"/>
              <a:r>
                <a:rPr lang="fr-FR" sz="1200" i="1" dirty="0"/>
                <a:t>Niveau j</a:t>
              </a:r>
            </a:p>
          </p:txBody>
        </p:sp>
        <p:sp>
          <p:nvSpPr>
            <p:cNvPr id="37" name="ZoneTexte 20">
              <a:extLst>
                <a:ext uri="{FF2B5EF4-FFF2-40B4-BE49-F238E27FC236}">
                  <a16:creationId xmlns:a16="http://schemas.microsoft.com/office/drawing/2014/main" id="{B5231504-DDC5-714F-B540-1E30F5F8049C}"/>
                </a:ext>
              </a:extLst>
            </p:cNvPr>
            <p:cNvSpPr txBox="1"/>
            <p:nvPr/>
          </p:nvSpPr>
          <p:spPr>
            <a:xfrm>
              <a:off x="8124934" y="4788221"/>
              <a:ext cx="787402" cy="2602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fr-FR" sz="1200" b="1" dirty="0"/>
                <a:t>Approximation</a:t>
              </a:r>
            </a:p>
            <a:p>
              <a:pPr algn="ctr"/>
              <a:r>
                <a:rPr lang="fr-FR" sz="1200" i="1" dirty="0"/>
                <a:t>Niveau j-1</a:t>
              </a:r>
            </a:p>
          </p:txBody>
        </p:sp>
        <p:sp>
          <p:nvSpPr>
            <p:cNvPr id="38" name="ZoneTexte 21">
              <a:extLst>
                <a:ext uri="{FF2B5EF4-FFF2-40B4-BE49-F238E27FC236}">
                  <a16:creationId xmlns:a16="http://schemas.microsoft.com/office/drawing/2014/main" id="{B8165A44-8544-244B-9BD6-1EF21E343F10}"/>
                </a:ext>
              </a:extLst>
            </p:cNvPr>
            <p:cNvSpPr txBox="1"/>
            <p:nvPr/>
          </p:nvSpPr>
          <p:spPr>
            <a:xfrm>
              <a:off x="7017655" y="5726126"/>
              <a:ext cx="636732" cy="1301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fr-FR" sz="1200" b="1" dirty="0"/>
                <a:t>Prédiction</a:t>
              </a:r>
              <a:endParaRPr lang="fr-FR" sz="1200" i="1" dirty="0"/>
            </a:p>
          </p:txBody>
        </p:sp>
        <p:grpSp>
          <p:nvGrpSpPr>
            <p:cNvPr id="39" name="Groupe 24">
              <a:extLst>
                <a:ext uri="{FF2B5EF4-FFF2-40B4-BE49-F238E27FC236}">
                  <a16:creationId xmlns:a16="http://schemas.microsoft.com/office/drawing/2014/main" id="{063DC855-8763-F141-A69E-205EA1DA7ED1}"/>
                </a:ext>
              </a:extLst>
            </p:cNvPr>
            <p:cNvGrpSpPr/>
            <p:nvPr/>
          </p:nvGrpSpPr>
          <p:grpSpPr>
            <a:xfrm>
              <a:off x="7576457" y="5899491"/>
              <a:ext cx="228600" cy="223935"/>
              <a:chOff x="7576457" y="5910942"/>
              <a:chExt cx="228600" cy="223935"/>
            </a:xfrm>
          </p:grpSpPr>
          <p:sp>
            <p:nvSpPr>
              <p:cNvPr id="50" name="Ellipse 12">
                <a:extLst>
                  <a:ext uri="{FF2B5EF4-FFF2-40B4-BE49-F238E27FC236}">
                    <a16:creationId xmlns:a16="http://schemas.microsoft.com/office/drawing/2014/main" id="{20138BD1-6047-3940-AE17-5D5E9B5E21E2}"/>
                  </a:ext>
                </a:extLst>
              </p:cNvPr>
              <p:cNvSpPr/>
              <p:nvPr/>
            </p:nvSpPr>
            <p:spPr>
              <a:xfrm>
                <a:off x="7576457" y="5910942"/>
                <a:ext cx="228600" cy="223935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fr-FR" sz="700" dirty="0"/>
              </a:p>
            </p:txBody>
          </p:sp>
          <p:sp>
            <p:nvSpPr>
              <p:cNvPr id="51" name="Plus 50">
                <a:extLst>
                  <a:ext uri="{FF2B5EF4-FFF2-40B4-BE49-F238E27FC236}">
                    <a16:creationId xmlns:a16="http://schemas.microsoft.com/office/drawing/2014/main" id="{EDD0C09F-EC32-5443-9276-DD7E9C7056B6}"/>
                  </a:ext>
                </a:extLst>
              </p:cNvPr>
              <p:cNvSpPr/>
              <p:nvPr/>
            </p:nvSpPr>
            <p:spPr>
              <a:xfrm>
                <a:off x="7594240" y="5990318"/>
                <a:ext cx="70569" cy="63501"/>
              </a:xfrm>
              <a:prstGeom prst="mathPlus">
                <a:avLst/>
              </a:prstGeom>
              <a:ln w="3175"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27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52" name="Moins 23">
                <a:extLst>
                  <a:ext uri="{FF2B5EF4-FFF2-40B4-BE49-F238E27FC236}">
                    <a16:creationId xmlns:a16="http://schemas.microsoft.com/office/drawing/2014/main" id="{938460E4-F369-4241-ABDD-861D2C24800F}"/>
                  </a:ext>
                </a:extLst>
              </p:cNvPr>
              <p:cNvSpPr/>
              <p:nvPr/>
            </p:nvSpPr>
            <p:spPr>
              <a:xfrm>
                <a:off x="7654387" y="5918045"/>
                <a:ext cx="70569" cy="76977"/>
              </a:xfrm>
              <a:prstGeom prst="mathMinus">
                <a:avLst/>
              </a:prstGeom>
              <a:ln w="3175"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2700">
                    <a:solidFill>
                      <a:schemeClr val="tx1"/>
                    </a:solidFill>
                  </a:ln>
                </a:endParaRPr>
              </a:p>
            </p:txBody>
          </p:sp>
        </p:grpSp>
        <p:cxnSp>
          <p:nvCxnSpPr>
            <p:cNvPr id="40" name="Connecteur droit avec flèche 26">
              <a:extLst>
                <a:ext uri="{FF2B5EF4-FFF2-40B4-BE49-F238E27FC236}">
                  <a16:creationId xmlns:a16="http://schemas.microsoft.com/office/drawing/2014/main" id="{55C2EF0E-649B-7446-87F9-7F66E8E9D90F}"/>
                </a:ext>
              </a:extLst>
            </p:cNvPr>
            <p:cNvCxnSpPr>
              <a:stCxn id="35" idx="0"/>
              <a:endCxn id="22" idx="2"/>
            </p:cNvCxnSpPr>
            <p:nvPr/>
          </p:nvCxnSpPr>
          <p:spPr>
            <a:xfrm flipH="1" flipV="1">
              <a:off x="6653110" y="5052527"/>
              <a:ext cx="2488" cy="82161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cteur droit avec flèche 28">
              <a:extLst>
                <a:ext uri="{FF2B5EF4-FFF2-40B4-BE49-F238E27FC236}">
                  <a16:creationId xmlns:a16="http://schemas.microsoft.com/office/drawing/2014/main" id="{8BE995B5-46FF-DA4C-A7BE-6CA5D2EAC25A}"/>
                </a:ext>
              </a:extLst>
            </p:cNvPr>
            <p:cNvCxnSpPr/>
            <p:nvPr/>
          </p:nvCxnSpPr>
          <p:spPr>
            <a:xfrm>
              <a:off x="7044877" y="6011037"/>
              <a:ext cx="531580" cy="84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30">
              <a:extLst>
                <a:ext uri="{FF2B5EF4-FFF2-40B4-BE49-F238E27FC236}">
                  <a16:creationId xmlns:a16="http://schemas.microsoft.com/office/drawing/2014/main" id="{D31B681B-26E3-EE44-8A41-356118898955}"/>
                </a:ext>
              </a:extLst>
            </p:cNvPr>
            <p:cNvCxnSpPr>
              <a:stCxn id="22" idx="3"/>
              <a:endCxn id="28" idx="1"/>
            </p:cNvCxnSpPr>
            <p:nvPr/>
          </p:nvCxnSpPr>
          <p:spPr>
            <a:xfrm>
              <a:off x="7044995" y="4917233"/>
              <a:ext cx="159080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avec flèche 39">
              <a:extLst>
                <a:ext uri="{FF2B5EF4-FFF2-40B4-BE49-F238E27FC236}">
                  <a16:creationId xmlns:a16="http://schemas.microsoft.com/office/drawing/2014/main" id="{F526ED33-7637-BA4D-B813-676CE6153587}"/>
                </a:ext>
              </a:extLst>
            </p:cNvPr>
            <p:cNvCxnSpPr>
              <a:stCxn id="24" idx="2"/>
              <a:endCxn id="50" idx="0"/>
            </p:cNvCxnSpPr>
            <p:nvPr/>
          </p:nvCxnSpPr>
          <p:spPr>
            <a:xfrm>
              <a:off x="7690757" y="5679024"/>
              <a:ext cx="0" cy="22046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Ellipse 40">
              <a:extLst>
                <a:ext uri="{FF2B5EF4-FFF2-40B4-BE49-F238E27FC236}">
                  <a16:creationId xmlns:a16="http://schemas.microsoft.com/office/drawing/2014/main" id="{8DECB12E-1EDE-1143-8CDD-EA1714EEA523}"/>
                </a:ext>
              </a:extLst>
            </p:cNvPr>
            <p:cNvSpPr/>
            <p:nvPr/>
          </p:nvSpPr>
          <p:spPr>
            <a:xfrm>
              <a:off x="7662265" y="4886236"/>
              <a:ext cx="58797" cy="5879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5" name="Connecteur droit 42">
              <a:extLst>
                <a:ext uri="{FF2B5EF4-FFF2-40B4-BE49-F238E27FC236}">
                  <a16:creationId xmlns:a16="http://schemas.microsoft.com/office/drawing/2014/main" id="{9A75E52A-F594-A249-9823-0F03A09483A2}"/>
                </a:ext>
              </a:extLst>
            </p:cNvPr>
            <p:cNvCxnSpPr>
              <a:cxnSpLocks/>
              <a:stCxn id="28" idx="3"/>
              <a:endCxn id="44" idx="2"/>
            </p:cNvCxnSpPr>
            <p:nvPr/>
          </p:nvCxnSpPr>
          <p:spPr>
            <a:xfrm flipV="1">
              <a:off x="7432675" y="4915635"/>
              <a:ext cx="229590" cy="159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A6ABAAF1-2F85-DD4D-885F-E6C43F2EA724}"/>
                </a:ext>
              </a:extLst>
            </p:cNvPr>
            <p:cNvCxnSpPr>
              <a:stCxn id="44" idx="4"/>
              <a:endCxn id="32" idx="0"/>
            </p:cNvCxnSpPr>
            <p:nvPr/>
          </p:nvCxnSpPr>
          <p:spPr>
            <a:xfrm flipH="1">
              <a:off x="7690757" y="4945033"/>
              <a:ext cx="907" cy="8105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Connecteur droit 47">
              <a:extLst>
                <a:ext uri="{FF2B5EF4-FFF2-40B4-BE49-F238E27FC236}">
                  <a16:creationId xmlns:a16="http://schemas.microsoft.com/office/drawing/2014/main" id="{759DB441-7D2D-754C-BD8C-278807D0F2FB}"/>
                </a:ext>
              </a:extLst>
            </p:cNvPr>
            <p:cNvCxnSpPr>
              <a:stCxn id="32" idx="2"/>
              <a:endCxn id="24" idx="0"/>
            </p:cNvCxnSpPr>
            <p:nvPr/>
          </p:nvCxnSpPr>
          <p:spPr>
            <a:xfrm>
              <a:off x="7690757" y="5296679"/>
              <a:ext cx="0" cy="11175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9">
              <a:extLst>
                <a:ext uri="{FF2B5EF4-FFF2-40B4-BE49-F238E27FC236}">
                  <a16:creationId xmlns:a16="http://schemas.microsoft.com/office/drawing/2014/main" id="{B4680A44-8ACE-4B49-837A-6B1217C77D77}"/>
                </a:ext>
              </a:extLst>
            </p:cNvPr>
            <p:cNvCxnSpPr>
              <a:stCxn id="44" idx="6"/>
              <a:endCxn id="37" idx="1"/>
            </p:cNvCxnSpPr>
            <p:nvPr/>
          </p:nvCxnSpPr>
          <p:spPr>
            <a:xfrm>
              <a:off x="7721062" y="4915635"/>
              <a:ext cx="403872" cy="273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necteur droit avec flèche 51">
              <a:extLst>
                <a:ext uri="{FF2B5EF4-FFF2-40B4-BE49-F238E27FC236}">
                  <a16:creationId xmlns:a16="http://schemas.microsoft.com/office/drawing/2014/main" id="{24064A6B-2BAB-5D40-8913-2E27ABDAB3C0}"/>
                </a:ext>
              </a:extLst>
            </p:cNvPr>
            <p:cNvCxnSpPr>
              <a:cxnSpLocks/>
              <a:stCxn id="50" idx="6"/>
              <a:endCxn id="36" idx="1"/>
            </p:cNvCxnSpPr>
            <p:nvPr/>
          </p:nvCxnSpPr>
          <p:spPr>
            <a:xfrm flipV="1">
              <a:off x="7805057" y="6007214"/>
              <a:ext cx="280203" cy="424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3" name="ZoneTexte 68">
            <a:extLst>
              <a:ext uri="{FF2B5EF4-FFF2-40B4-BE49-F238E27FC236}">
                <a16:creationId xmlns:a16="http://schemas.microsoft.com/office/drawing/2014/main" id="{A59B9E2F-FEB6-DD4E-89CE-A35F3EB2AEFE}"/>
              </a:ext>
            </a:extLst>
          </p:cNvPr>
          <p:cNvSpPr txBox="1"/>
          <p:nvPr/>
        </p:nvSpPr>
        <p:spPr>
          <a:xfrm>
            <a:off x="4872269" y="5291875"/>
            <a:ext cx="3586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i="1" u="sng" dirty="0">
                <a:solidFill>
                  <a:srgbClr val="FF0000"/>
                </a:solidFill>
                <a:hlinkClick r:id="rId4"/>
              </a:rPr>
              <a:t>Voir: Demo1_AnalysePyramidale.ipynb</a:t>
            </a:r>
            <a:endParaRPr lang="fr-FR" sz="1400" b="1" i="1" u="sng" dirty="0">
              <a:solidFill>
                <a:srgbClr val="FF0000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7DF3A9C-2E1D-104A-A41F-33E06DC6DB9B}"/>
              </a:ext>
            </a:extLst>
          </p:cNvPr>
          <p:cNvSpPr/>
          <p:nvPr/>
        </p:nvSpPr>
        <p:spPr>
          <a:xfrm>
            <a:off x="5393343" y="5244287"/>
            <a:ext cx="3081130" cy="3874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628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12">
                <a:extLst>
                  <a:ext uri="{FF2B5EF4-FFF2-40B4-BE49-F238E27FC236}">
                    <a16:creationId xmlns:a16="http://schemas.microsoft.com/office/drawing/2014/main" id="{4DD362A8-91CD-2B42-AAE4-E1E69449E608}"/>
                  </a:ext>
                </a:extLst>
              </p:cNvPr>
              <p:cNvSpPr txBox="1"/>
              <p:nvPr/>
            </p:nvSpPr>
            <p:spPr>
              <a:xfrm>
                <a:off x="444880" y="862114"/>
                <a:ext cx="8644622" cy="581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A" sz="2000" u="sng" spc="-50" dirty="0">
                    <a:cs typeface="Tahoma"/>
                  </a:rPr>
                  <a:t>Analyse à différents niveaux de résolution :</a:t>
                </a:r>
                <a:r>
                  <a:rPr lang="fr-CA" sz="2800" b="1" u="sng" spc="-50" dirty="0">
                    <a:cs typeface="Tahoma"/>
                  </a:rPr>
                  <a:t> </a:t>
                </a: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Décomposition d’un signal en bandes limitées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Banque de filtres d’analyse: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fr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dirty="0"/>
                      <m:t>Sous</m:t>
                    </m:r>
                    <m:r>
                      <m:rPr>
                        <m:nor/>
                      </m:rPr>
                      <a:rPr lang="fr-FR" dirty="0"/>
                      <m:t>−é</m:t>
                    </m:r>
                    <m:r>
                      <m:rPr>
                        <m:nor/>
                      </m:rPr>
                      <a:rPr lang="fr-FR" dirty="0"/>
                      <m:t>chantillonnage</m:t>
                    </m:r>
                    <m:r>
                      <m:rPr>
                        <m:nor/>
                      </m:rPr>
                      <a:rPr lang="fr-FR" dirty="0"/>
                      <m:t> : </m:t>
                    </m:r>
                    <m:d>
                      <m:dPr>
                        <m:begChr m:val="["/>
                        <m:endChr m:val="]"/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2↓</m:t>
                        </m:r>
                      </m:e>
                    </m:d>
                  </m:oMath>
                </a14:m>
                <a:endParaRPr lang="fr-FR" dirty="0"/>
              </a:p>
              <a:p>
                <a:endParaRPr lang="fr-CA" sz="2000" u="sng" spc="-50" dirty="0">
                  <a:cs typeface="Tahoma"/>
                </a:endParaRPr>
              </a:p>
              <a:p>
                <a:endParaRPr lang="fr-CA" sz="2000" u="sng" spc="-50" dirty="0">
                  <a:cs typeface="Tahoma"/>
                </a:endParaRPr>
              </a:p>
              <a:p>
                <a:endParaRPr lang="fr-CA" sz="2000" u="sng" spc="-50" dirty="0">
                  <a:cs typeface="Tahoma"/>
                </a:endParaRPr>
              </a:p>
              <a:p>
                <a:endParaRPr lang="fr-CA" sz="2000" u="sng" spc="-50" dirty="0">
                  <a:cs typeface="Tahoma"/>
                </a:endParaRPr>
              </a:p>
              <a:p>
                <a:endParaRPr lang="fr-CA" sz="2000" u="sng" spc="-50" dirty="0">
                  <a:cs typeface="Tahoma"/>
                </a:endParaRPr>
              </a:p>
              <a:p>
                <a:endParaRPr lang="fr-CA" sz="2000" u="sng" spc="-50" dirty="0">
                  <a:cs typeface="Tahoma"/>
                </a:endParaRPr>
              </a:p>
              <a:p>
                <a:endParaRPr lang="fr-CA" sz="2000" u="sng" spc="-50" dirty="0">
                  <a:cs typeface="Tahoma"/>
                </a:endParaRPr>
              </a:p>
              <a:p>
                <a:endParaRPr lang="fr-CA" sz="2000" u="sng" spc="-50" dirty="0">
                  <a:cs typeface="Tahoma"/>
                </a:endParaRPr>
              </a:p>
              <a:p>
                <a:endParaRPr lang="fr-CA" sz="2000" u="sng" spc="-50" dirty="0">
                  <a:cs typeface="Tahoma"/>
                </a:endParaRPr>
              </a:p>
              <a:p>
                <a:r>
                  <a:rPr lang="fr-CA" sz="2000" u="sng" spc="-50" dirty="0">
                    <a:cs typeface="Tahoma"/>
                  </a:rPr>
                  <a:t>Restauration :</a:t>
                </a:r>
                <a:endParaRPr lang="fr-FR" sz="2000" u="sng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dirty="0"/>
                      <m:t>Sur</m:t>
                    </m:r>
                    <m:r>
                      <m:rPr>
                        <m:nor/>
                      </m:rPr>
                      <a:rPr lang="fr-FR" dirty="0"/>
                      <m:t>−é</m:t>
                    </m:r>
                    <m:r>
                      <m:rPr>
                        <m:nor/>
                      </m:rPr>
                      <a:rPr lang="fr-FR" dirty="0"/>
                      <m:t>chantillonnage</m:t>
                    </m:r>
                    <m:r>
                      <m:rPr>
                        <m:nor/>
                      </m:rPr>
                      <a:rPr lang="fr-FR" dirty="0"/>
                      <m:t> : </m:t>
                    </m:r>
                    <m:d>
                      <m:dPr>
                        <m:begChr m:val="["/>
                        <m:endChr m:val="]"/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e>
                    </m:d>
                  </m:oMath>
                </a14:m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dirty="0"/>
                      <m:t>Banque</m:t>
                    </m:r>
                    <m:r>
                      <m:rPr>
                        <m:nor/>
                      </m:rPr>
                      <a:rPr lang="fr-FR" dirty="0"/>
                      <m:t> </m:t>
                    </m:r>
                    <m:r>
                      <m:rPr>
                        <m:nor/>
                      </m:rPr>
                      <a:rPr lang="fr-FR" dirty="0"/>
                      <m:t>de</m:t>
                    </m:r>
                    <m:r>
                      <m:rPr>
                        <m:nor/>
                      </m:rPr>
                      <a:rPr lang="fr-FR" dirty="0"/>
                      <m:t> </m:t>
                    </m:r>
                    <m:r>
                      <m:rPr>
                        <m:nor/>
                      </m:rPr>
                      <a:rPr lang="fr-FR" dirty="0"/>
                      <m:t>filtres</m:t>
                    </m:r>
                    <m:r>
                      <m:rPr>
                        <m:nor/>
                      </m:rPr>
                      <a:rPr lang="fr-FR" dirty="0"/>
                      <m:t> </m:t>
                    </m:r>
                    <m:r>
                      <m:rPr>
                        <m:nor/>
                      </m:rPr>
                      <a:rPr lang="fr-FR" dirty="0"/>
                      <m:t>de</m:t>
                    </m:r>
                    <m:r>
                      <m:rPr>
                        <m:nor/>
                      </m:rPr>
                      <a:rPr lang="fr-FR" dirty="0"/>
                      <m:t> </m:t>
                    </m:r>
                    <m:r>
                      <m:rPr>
                        <m:nor/>
                      </m:rPr>
                      <a:rPr lang="fr-FR" dirty="0"/>
                      <m:t>synth</m:t>
                    </m:r>
                    <m:r>
                      <m:rPr>
                        <m:nor/>
                      </m:rPr>
                      <a:rPr lang="fr-FR" dirty="0"/>
                      <m:t>è</m:t>
                    </m:r>
                    <m:r>
                      <m:rPr>
                        <m:nor/>
                      </m:rPr>
                      <a:rPr lang="fr-FR" dirty="0"/>
                      <m:t>se</m:t>
                    </m:r>
                    <m:r>
                      <m:rPr>
                        <m:nor/>
                      </m:rPr>
                      <a:rPr lang="fr-FR" dirty="0"/>
                      <m:t>: </m:t>
                    </m:r>
                    <m:d>
                      <m:dPr>
                        <m:begChr m:val="{"/>
                        <m:endChr m:val="}"/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  <m:r>
                          <a:rPr lang="fr-CA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endParaRPr lang="fr-CA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Selon les filtres, </a:t>
                </a:r>
                <a:r>
                  <a:rPr lang="fr-FR" i="1" dirty="0"/>
                  <a:t>reconstruction parfaite du signal</a:t>
                </a:r>
              </a:p>
              <a:p>
                <a:pPr marL="285750" indent="-285750">
                  <a:buFontTx/>
                  <a:buChar char="-"/>
                </a:pPr>
                <a:endParaRPr lang="fr-FR" dirty="0"/>
              </a:p>
              <a:p>
                <a:pPr marL="285750" indent="-285750">
                  <a:buFontTx/>
                  <a:buChar char="-"/>
                </a:pPr>
                <a:endParaRPr lang="fr-FR" dirty="0"/>
              </a:p>
            </p:txBody>
          </p:sp>
        </mc:Choice>
        <mc:Fallback xmlns="">
          <p:sp>
            <p:nvSpPr>
              <p:cNvPr id="24" name="ZoneTexte 12">
                <a:extLst>
                  <a:ext uri="{FF2B5EF4-FFF2-40B4-BE49-F238E27FC236}">
                    <a16:creationId xmlns:a16="http://schemas.microsoft.com/office/drawing/2014/main" id="{4DD362A8-91CD-2B42-AAE4-E1E69449E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80" y="862114"/>
                <a:ext cx="8644622" cy="5816977"/>
              </a:xfrm>
              <a:prstGeom prst="rect">
                <a:avLst/>
              </a:prstGeom>
              <a:blipFill>
                <a:blip r:embed="rId3"/>
                <a:stretch>
                  <a:fillRect l="-881" t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traitments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sous-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bandes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D5DE2-83AD-4455-AA08-481E4516AAB7}"/>
              </a:ext>
            </a:extLst>
          </p:cNvPr>
          <p:cNvSpPr txBox="1"/>
          <p:nvPr/>
        </p:nvSpPr>
        <p:spPr>
          <a:xfrm rot="16200000">
            <a:off x="-1476890" y="487026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sous-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bandes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DD7660E-C106-4075-9F00-9B540E3A0A91}"/>
              </a:ext>
            </a:extLst>
          </p:cNvPr>
          <p:cNvSpPr txBox="1">
            <a:spLocks/>
          </p:cNvSpPr>
          <p:nvPr/>
        </p:nvSpPr>
        <p:spPr>
          <a:xfrm>
            <a:off x="396508" y="1103214"/>
            <a:ext cx="8644622" cy="50208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fr-CA" sz="2200" dirty="0">
              <a:latin typeface="+mj-lt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F38F7475-C2EA-0AB9-F676-26EE82D8110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61156" y="2037350"/>
            <a:ext cx="1646087" cy="498552"/>
          </a:xfrm>
          <a:prstGeom prst="curvedConnector3">
            <a:avLst>
              <a:gd name="adj1" fmla="val 97753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B17096-87C7-DF69-0CD6-D0CABB51FCED}"/>
                  </a:ext>
                </a:extLst>
              </p:cNvPr>
              <p:cNvSpPr txBox="1"/>
              <p:nvPr/>
            </p:nvSpPr>
            <p:spPr>
              <a:xfrm>
                <a:off x="5853101" y="1860886"/>
                <a:ext cx="27176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dirty="0"/>
                  <a:t>Approximation de </a:t>
                </a:r>
                <a14:m>
                  <m:oMath xmlns:m="http://schemas.openxmlformats.org/officeDocument/2006/math">
                    <m:r>
                      <a:rPr lang="fr-CA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fr-FR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B17096-87C7-DF69-0CD6-D0CABB51F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3101" y="1860886"/>
                <a:ext cx="2717683" cy="369332"/>
              </a:xfrm>
              <a:prstGeom prst="rect">
                <a:avLst/>
              </a:prstGeom>
              <a:blipFill>
                <a:blip r:embed="rId4"/>
                <a:stretch>
                  <a:fillRect l="-1860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AAD4A4-45BF-5475-C84F-4524175B411C}"/>
                  </a:ext>
                </a:extLst>
              </p:cNvPr>
              <p:cNvSpPr txBox="1"/>
              <p:nvPr/>
            </p:nvSpPr>
            <p:spPr>
              <a:xfrm>
                <a:off x="5553697" y="4932223"/>
                <a:ext cx="22437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dirty="0" smtClean="0"/>
                        <m:t>D</m:t>
                      </m:r>
                      <m:r>
                        <m:rPr>
                          <m:nor/>
                        </m:rPr>
                        <a:rPr lang="fr-FR" dirty="0" smtClean="0"/>
                        <m:t>é</m:t>
                      </m:r>
                      <m:r>
                        <m:rPr>
                          <m:nor/>
                        </m:rPr>
                        <a:rPr lang="fr-FR" dirty="0" smtClean="0"/>
                        <m:t>tails</m:t>
                      </m:r>
                      <m:r>
                        <m:rPr>
                          <m:nor/>
                        </m:rPr>
                        <a:rPr lang="fr-FR" dirty="0" smtClean="0"/>
                        <m:t> </m:t>
                      </m:r>
                      <m:r>
                        <m:rPr>
                          <m:nor/>
                        </m:rPr>
                        <a:rPr lang="fr-FR" dirty="0" smtClean="0"/>
                        <m:t>de</m:t>
                      </m:r>
                      <m:r>
                        <m:rPr>
                          <m:nor/>
                        </m:rPr>
                        <a:rPr lang="fr-FR" dirty="0" smtClean="0"/>
                        <m:t> </m:t>
                      </m:r>
                      <m:r>
                        <a:rPr lang="fr-CA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CA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A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CA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fr-FR" dirty="0"/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BAAD4A4-45BF-5475-C84F-4524175B4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697" y="4932223"/>
                <a:ext cx="2243793" cy="369332"/>
              </a:xfrm>
              <a:prstGeom prst="rect">
                <a:avLst/>
              </a:prstGeom>
              <a:blipFill>
                <a:blip r:embed="rId5"/>
                <a:stretch>
                  <a:fillRect t="-666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D1F03102-E0CB-84E0-922A-7A758C4F4536}"/>
              </a:ext>
            </a:extLst>
          </p:cNvPr>
          <p:cNvCxnSpPr>
            <a:cxnSpLocks/>
          </p:cNvCxnSpPr>
          <p:nvPr/>
        </p:nvCxnSpPr>
        <p:spPr>
          <a:xfrm rot="10800000">
            <a:off x="4706467" y="4662997"/>
            <a:ext cx="1057000" cy="389283"/>
          </a:xfrm>
          <a:prstGeom prst="curvedConnector3">
            <a:avLst>
              <a:gd name="adj1" fmla="val 97049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3F5AB4-B433-EEBF-7EF3-3C0FE9E2E089}"/>
              </a:ext>
            </a:extLst>
          </p:cNvPr>
          <p:cNvGrpSpPr/>
          <p:nvPr/>
        </p:nvGrpSpPr>
        <p:grpSpPr>
          <a:xfrm>
            <a:off x="4443664" y="2534972"/>
            <a:ext cx="3075546" cy="2112771"/>
            <a:chOff x="4443664" y="2534972"/>
            <a:chExt cx="3075546" cy="2112771"/>
          </a:xfrm>
        </p:grpSpPr>
        <p:sp>
          <p:nvSpPr>
            <p:cNvPr id="2" name="object 24">
              <a:extLst>
                <a:ext uri="{FF2B5EF4-FFF2-40B4-BE49-F238E27FC236}">
                  <a16:creationId xmlns:a16="http://schemas.microsoft.com/office/drawing/2014/main" id="{90633C27-9F6F-A4CC-3EC8-9D40ED4B0AD0}"/>
                </a:ext>
              </a:extLst>
            </p:cNvPr>
            <p:cNvSpPr/>
            <p:nvPr/>
          </p:nvSpPr>
          <p:spPr>
            <a:xfrm>
              <a:off x="4443664" y="2534972"/>
              <a:ext cx="3075546" cy="2112771"/>
            </a:xfrm>
            <a:prstGeom prst="rect">
              <a:avLst/>
            </a:prstGeom>
            <a:blipFill>
              <a:blip r:embed="rId6" cstate="print"/>
              <a:stretch>
                <a:fillRect l="-86084" b="-101482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75B07D-48C7-2C10-2831-C1AC2DAEA6FC}"/>
                </a:ext>
              </a:extLst>
            </p:cNvPr>
            <p:cNvGrpSpPr/>
            <p:nvPr/>
          </p:nvGrpSpPr>
          <p:grpSpPr>
            <a:xfrm>
              <a:off x="4639172" y="4205537"/>
              <a:ext cx="895198" cy="395946"/>
              <a:chOff x="4639172" y="4205537"/>
              <a:chExt cx="895198" cy="39594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1C8F129-3C6F-8C17-F5E7-DFD189BF541B}"/>
                  </a:ext>
                </a:extLst>
              </p:cNvPr>
              <p:cNvSpPr/>
              <p:nvPr/>
            </p:nvSpPr>
            <p:spPr>
              <a:xfrm>
                <a:off x="4802359" y="4322099"/>
                <a:ext cx="732011" cy="2793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9EFA098-EDDD-824A-03A1-2C6AD02EA686}"/>
                  </a:ext>
                </a:extLst>
              </p:cNvPr>
              <p:cNvSpPr/>
              <p:nvPr/>
            </p:nvSpPr>
            <p:spPr>
              <a:xfrm>
                <a:off x="4639172" y="4205537"/>
                <a:ext cx="208595" cy="3959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CAA6D1-A8EC-A0DD-707E-5BDCBE67EE2F}"/>
              </a:ext>
            </a:extLst>
          </p:cNvPr>
          <p:cNvGrpSpPr/>
          <p:nvPr/>
        </p:nvGrpSpPr>
        <p:grpSpPr>
          <a:xfrm>
            <a:off x="1793659" y="2535902"/>
            <a:ext cx="3254308" cy="2136076"/>
            <a:chOff x="1793659" y="2535902"/>
            <a:chExt cx="3254308" cy="2136076"/>
          </a:xfrm>
        </p:grpSpPr>
        <p:sp>
          <p:nvSpPr>
            <p:cNvPr id="23" name="object 24">
              <a:extLst>
                <a:ext uri="{FF2B5EF4-FFF2-40B4-BE49-F238E27FC236}">
                  <a16:creationId xmlns:a16="http://schemas.microsoft.com/office/drawing/2014/main" id="{E7CA7DBA-2AB5-334E-B493-0E23CFE5DD12}"/>
                </a:ext>
              </a:extLst>
            </p:cNvPr>
            <p:cNvSpPr/>
            <p:nvPr/>
          </p:nvSpPr>
          <p:spPr>
            <a:xfrm>
              <a:off x="1793659" y="2535902"/>
              <a:ext cx="2737691" cy="2112771"/>
            </a:xfrm>
            <a:prstGeom prst="rect">
              <a:avLst/>
            </a:prstGeom>
            <a:blipFill>
              <a:blip r:embed="rId6" cstate="print"/>
              <a:stretch>
                <a:fillRect r="-109049" b="-101482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5AA5275-6AA4-D680-8A24-90F8CC0E81CB}"/>
                </a:ext>
              </a:extLst>
            </p:cNvPr>
            <p:cNvGrpSpPr/>
            <p:nvPr/>
          </p:nvGrpSpPr>
          <p:grpSpPr>
            <a:xfrm>
              <a:off x="4290624" y="4300798"/>
              <a:ext cx="757343" cy="371180"/>
              <a:chOff x="3869633" y="4829597"/>
              <a:chExt cx="757343" cy="371180"/>
            </a:xfrm>
          </p:grpSpPr>
          <p:pic>
            <p:nvPicPr>
              <p:cNvPr id="29" name="Picture 28" descr="A close up of a math formula&#10;&#10;Description automatically generated">
                <a:extLst>
                  <a:ext uri="{FF2B5EF4-FFF2-40B4-BE49-F238E27FC236}">
                    <a16:creationId xmlns:a16="http://schemas.microsoft.com/office/drawing/2014/main" id="{F1BE8074-A7D7-B48E-736A-EBB3BBFEEF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3212" b="-1"/>
              <a:stretch/>
            </p:blipFill>
            <p:spPr>
              <a:xfrm>
                <a:off x="3869633" y="4831445"/>
                <a:ext cx="757343" cy="369332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CD73D94-DA44-2DC8-F5E7-8E0A60F07CEB}"/>
                  </a:ext>
                </a:extLst>
              </p:cNvPr>
              <p:cNvSpPr/>
              <p:nvPr/>
            </p:nvSpPr>
            <p:spPr>
              <a:xfrm>
                <a:off x="4061634" y="4829597"/>
                <a:ext cx="487995" cy="1170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5927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traitments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Codage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sous-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bandes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Codage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sous-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bandes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DD7660E-C106-4075-9F00-9B540E3A0A91}"/>
              </a:ext>
            </a:extLst>
          </p:cNvPr>
          <p:cNvSpPr txBox="1">
            <a:spLocks/>
          </p:cNvSpPr>
          <p:nvPr/>
        </p:nvSpPr>
        <p:spPr>
          <a:xfrm>
            <a:off x="355600" y="1103214"/>
            <a:ext cx="8685530" cy="49209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spc="-50" dirty="0">
                <a:latin typeface="+mj-lt"/>
                <a:cs typeface="Tahoma"/>
              </a:rPr>
              <a:t>Extension 2D</a:t>
            </a: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endParaRPr lang="es-ES" i="1" spc="-35" dirty="0">
              <a:cs typeface="Arial"/>
            </a:endParaRPr>
          </a:p>
          <a:p>
            <a:pPr marL="252000" lvl="1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es-ES" sz="1400" i="1" spc="-35" dirty="0">
                <a:latin typeface="+mj-lt"/>
                <a:cs typeface="Arial"/>
              </a:rPr>
              <a:t>©</a:t>
            </a:r>
            <a:r>
              <a:rPr lang="es-ES" sz="14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4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4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4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4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4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40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85425A-E990-444C-9AE1-14D9136C232A}"/>
              </a:ext>
            </a:extLst>
          </p:cNvPr>
          <p:cNvGrpSpPr/>
          <p:nvPr/>
        </p:nvGrpSpPr>
        <p:grpSpPr>
          <a:xfrm>
            <a:off x="1733616" y="1799142"/>
            <a:ext cx="5528660" cy="3591504"/>
            <a:chOff x="1659422" y="1466633"/>
            <a:chExt cx="5528660" cy="3591504"/>
          </a:xfrm>
        </p:grpSpPr>
        <p:sp>
          <p:nvSpPr>
            <p:cNvPr id="15" name="object 24">
              <a:extLst>
                <a:ext uri="{FF2B5EF4-FFF2-40B4-BE49-F238E27FC236}">
                  <a16:creationId xmlns:a16="http://schemas.microsoft.com/office/drawing/2014/main" id="{4610A3E1-DE47-4D11-B59C-83AC16257666}"/>
                </a:ext>
              </a:extLst>
            </p:cNvPr>
            <p:cNvSpPr/>
            <p:nvPr/>
          </p:nvSpPr>
          <p:spPr>
            <a:xfrm>
              <a:off x="1659422" y="1466633"/>
              <a:ext cx="5528660" cy="35915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D367806-2302-4FF1-BC7A-D5D41DBD06C6}"/>
                </a:ext>
              </a:extLst>
            </p:cNvPr>
            <p:cNvSpPr/>
            <p:nvPr/>
          </p:nvSpPr>
          <p:spPr>
            <a:xfrm>
              <a:off x="1659422" y="1466633"/>
              <a:ext cx="5528660" cy="3591504"/>
            </a:xfrm>
            <a:prstGeom prst="rect">
              <a:avLst/>
            </a:prstGeom>
            <a:noFill/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2991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459F0-9639-4051-80EC-6AE9472E5185}"/>
              </a:ext>
            </a:extLst>
          </p:cNvPr>
          <p:cNvSpPr txBox="1"/>
          <p:nvPr/>
        </p:nvSpPr>
        <p:spPr>
          <a:xfrm>
            <a:off x="-6881" y="-48018"/>
            <a:ext cx="4504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Approches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des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traitments</a:t>
            </a:r>
            <a:r>
              <a:rPr lang="en-CA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CA" sz="1400" b="1" dirty="0" err="1">
                <a:solidFill>
                  <a:schemeClr val="bg1"/>
                </a:solidFill>
                <a:latin typeface="+mj-lt"/>
              </a:rPr>
              <a:t>multirésolutions</a:t>
            </a:r>
            <a:endParaRPr lang="en-CA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8AA19B-A640-4838-BA3B-334E6393E9D9}"/>
              </a:ext>
            </a:extLst>
          </p:cNvPr>
          <p:cNvCxnSpPr>
            <a:cxnSpLocks/>
          </p:cNvCxnSpPr>
          <p:nvPr/>
        </p:nvCxnSpPr>
        <p:spPr>
          <a:xfrm>
            <a:off x="496957" y="105000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DE72E4E-68BF-4195-8FE6-9EE35A59F25B}"/>
              </a:ext>
            </a:extLst>
          </p:cNvPr>
          <p:cNvSpPr txBox="1"/>
          <p:nvPr/>
        </p:nvSpPr>
        <p:spPr>
          <a:xfrm>
            <a:off x="355600" y="249793"/>
            <a:ext cx="761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 de </a:t>
            </a:r>
            <a:r>
              <a:rPr lang="en-CA" sz="3200" b="1" spc="-10" dirty="0" err="1">
                <a:latin typeface="+mj-lt"/>
                <a:ea typeface="Century Gothic" charset="0"/>
                <a:cs typeface="Century Gothic" charset="0"/>
              </a:rPr>
              <a:t>Haar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4C388-FB36-4135-AEB2-94C280DB7AE2}"/>
              </a:ext>
            </a:extLst>
          </p:cNvPr>
          <p:cNvSpPr txBox="1"/>
          <p:nvPr/>
        </p:nvSpPr>
        <p:spPr>
          <a:xfrm>
            <a:off x="4639172" y="-48017"/>
            <a:ext cx="450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</a:t>
            </a:r>
            <a:r>
              <a:rPr lang="en-CA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Haar</a:t>
            </a:r>
            <a:endParaRPr lang="en-CA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space réservé du contenu 2">
                <a:extLst>
                  <a:ext uri="{FF2B5EF4-FFF2-40B4-BE49-F238E27FC236}">
                    <a16:creationId xmlns:a16="http://schemas.microsoft.com/office/drawing/2014/main" id="{F52933DB-5D05-D441-AE07-91460B52F0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2429" y="1130894"/>
                <a:ext cx="8750131" cy="5388264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 fontScale="700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Tx/>
                  <a:buChar char="-"/>
                </a:pPr>
                <a:r>
                  <a:rPr lang="fr-FR" sz="3100" dirty="0"/>
                  <a:t>Codage en sous-bandes avec les filtres les plus simples</a:t>
                </a:r>
              </a:p>
              <a:p>
                <a:pPr>
                  <a:buFontTx/>
                  <a:buChar char="-"/>
                </a:pPr>
                <a:r>
                  <a:rPr lang="fr-FR" sz="3100" dirty="0"/>
                  <a:t>Signal de taille </a:t>
                </a:r>
                <a:r>
                  <a:rPr lang="fr-FR" sz="3100" i="1" dirty="0"/>
                  <a:t>N = 2</a:t>
                </a:r>
                <a:r>
                  <a:rPr lang="fr-FR" sz="3100" i="1" baseline="30000" dirty="0"/>
                  <a:t>J</a:t>
                </a:r>
              </a:p>
              <a:p>
                <a:pPr>
                  <a:buFontTx/>
                  <a:buChar char="-"/>
                </a:pPr>
                <a:r>
                  <a:rPr lang="fr-FR" sz="3100" dirty="0"/>
                  <a:t>Application </a:t>
                </a:r>
                <a:r>
                  <a:rPr lang="fr-FR" sz="3100" i="1" dirty="0"/>
                  <a:t>récurrente</a:t>
                </a:r>
                <a:r>
                  <a:rPr lang="fr-FR" sz="3100" dirty="0"/>
                  <a:t> du codage en sous bandes (J fois)</a:t>
                </a:r>
              </a:p>
              <a:p>
                <a:pPr>
                  <a:buFontTx/>
                  <a:buChar char="-"/>
                </a:pPr>
                <a:r>
                  <a:rPr lang="fr-FR" sz="3100" b="1" i="1" dirty="0"/>
                  <a:t>H</a:t>
                </a:r>
                <a:r>
                  <a:rPr lang="fr-FR" sz="3100" dirty="0"/>
                  <a:t>: Matrice de transformation</a:t>
                </a:r>
              </a:p>
              <a:p>
                <a:endParaRPr lang="fr-FR" b="1" u="sng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 ; </m:t>
                      </m:r>
                      <m:r>
                        <m:rPr>
                          <m:sty m:val="p"/>
                        </m:rPr>
                        <a:rPr lang="en-CA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CA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brk m:alnAt="7"/>
                                  </m:rPr>
                                  <a:rPr lang="en-CA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b="0" i="1" dirty="0">
                  <a:latin typeface="Cambria Math" panose="02040503050406030204" pitchFamily="18" charset="0"/>
                </a:endParaRPr>
              </a:p>
              <a:p>
                <a:endParaRPr lang="en-CA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brk m:alnAt="7"/>
                                  </m:rPr>
                                  <a:rPr lang="en-CA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rad>
                              </m:e>
                            </m:mr>
                          </m:m>
                        </m:e>
                      </m:d>
                      <m:r>
                        <a:rPr lang="en-CA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b="1" u="sng" dirty="0"/>
              </a:p>
              <a:p>
                <a:r>
                  <a:rPr lang="fr-FR" sz="3100" b="1" u="sng" dirty="0"/>
                  <a:t>Propriétés</a:t>
                </a:r>
              </a:p>
              <a:p>
                <a:pPr>
                  <a:buFontTx/>
                  <a:buChar char="-"/>
                </a:pPr>
                <a:r>
                  <a:rPr lang="fr-FR" sz="3100" b="1" i="1" dirty="0"/>
                  <a:t>H</a:t>
                </a:r>
                <a:r>
                  <a:rPr lang="fr-FR" sz="3100" i="1" dirty="0"/>
                  <a:t>: </a:t>
                </a:r>
                <a:r>
                  <a:rPr lang="fr-FR" sz="3100" dirty="0"/>
                  <a:t>orthogonale</a:t>
                </a:r>
              </a:p>
              <a:p>
                <a:pPr>
                  <a:buFontTx/>
                  <a:buChar char="-"/>
                </a:pPr>
                <a:r>
                  <a:rPr lang="fr-FR" sz="3100" dirty="0"/>
                  <a:t>Propriété supplémentaire d’</a:t>
                </a:r>
                <a:r>
                  <a:rPr lang="fr-FR" sz="3100" dirty="0" err="1"/>
                  <a:t>orthonormalité</a:t>
                </a:r>
                <a:r>
                  <a:rPr lang="fr-FR" sz="3100" dirty="0"/>
                  <a:t> des </a:t>
                </a:r>
                <a:r>
                  <a:rPr lang="fr-FR" sz="3100" i="1" dirty="0"/>
                  <a:t>h</a:t>
                </a:r>
                <a:r>
                  <a:rPr lang="fr-FR" sz="3100" i="1" baseline="-25000" dirty="0"/>
                  <a:t>i</a:t>
                </a:r>
                <a:r>
                  <a:rPr lang="fr-FR" sz="3100" dirty="0"/>
                  <a:t> aux différentes échelles</a:t>
                </a:r>
              </a:p>
              <a:p>
                <a:pPr>
                  <a:buFontTx/>
                  <a:buChar char="-"/>
                </a:pPr>
                <a:r>
                  <a:rPr lang="fr-FR" sz="3100" dirty="0"/>
                  <a:t>Extension 2D:</a:t>
                </a:r>
                <a:r>
                  <a:rPr lang="fr-FR" sz="3100" b="1" dirty="0"/>
                  <a:t> </a:t>
                </a:r>
                <a:r>
                  <a:rPr lang="fr-FR" sz="3100" b="1" i="1" dirty="0" err="1"/>
                  <a:t>T</a:t>
                </a:r>
                <a:r>
                  <a:rPr lang="fr-FR" sz="3100" b="1" i="1" dirty="0"/>
                  <a:t> </a:t>
                </a:r>
                <a:r>
                  <a:rPr lang="fr-FR" sz="3100" i="1" dirty="0"/>
                  <a:t>=</a:t>
                </a:r>
                <a:r>
                  <a:rPr lang="fr-FR" sz="3100" b="1" i="1" dirty="0"/>
                  <a:t> H F </a:t>
                </a:r>
                <a:r>
                  <a:rPr lang="fr-FR" sz="3100" b="1" i="1" dirty="0" err="1"/>
                  <a:t>H</a:t>
                </a:r>
                <a:r>
                  <a:rPr lang="fr-FR" sz="3100" b="1" i="1" baseline="30000" dirty="0" err="1"/>
                  <a:t>t</a:t>
                </a:r>
                <a:endParaRPr lang="fr-FR" sz="3100" b="1" i="1" baseline="30000" dirty="0"/>
              </a:p>
            </p:txBody>
          </p:sp>
        </mc:Choice>
        <mc:Fallback xmlns="">
          <p:sp>
            <p:nvSpPr>
              <p:cNvPr id="15" name="Espace réservé du contenu 2">
                <a:extLst>
                  <a:ext uri="{FF2B5EF4-FFF2-40B4-BE49-F238E27FC236}">
                    <a16:creationId xmlns:a16="http://schemas.microsoft.com/office/drawing/2014/main" id="{F52933DB-5D05-D441-AE07-91460B52F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29" y="1130894"/>
                <a:ext cx="8750131" cy="5388264"/>
              </a:xfrm>
              <a:prstGeom prst="rect">
                <a:avLst/>
              </a:prstGeom>
              <a:blipFill>
                <a:blip r:embed="rId3"/>
                <a:stretch>
                  <a:fillRect l="-1016" t="-2588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0458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128377</TotalTime>
  <Words>2556</Words>
  <Application>Microsoft Office PowerPoint</Application>
  <PresentationFormat>Affichage à l'écran (4:3)</PresentationFormat>
  <Paragraphs>599</Paragraphs>
  <Slides>45</Slides>
  <Notes>45</Notes>
  <HiddenSlides>2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DejaVu Serif</vt:lpstr>
      <vt:lpstr>Tahoma</vt:lpstr>
      <vt:lpstr>Wingdings</vt:lpstr>
      <vt:lpstr>Office Theme</vt:lpstr>
      <vt:lpstr>Analyse multirésolution et transformée en ondelettes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Ondelettes en bref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Propriétés caractéristiques de l’analyse multirésolution</vt:lpstr>
      <vt:lpstr>Exemple: Fonction de Haar</vt:lpstr>
      <vt:lpstr>Présentation PowerPoint</vt:lpstr>
      <vt:lpstr>Présentation PowerPoint</vt:lpstr>
      <vt:lpstr>Présentation PowerPoint</vt:lpstr>
      <vt:lpstr>Présentation PowerPoint</vt:lpstr>
      <vt:lpstr>Définir la fonction d’ondelette de Haar a partir des relations qu’on a vu</vt:lpstr>
      <vt:lpstr>Présentation PowerPoint</vt:lpstr>
      <vt:lpstr>Présentation PowerPoint</vt:lpstr>
      <vt:lpstr>Base d’ondelette : Exemple</vt:lpstr>
      <vt:lpstr>Base d’ondelette : Exemple</vt:lpstr>
      <vt:lpstr>Exemple de transformée en ondelettes</vt:lpstr>
      <vt:lpstr>Transformée en ondelettes discrète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T. en ondelettes discrète 2D</vt:lpstr>
      <vt:lpstr>TOR2D – Décomposition</vt:lpstr>
      <vt:lpstr>TOR2D – Reconstruction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doha zrouki</cp:lastModifiedBy>
  <cp:revision>1479</cp:revision>
  <cp:lastPrinted>2022-03-16T21:24:40Z</cp:lastPrinted>
  <dcterms:created xsi:type="dcterms:W3CDTF">2018-08-02T13:49:06Z</dcterms:created>
  <dcterms:modified xsi:type="dcterms:W3CDTF">2025-03-18T22:24:18Z</dcterms:modified>
</cp:coreProperties>
</file>