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58"/>
  </p:notesMasterIdLst>
  <p:sldIdLst>
    <p:sldId id="260" r:id="rId2"/>
    <p:sldId id="274" r:id="rId3"/>
    <p:sldId id="334" r:id="rId4"/>
    <p:sldId id="379" r:id="rId5"/>
    <p:sldId id="335" r:id="rId6"/>
    <p:sldId id="266" r:id="rId7"/>
    <p:sldId id="280" r:id="rId8"/>
    <p:sldId id="281" r:id="rId9"/>
    <p:sldId id="336" r:id="rId10"/>
    <p:sldId id="337" r:id="rId11"/>
    <p:sldId id="338" r:id="rId12"/>
    <p:sldId id="341" r:id="rId13"/>
    <p:sldId id="339" r:id="rId14"/>
    <p:sldId id="381" r:id="rId15"/>
    <p:sldId id="382" r:id="rId16"/>
    <p:sldId id="340" r:id="rId17"/>
    <p:sldId id="342" r:id="rId18"/>
    <p:sldId id="343" r:id="rId19"/>
    <p:sldId id="368" r:id="rId20"/>
    <p:sldId id="369" r:id="rId21"/>
    <p:sldId id="370" r:id="rId22"/>
    <p:sldId id="371" r:id="rId23"/>
    <p:sldId id="372" r:id="rId24"/>
    <p:sldId id="373" r:id="rId25"/>
    <p:sldId id="374" r:id="rId26"/>
    <p:sldId id="344" r:id="rId27"/>
    <p:sldId id="345" r:id="rId28"/>
    <p:sldId id="346" r:id="rId29"/>
    <p:sldId id="347" r:id="rId30"/>
    <p:sldId id="377" r:id="rId31"/>
    <p:sldId id="348" r:id="rId32"/>
    <p:sldId id="349" r:id="rId33"/>
    <p:sldId id="350" r:id="rId34"/>
    <p:sldId id="351" r:id="rId35"/>
    <p:sldId id="352" r:id="rId36"/>
    <p:sldId id="353" r:id="rId37"/>
    <p:sldId id="282" r:id="rId38"/>
    <p:sldId id="355" r:id="rId39"/>
    <p:sldId id="356" r:id="rId40"/>
    <p:sldId id="383" r:id="rId41"/>
    <p:sldId id="357" r:id="rId42"/>
    <p:sldId id="358" r:id="rId43"/>
    <p:sldId id="359" r:id="rId44"/>
    <p:sldId id="360" r:id="rId45"/>
    <p:sldId id="384" r:id="rId46"/>
    <p:sldId id="378" r:id="rId47"/>
    <p:sldId id="361" r:id="rId48"/>
    <p:sldId id="376" r:id="rId49"/>
    <p:sldId id="363" r:id="rId50"/>
    <p:sldId id="364" r:id="rId51"/>
    <p:sldId id="365" r:id="rId52"/>
    <p:sldId id="385" r:id="rId53"/>
    <p:sldId id="333" r:id="rId54"/>
    <p:sldId id="380" r:id="rId55"/>
    <p:sldId id="366" r:id="rId56"/>
    <p:sldId id="367" r:id="rId57"/>
  </p:sldIdLst>
  <p:sldSz cx="9144000" cy="6858000" type="screen4x3"/>
  <p:notesSz cx="6881813"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DA6E93-9B52-4D4B-93E1-95DA7539C2B2}">
          <p14:sldIdLst>
            <p14:sldId id="260"/>
            <p14:sldId id="274"/>
            <p14:sldId id="334"/>
            <p14:sldId id="379"/>
            <p14:sldId id="335"/>
            <p14:sldId id="266"/>
            <p14:sldId id="280"/>
            <p14:sldId id="281"/>
            <p14:sldId id="336"/>
            <p14:sldId id="337"/>
            <p14:sldId id="338"/>
            <p14:sldId id="341"/>
            <p14:sldId id="339"/>
            <p14:sldId id="381"/>
            <p14:sldId id="382"/>
            <p14:sldId id="340"/>
            <p14:sldId id="342"/>
            <p14:sldId id="343"/>
            <p14:sldId id="368"/>
            <p14:sldId id="369"/>
            <p14:sldId id="370"/>
            <p14:sldId id="371"/>
            <p14:sldId id="372"/>
            <p14:sldId id="373"/>
            <p14:sldId id="374"/>
            <p14:sldId id="344"/>
            <p14:sldId id="345"/>
            <p14:sldId id="346"/>
            <p14:sldId id="347"/>
            <p14:sldId id="377"/>
            <p14:sldId id="348"/>
            <p14:sldId id="349"/>
            <p14:sldId id="350"/>
            <p14:sldId id="351"/>
            <p14:sldId id="352"/>
            <p14:sldId id="353"/>
            <p14:sldId id="282"/>
            <p14:sldId id="355"/>
            <p14:sldId id="356"/>
            <p14:sldId id="383"/>
            <p14:sldId id="357"/>
            <p14:sldId id="358"/>
            <p14:sldId id="359"/>
            <p14:sldId id="360"/>
            <p14:sldId id="384"/>
            <p14:sldId id="378"/>
            <p14:sldId id="361"/>
            <p14:sldId id="376"/>
            <p14:sldId id="363"/>
            <p14:sldId id="364"/>
            <p14:sldId id="365"/>
            <p14:sldId id="385"/>
            <p14:sldId id="333"/>
            <p14:sldId id="380"/>
            <p14:sldId id="366"/>
            <p14:sldId id="3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ad El Bassam" initials="SE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E60000"/>
    <a:srgbClr val="F20000"/>
    <a:srgbClr val="BC0000"/>
    <a:srgbClr val="B80000"/>
    <a:srgbClr val="BA1B2F"/>
    <a:srgbClr val="FD9700"/>
    <a:srgbClr val="89CA2D"/>
    <a:srgbClr val="3AA9EA"/>
    <a:srgbClr val="FFE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34" autoAdjust="0"/>
    <p:restoredTop sz="90436" autoAdjust="0"/>
  </p:normalViewPr>
  <p:slideViewPr>
    <p:cSldViewPr snapToGrid="0" snapToObjects="1" showGuides="1">
      <p:cViewPr varScale="1">
        <p:scale>
          <a:sx n="71" d="100"/>
          <a:sy n="71" d="100"/>
        </p:scale>
        <p:origin x="1214" y="58"/>
      </p:cViewPr>
      <p:guideLst>
        <p:guide orient="horz" pos="2160"/>
        <p:guide pos="2880"/>
      </p:guideLst>
    </p:cSldViewPr>
  </p:slideViewPr>
  <p:notesTextViewPr>
    <p:cViewPr>
      <p:scale>
        <a:sx n="165" d="100"/>
        <a:sy n="16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6435"/>
          </a:xfrm>
          <a:prstGeom prst="rect">
            <a:avLst/>
          </a:prstGeom>
        </p:spPr>
        <p:txBody>
          <a:bodyPr vert="horz" lIns="92437" tIns="46219" rIns="92437" bIns="46219" rtlCol="0"/>
          <a:lstStyle>
            <a:lvl1pPr algn="r">
              <a:defRPr sz="1200"/>
            </a:lvl1pPr>
          </a:lstStyle>
          <a:p>
            <a:fld id="{BF4BFC4E-5778-6944-91E5-378E1EDD675E}" type="datetimeFigureOut">
              <a:rPr lang="en-US" smtClean="0"/>
              <a:t>1/9/2025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7"/>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4"/>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4"/>
          </a:xfrm>
          <a:prstGeom prst="rect">
            <a:avLst/>
          </a:prstGeom>
        </p:spPr>
        <p:txBody>
          <a:bodyPr vert="horz" lIns="92437" tIns="46219" rIns="92437" bIns="46219" rtlCol="0" anchor="b"/>
          <a:lstStyle>
            <a:lvl1pPr algn="r">
              <a:defRPr sz="1200"/>
            </a:lvl1pPr>
          </a:lstStyle>
          <a:p>
            <a:fld id="{F6F31F40-96DD-8944-ADD2-7A6DB72EE44B}" type="slidenum">
              <a:rPr lang="en-US" smtClean="0"/>
              <a:t>‹N°›</a:t>
            </a:fld>
            <a:endParaRPr lang="en-US"/>
          </a:p>
        </p:txBody>
      </p:sp>
    </p:spTree>
    <p:extLst>
      <p:ext uri="{BB962C8B-B14F-4D97-AF65-F5344CB8AC3E}">
        <p14:creationId xmlns:p14="http://schemas.microsoft.com/office/powerpoint/2010/main" val="117570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10"/>
          </p:nvPr>
        </p:nvSpPr>
        <p:spPr/>
        <p:txBody>
          <a:bodyPr/>
          <a:lstStyle/>
          <a:p>
            <a:fld id="{F6F31F40-96DD-8944-ADD2-7A6DB72EE44B}" type="slidenum">
              <a:rPr lang="en-US" smtClean="0"/>
              <a:t>0</a:t>
            </a:fld>
            <a:endParaRPr lang="en-US"/>
          </a:p>
        </p:txBody>
      </p:sp>
    </p:spTree>
    <p:extLst>
      <p:ext uri="{BB962C8B-B14F-4D97-AF65-F5344CB8AC3E}">
        <p14:creationId xmlns:p14="http://schemas.microsoft.com/office/powerpoint/2010/main" val="111225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9</a:t>
            </a:fld>
            <a:endParaRPr lang="en-US"/>
          </a:p>
        </p:txBody>
      </p:sp>
    </p:spTree>
    <p:extLst>
      <p:ext uri="{BB962C8B-B14F-4D97-AF65-F5344CB8AC3E}">
        <p14:creationId xmlns:p14="http://schemas.microsoft.com/office/powerpoint/2010/main" val="316290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10</a:t>
            </a:fld>
            <a:endParaRPr lang="en-US"/>
          </a:p>
        </p:txBody>
      </p:sp>
    </p:spTree>
    <p:extLst>
      <p:ext uri="{BB962C8B-B14F-4D97-AF65-F5344CB8AC3E}">
        <p14:creationId xmlns:p14="http://schemas.microsoft.com/office/powerpoint/2010/main" val="208463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11</a:t>
            </a:fld>
            <a:endParaRPr lang="en-US"/>
          </a:p>
        </p:txBody>
      </p:sp>
    </p:spTree>
    <p:extLst>
      <p:ext uri="{BB962C8B-B14F-4D97-AF65-F5344CB8AC3E}">
        <p14:creationId xmlns:p14="http://schemas.microsoft.com/office/powerpoint/2010/main" val="245507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12</a:t>
            </a:fld>
            <a:endParaRPr lang="en-US"/>
          </a:p>
        </p:txBody>
      </p:sp>
    </p:spTree>
    <p:extLst>
      <p:ext uri="{BB962C8B-B14F-4D97-AF65-F5344CB8AC3E}">
        <p14:creationId xmlns:p14="http://schemas.microsoft.com/office/powerpoint/2010/main" val="245037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13</a:t>
            </a:fld>
            <a:endParaRPr lang="en-US"/>
          </a:p>
        </p:txBody>
      </p:sp>
    </p:spTree>
    <p:extLst>
      <p:ext uri="{BB962C8B-B14F-4D97-AF65-F5344CB8AC3E}">
        <p14:creationId xmlns:p14="http://schemas.microsoft.com/office/powerpoint/2010/main" val="227390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14</a:t>
            </a:fld>
            <a:endParaRPr lang="en-US"/>
          </a:p>
        </p:txBody>
      </p:sp>
    </p:spTree>
    <p:extLst>
      <p:ext uri="{BB962C8B-B14F-4D97-AF65-F5344CB8AC3E}">
        <p14:creationId xmlns:p14="http://schemas.microsoft.com/office/powerpoint/2010/main" val="134571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15</a:t>
            </a:fld>
            <a:endParaRPr lang="en-US"/>
          </a:p>
        </p:txBody>
      </p:sp>
    </p:spTree>
    <p:extLst>
      <p:ext uri="{BB962C8B-B14F-4D97-AF65-F5344CB8AC3E}">
        <p14:creationId xmlns:p14="http://schemas.microsoft.com/office/powerpoint/2010/main" val="85138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16</a:t>
            </a:fld>
            <a:endParaRPr lang="en-US"/>
          </a:p>
        </p:txBody>
      </p:sp>
    </p:spTree>
    <p:extLst>
      <p:ext uri="{BB962C8B-B14F-4D97-AF65-F5344CB8AC3E}">
        <p14:creationId xmlns:p14="http://schemas.microsoft.com/office/powerpoint/2010/main" val="242630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17</a:t>
            </a:fld>
            <a:endParaRPr lang="en-US"/>
          </a:p>
        </p:txBody>
      </p:sp>
    </p:spTree>
    <p:extLst>
      <p:ext uri="{BB962C8B-B14F-4D97-AF65-F5344CB8AC3E}">
        <p14:creationId xmlns:p14="http://schemas.microsoft.com/office/powerpoint/2010/main" val="180254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18</a:t>
            </a:fld>
            <a:endParaRPr lang="en-US"/>
          </a:p>
        </p:txBody>
      </p:sp>
    </p:spTree>
    <p:extLst>
      <p:ext uri="{BB962C8B-B14F-4D97-AF65-F5344CB8AC3E}">
        <p14:creationId xmlns:p14="http://schemas.microsoft.com/office/powerpoint/2010/main" val="354933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1DFB6-0251-7D49-AAA2-BC817A723EBD}"/>
              </a:ext>
            </a:extLst>
          </p:cNvPr>
          <p:cNvSpPr>
            <a:spLocks noGrp="1"/>
          </p:cNvSpPr>
          <p:nvPr>
            <p:ph type="body" idx="1"/>
          </p:nvPr>
        </p:nvSpPr>
        <p:spPr/>
        <p:txBody>
          <a:bodyPr/>
          <a:lstStyle/>
          <a:p>
            <a:endParaRPr lang="fr-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19</a:t>
            </a:fld>
            <a:endParaRPr lang="en-US"/>
          </a:p>
        </p:txBody>
      </p:sp>
    </p:spTree>
    <p:extLst>
      <p:ext uri="{BB962C8B-B14F-4D97-AF65-F5344CB8AC3E}">
        <p14:creationId xmlns:p14="http://schemas.microsoft.com/office/powerpoint/2010/main" val="155047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20</a:t>
            </a:fld>
            <a:endParaRPr lang="en-US"/>
          </a:p>
        </p:txBody>
      </p:sp>
    </p:spTree>
    <p:extLst>
      <p:ext uri="{BB962C8B-B14F-4D97-AF65-F5344CB8AC3E}">
        <p14:creationId xmlns:p14="http://schemas.microsoft.com/office/powerpoint/2010/main" val="142591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21</a:t>
            </a:fld>
            <a:endParaRPr lang="en-US"/>
          </a:p>
        </p:txBody>
      </p:sp>
    </p:spTree>
    <p:extLst>
      <p:ext uri="{BB962C8B-B14F-4D97-AF65-F5344CB8AC3E}">
        <p14:creationId xmlns:p14="http://schemas.microsoft.com/office/powerpoint/2010/main" val="1885122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22</a:t>
            </a:fld>
            <a:endParaRPr lang="en-US"/>
          </a:p>
        </p:txBody>
      </p:sp>
    </p:spTree>
    <p:extLst>
      <p:ext uri="{BB962C8B-B14F-4D97-AF65-F5344CB8AC3E}">
        <p14:creationId xmlns:p14="http://schemas.microsoft.com/office/powerpoint/2010/main" val="41248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23</a:t>
            </a:fld>
            <a:endParaRPr lang="en-US"/>
          </a:p>
        </p:txBody>
      </p:sp>
    </p:spTree>
    <p:extLst>
      <p:ext uri="{BB962C8B-B14F-4D97-AF65-F5344CB8AC3E}">
        <p14:creationId xmlns:p14="http://schemas.microsoft.com/office/powerpoint/2010/main" val="130920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24</a:t>
            </a:fld>
            <a:endParaRPr lang="en-US"/>
          </a:p>
        </p:txBody>
      </p:sp>
    </p:spTree>
    <p:extLst>
      <p:ext uri="{BB962C8B-B14F-4D97-AF65-F5344CB8AC3E}">
        <p14:creationId xmlns:p14="http://schemas.microsoft.com/office/powerpoint/2010/main" val="150753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25</a:t>
            </a:fld>
            <a:endParaRPr lang="en-US"/>
          </a:p>
        </p:txBody>
      </p:sp>
    </p:spTree>
    <p:extLst>
      <p:ext uri="{BB962C8B-B14F-4D97-AF65-F5344CB8AC3E}">
        <p14:creationId xmlns:p14="http://schemas.microsoft.com/office/powerpoint/2010/main" val="110937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26</a:t>
            </a:fld>
            <a:endParaRPr lang="en-US"/>
          </a:p>
        </p:txBody>
      </p:sp>
    </p:spTree>
    <p:extLst>
      <p:ext uri="{BB962C8B-B14F-4D97-AF65-F5344CB8AC3E}">
        <p14:creationId xmlns:p14="http://schemas.microsoft.com/office/powerpoint/2010/main" val="1823817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27</a:t>
            </a:fld>
            <a:endParaRPr lang="en-US"/>
          </a:p>
        </p:txBody>
      </p:sp>
    </p:spTree>
    <p:extLst>
      <p:ext uri="{BB962C8B-B14F-4D97-AF65-F5344CB8AC3E}">
        <p14:creationId xmlns:p14="http://schemas.microsoft.com/office/powerpoint/2010/main" val="300663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28</a:t>
            </a:fld>
            <a:endParaRPr lang="en-US"/>
          </a:p>
        </p:txBody>
      </p:sp>
    </p:spTree>
    <p:extLst>
      <p:ext uri="{BB962C8B-B14F-4D97-AF65-F5344CB8AC3E}">
        <p14:creationId xmlns:p14="http://schemas.microsoft.com/office/powerpoint/2010/main" val="44003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a:t>
            </a:fld>
            <a:endParaRPr lang="en-US"/>
          </a:p>
        </p:txBody>
      </p:sp>
    </p:spTree>
    <p:extLst>
      <p:ext uri="{BB962C8B-B14F-4D97-AF65-F5344CB8AC3E}">
        <p14:creationId xmlns:p14="http://schemas.microsoft.com/office/powerpoint/2010/main" val="1420359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1DFB6-0251-7D49-AAA2-BC817A723EBD}"/>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39941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30</a:t>
            </a:fld>
            <a:endParaRPr lang="en-US"/>
          </a:p>
        </p:txBody>
      </p:sp>
    </p:spTree>
    <p:extLst>
      <p:ext uri="{BB962C8B-B14F-4D97-AF65-F5344CB8AC3E}">
        <p14:creationId xmlns:p14="http://schemas.microsoft.com/office/powerpoint/2010/main" val="1712857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31</a:t>
            </a:fld>
            <a:endParaRPr lang="en-US"/>
          </a:p>
        </p:txBody>
      </p:sp>
    </p:spTree>
    <p:extLst>
      <p:ext uri="{BB962C8B-B14F-4D97-AF65-F5344CB8AC3E}">
        <p14:creationId xmlns:p14="http://schemas.microsoft.com/office/powerpoint/2010/main" val="1085319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32</a:t>
            </a:fld>
            <a:endParaRPr lang="en-US"/>
          </a:p>
        </p:txBody>
      </p:sp>
    </p:spTree>
    <p:extLst>
      <p:ext uri="{BB962C8B-B14F-4D97-AF65-F5344CB8AC3E}">
        <p14:creationId xmlns:p14="http://schemas.microsoft.com/office/powerpoint/2010/main" val="3140822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33</a:t>
            </a:fld>
            <a:endParaRPr lang="en-US"/>
          </a:p>
        </p:txBody>
      </p:sp>
    </p:spTree>
    <p:extLst>
      <p:ext uri="{BB962C8B-B14F-4D97-AF65-F5344CB8AC3E}">
        <p14:creationId xmlns:p14="http://schemas.microsoft.com/office/powerpoint/2010/main" val="517285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34</a:t>
            </a:fld>
            <a:endParaRPr lang="en-US"/>
          </a:p>
        </p:txBody>
      </p:sp>
    </p:spTree>
    <p:extLst>
      <p:ext uri="{BB962C8B-B14F-4D97-AF65-F5344CB8AC3E}">
        <p14:creationId xmlns:p14="http://schemas.microsoft.com/office/powerpoint/2010/main" val="1739920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35</a:t>
            </a:fld>
            <a:endParaRPr lang="en-US"/>
          </a:p>
        </p:txBody>
      </p:sp>
    </p:spTree>
    <p:extLst>
      <p:ext uri="{BB962C8B-B14F-4D97-AF65-F5344CB8AC3E}">
        <p14:creationId xmlns:p14="http://schemas.microsoft.com/office/powerpoint/2010/main" val="70458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36</a:t>
            </a:fld>
            <a:endParaRPr lang="en-US"/>
          </a:p>
        </p:txBody>
      </p:sp>
    </p:spTree>
    <p:extLst>
      <p:ext uri="{BB962C8B-B14F-4D97-AF65-F5344CB8AC3E}">
        <p14:creationId xmlns:p14="http://schemas.microsoft.com/office/powerpoint/2010/main" val="1364292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37</a:t>
            </a:fld>
            <a:endParaRPr lang="en-US"/>
          </a:p>
        </p:txBody>
      </p:sp>
    </p:spTree>
    <p:extLst>
      <p:ext uri="{BB962C8B-B14F-4D97-AF65-F5344CB8AC3E}">
        <p14:creationId xmlns:p14="http://schemas.microsoft.com/office/powerpoint/2010/main" val="2333121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38</a:t>
            </a:fld>
            <a:endParaRPr lang="en-US"/>
          </a:p>
        </p:txBody>
      </p:sp>
    </p:spTree>
    <p:extLst>
      <p:ext uri="{BB962C8B-B14F-4D97-AF65-F5344CB8AC3E}">
        <p14:creationId xmlns:p14="http://schemas.microsoft.com/office/powerpoint/2010/main" val="17902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sym typeface="Wingdings" pitchFamily="2" charset="2"/>
            </a:endParaRPr>
          </a:p>
        </p:txBody>
      </p:sp>
      <p:sp>
        <p:nvSpPr>
          <p:cNvPr id="4" name="Slide Number Placeholder 3"/>
          <p:cNvSpPr>
            <a:spLocks noGrp="1"/>
          </p:cNvSpPr>
          <p:nvPr>
            <p:ph type="sldNum" sz="quarter" idx="5"/>
          </p:nvPr>
        </p:nvSpPr>
        <p:spPr/>
        <p:txBody>
          <a:bodyPr/>
          <a:lstStyle/>
          <a:p>
            <a:fld id="{F6F31F40-96DD-8944-ADD2-7A6DB72EE44B}" type="slidenum">
              <a:rPr lang="en-US" smtClean="0"/>
              <a:t>3</a:t>
            </a:fld>
            <a:endParaRPr lang="en-US"/>
          </a:p>
        </p:txBody>
      </p:sp>
    </p:spTree>
    <p:extLst>
      <p:ext uri="{BB962C8B-B14F-4D97-AF65-F5344CB8AC3E}">
        <p14:creationId xmlns:p14="http://schemas.microsoft.com/office/powerpoint/2010/main" val="3067843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39</a:t>
            </a:fld>
            <a:endParaRPr lang="en-US"/>
          </a:p>
        </p:txBody>
      </p:sp>
    </p:spTree>
    <p:extLst>
      <p:ext uri="{BB962C8B-B14F-4D97-AF65-F5344CB8AC3E}">
        <p14:creationId xmlns:p14="http://schemas.microsoft.com/office/powerpoint/2010/main" val="1132363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40</a:t>
            </a:fld>
            <a:endParaRPr lang="en-US"/>
          </a:p>
        </p:txBody>
      </p:sp>
    </p:spTree>
    <p:extLst>
      <p:ext uri="{BB962C8B-B14F-4D97-AF65-F5344CB8AC3E}">
        <p14:creationId xmlns:p14="http://schemas.microsoft.com/office/powerpoint/2010/main" val="969066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41</a:t>
            </a:fld>
            <a:endParaRPr lang="en-US"/>
          </a:p>
        </p:txBody>
      </p:sp>
    </p:spTree>
    <p:extLst>
      <p:ext uri="{BB962C8B-B14F-4D97-AF65-F5344CB8AC3E}">
        <p14:creationId xmlns:p14="http://schemas.microsoft.com/office/powerpoint/2010/main" val="4239510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42</a:t>
            </a:fld>
            <a:endParaRPr lang="en-US"/>
          </a:p>
        </p:txBody>
      </p:sp>
    </p:spTree>
    <p:extLst>
      <p:ext uri="{BB962C8B-B14F-4D97-AF65-F5344CB8AC3E}">
        <p14:creationId xmlns:p14="http://schemas.microsoft.com/office/powerpoint/2010/main" val="2953806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43</a:t>
            </a:fld>
            <a:endParaRPr lang="en-US"/>
          </a:p>
        </p:txBody>
      </p:sp>
    </p:spTree>
    <p:extLst>
      <p:ext uri="{BB962C8B-B14F-4D97-AF65-F5344CB8AC3E}">
        <p14:creationId xmlns:p14="http://schemas.microsoft.com/office/powerpoint/2010/main" val="4178693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44</a:t>
            </a:fld>
            <a:endParaRPr lang="en-US"/>
          </a:p>
        </p:txBody>
      </p:sp>
    </p:spTree>
    <p:extLst>
      <p:ext uri="{BB962C8B-B14F-4D97-AF65-F5344CB8AC3E}">
        <p14:creationId xmlns:p14="http://schemas.microsoft.com/office/powerpoint/2010/main" val="4160657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1DFB6-0251-7D49-AAA2-BC817A723EBD}"/>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192617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46</a:t>
            </a:fld>
            <a:endParaRPr lang="en-US"/>
          </a:p>
        </p:txBody>
      </p:sp>
    </p:spTree>
    <p:extLst>
      <p:ext uri="{BB962C8B-B14F-4D97-AF65-F5344CB8AC3E}">
        <p14:creationId xmlns:p14="http://schemas.microsoft.com/office/powerpoint/2010/main" val="2767651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47</a:t>
            </a:fld>
            <a:endParaRPr lang="en-US"/>
          </a:p>
        </p:txBody>
      </p:sp>
    </p:spTree>
    <p:extLst>
      <p:ext uri="{BB962C8B-B14F-4D97-AF65-F5344CB8AC3E}">
        <p14:creationId xmlns:p14="http://schemas.microsoft.com/office/powerpoint/2010/main" val="1535128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48</a:t>
            </a:fld>
            <a:endParaRPr lang="en-US"/>
          </a:p>
        </p:txBody>
      </p:sp>
    </p:spTree>
    <p:extLst>
      <p:ext uri="{BB962C8B-B14F-4D97-AF65-F5344CB8AC3E}">
        <p14:creationId xmlns:p14="http://schemas.microsoft.com/office/powerpoint/2010/main" val="107527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a:t>
            </a:fld>
            <a:endParaRPr lang="en-US"/>
          </a:p>
        </p:txBody>
      </p:sp>
    </p:spTree>
    <p:extLst>
      <p:ext uri="{BB962C8B-B14F-4D97-AF65-F5344CB8AC3E}">
        <p14:creationId xmlns:p14="http://schemas.microsoft.com/office/powerpoint/2010/main" val="4128508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49</a:t>
            </a:fld>
            <a:endParaRPr lang="en-US"/>
          </a:p>
        </p:txBody>
      </p:sp>
    </p:spTree>
    <p:extLst>
      <p:ext uri="{BB962C8B-B14F-4D97-AF65-F5344CB8AC3E}">
        <p14:creationId xmlns:p14="http://schemas.microsoft.com/office/powerpoint/2010/main" val="3617847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50</a:t>
            </a:fld>
            <a:endParaRPr lang="en-US"/>
          </a:p>
        </p:txBody>
      </p:sp>
    </p:spTree>
    <p:extLst>
      <p:ext uri="{BB962C8B-B14F-4D97-AF65-F5344CB8AC3E}">
        <p14:creationId xmlns:p14="http://schemas.microsoft.com/office/powerpoint/2010/main" val="1239376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51</a:t>
            </a:fld>
            <a:endParaRPr lang="en-US"/>
          </a:p>
        </p:txBody>
      </p:sp>
    </p:spTree>
    <p:extLst>
      <p:ext uri="{BB962C8B-B14F-4D97-AF65-F5344CB8AC3E}">
        <p14:creationId xmlns:p14="http://schemas.microsoft.com/office/powerpoint/2010/main" val="2413319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52</a:t>
            </a:fld>
            <a:endParaRPr lang="en-US"/>
          </a:p>
        </p:txBody>
      </p:sp>
    </p:spTree>
    <p:extLst>
      <p:ext uri="{BB962C8B-B14F-4D97-AF65-F5344CB8AC3E}">
        <p14:creationId xmlns:p14="http://schemas.microsoft.com/office/powerpoint/2010/main" val="1905213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53</a:t>
            </a:fld>
            <a:endParaRPr lang="en-US"/>
          </a:p>
        </p:txBody>
      </p:sp>
    </p:spTree>
    <p:extLst>
      <p:ext uri="{BB962C8B-B14F-4D97-AF65-F5344CB8AC3E}">
        <p14:creationId xmlns:p14="http://schemas.microsoft.com/office/powerpoint/2010/main" val="3487837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54</a:t>
            </a:fld>
            <a:endParaRPr lang="en-US"/>
          </a:p>
        </p:txBody>
      </p:sp>
    </p:spTree>
    <p:extLst>
      <p:ext uri="{BB962C8B-B14F-4D97-AF65-F5344CB8AC3E}">
        <p14:creationId xmlns:p14="http://schemas.microsoft.com/office/powerpoint/2010/main" val="7598224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1"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55</a:t>
            </a:fld>
            <a:endParaRPr lang="en-US"/>
          </a:p>
        </p:txBody>
      </p:sp>
    </p:spTree>
    <p:extLst>
      <p:ext uri="{BB962C8B-B14F-4D97-AF65-F5344CB8AC3E}">
        <p14:creationId xmlns:p14="http://schemas.microsoft.com/office/powerpoint/2010/main" val="359005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5</a:t>
            </a:fld>
            <a:endParaRPr lang="en-US"/>
          </a:p>
        </p:txBody>
      </p:sp>
    </p:spTree>
    <p:extLst>
      <p:ext uri="{BB962C8B-B14F-4D97-AF65-F5344CB8AC3E}">
        <p14:creationId xmlns:p14="http://schemas.microsoft.com/office/powerpoint/2010/main" val="229581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6</a:t>
            </a:fld>
            <a:endParaRPr lang="en-US"/>
          </a:p>
        </p:txBody>
      </p:sp>
    </p:spTree>
    <p:extLst>
      <p:ext uri="{BB962C8B-B14F-4D97-AF65-F5344CB8AC3E}">
        <p14:creationId xmlns:p14="http://schemas.microsoft.com/office/powerpoint/2010/main" val="51406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7</a:t>
            </a:fld>
            <a:endParaRPr lang="en-US"/>
          </a:p>
        </p:txBody>
      </p:sp>
    </p:spTree>
    <p:extLst>
      <p:ext uri="{BB962C8B-B14F-4D97-AF65-F5344CB8AC3E}">
        <p14:creationId xmlns:p14="http://schemas.microsoft.com/office/powerpoint/2010/main" val="24047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8</a:t>
            </a:fld>
            <a:endParaRPr lang="en-US"/>
          </a:p>
        </p:txBody>
      </p:sp>
    </p:spTree>
    <p:extLst>
      <p:ext uri="{BB962C8B-B14F-4D97-AF65-F5344CB8AC3E}">
        <p14:creationId xmlns:p14="http://schemas.microsoft.com/office/powerpoint/2010/main" val="54097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4925F35-454D-0849-BD02-5394302C9887}" type="datetime1">
              <a:rPr lang="en-CA" smtClean="0"/>
              <a:t>2025-01-09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‹N°›</a:t>
            </a:fld>
            <a:endParaRPr lang="en-US"/>
          </a:p>
        </p:txBody>
      </p:sp>
      <p:sp>
        <p:nvSpPr>
          <p:cNvPr id="7" name="Rectangle 6">
            <a:extLst>
              <a:ext uri="{FF2B5EF4-FFF2-40B4-BE49-F238E27FC236}">
                <a16:creationId xmlns:a16="http://schemas.microsoft.com/office/drawing/2014/main" id="{71D2CE2D-E1B7-43BF-B792-FFDBD76D4C5F}"/>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D5755A1-CBC7-1142-9071-7287B67B7067}" type="datetime1">
              <a:rPr lang="en-CA" smtClean="0"/>
              <a:t>2025-01-09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F941F1DB-0928-47F7-BDE0-86B18C144CD7}"/>
              </a:ext>
            </a:extLst>
          </p:cNvPr>
          <p:cNvSpPr>
            <a:spLocks noGrp="1"/>
          </p:cNvSpPr>
          <p:nvPr>
            <p:ph type="title"/>
          </p:nvPr>
        </p:nvSpPr>
        <p:spPr/>
        <p:txBody>
          <a:bodyPr/>
          <a:lstStyle/>
          <a:p>
            <a:r>
              <a:rPr lang="en-US"/>
              <a:t>Click to edit Master title style</a:t>
            </a:r>
            <a:endParaRPr lang="en-CA"/>
          </a:p>
        </p:txBody>
      </p:sp>
      <p:sp>
        <p:nvSpPr>
          <p:cNvPr id="8" name="Rectangle 7">
            <a:extLst>
              <a:ext uri="{FF2B5EF4-FFF2-40B4-BE49-F238E27FC236}">
                <a16:creationId xmlns:a16="http://schemas.microsoft.com/office/drawing/2014/main" id="{59754CE6-2312-40E9-BD04-5968F1B22D5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4492EB1D-1263-4AD2-A028-5B92C3B3857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0EC7D925-C68B-4EF6-8FAE-A692C7C907F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15E3B6-CC01-4147-8B46-A3AB59941677}"/>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
            <a:extLst>
              <a:ext uri="{FF2B5EF4-FFF2-40B4-BE49-F238E27FC236}">
                <a16:creationId xmlns:a16="http://schemas.microsoft.com/office/drawing/2014/main" id="{200C1B7D-9E92-4580-BC43-A12547DDE72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4904AC-8F51-4D32-9A6C-A5EDC9915E19}"/>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‹N°›</a:t>
            </a:fld>
            <a:endParaRPr lang="en-US"/>
          </a:p>
        </p:txBody>
      </p:sp>
      <p:sp>
        <p:nvSpPr>
          <p:cNvPr id="6" name="Rectangle 5">
            <a:extLst>
              <a:ext uri="{FF2B5EF4-FFF2-40B4-BE49-F238E27FC236}">
                <a16:creationId xmlns:a16="http://schemas.microsoft.com/office/drawing/2014/main" id="{496B2CA9-618D-4CB4-8617-1595B2610C1A}"/>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E5B7FFA-7077-4720-84C2-B7C6E467A6D5}"/>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7765639" y="6553570"/>
            <a:ext cx="1492624" cy="292388"/>
          </a:xfrm>
          <a:prstGeom prst="rect">
            <a:avLst/>
          </a:prstGeom>
          <a:noFill/>
        </p:spPr>
        <p:txBody>
          <a:bodyPr wrap="square" rtlCol="0">
            <a:spAutoFit/>
          </a:bodyPr>
          <a:lstStyle/>
          <a:p>
            <a:fld id="{DC3D5E5A-39B0-1646-9B01-BF9D79D807E3}" type="slidenum">
              <a:rPr lang="en-US" sz="1300" b="1" smtClean="0">
                <a:latin typeface="+mn-lt"/>
              </a:rPr>
              <a:t>‹N°›</a:t>
            </a:fld>
            <a:r>
              <a:rPr lang="en-US" sz="1300" b="1" dirty="0">
                <a:latin typeface="+mn-lt"/>
              </a:rPr>
              <a:t> / 55</a:t>
            </a:r>
          </a:p>
        </p:txBody>
      </p:sp>
      <p:sp>
        <p:nvSpPr>
          <p:cNvPr id="8" name="TextBox 7"/>
          <p:cNvSpPr txBox="1"/>
          <p:nvPr userDrawn="1"/>
        </p:nvSpPr>
        <p:spPr>
          <a:xfrm>
            <a:off x="3403075" y="6551467"/>
            <a:ext cx="2975953" cy="292388"/>
          </a:xfrm>
          <a:prstGeom prst="rect">
            <a:avLst/>
          </a:prstGeom>
          <a:noFill/>
        </p:spPr>
        <p:txBody>
          <a:bodyPr wrap="square" rtlCol="0">
            <a:spAutoFit/>
          </a:bodyPr>
          <a:lstStyle/>
          <a:p>
            <a:r>
              <a:rPr lang="en-US" sz="1300" b="1" baseline="0" dirty="0">
                <a:latin typeface="+mn-lt"/>
              </a:rPr>
              <a:t>Introduction, </a:t>
            </a:r>
            <a:r>
              <a:rPr lang="en-US" sz="1300" b="1" baseline="0" dirty="0" err="1">
                <a:latin typeface="+mn-lt"/>
              </a:rPr>
              <a:t>caractérisation</a:t>
            </a:r>
            <a:r>
              <a:rPr lang="en-US" sz="1300" b="1" baseline="0" dirty="0">
                <a:latin typeface="+mn-lt"/>
              </a:rPr>
              <a:t>, perception </a:t>
            </a:r>
            <a:endParaRPr lang="en-US" sz="1300" b="1" dirty="0">
              <a:latin typeface="+mn-lt"/>
            </a:endParaRPr>
          </a:p>
        </p:txBody>
      </p:sp>
      <p:sp>
        <p:nvSpPr>
          <p:cNvPr id="9" name="TextBox 8"/>
          <p:cNvSpPr txBox="1"/>
          <p:nvPr userDrawn="1"/>
        </p:nvSpPr>
        <p:spPr>
          <a:xfrm>
            <a:off x="697587" y="6549363"/>
            <a:ext cx="2055552" cy="292388"/>
          </a:xfrm>
          <a:prstGeom prst="rect">
            <a:avLst/>
          </a:prstGeom>
          <a:noFill/>
        </p:spPr>
        <p:txBody>
          <a:bodyPr wrap="square" rtlCol="0">
            <a:spAutoFit/>
          </a:bodyPr>
          <a:lstStyle/>
          <a:p>
            <a:r>
              <a:rPr lang="en-US" sz="1300" b="1" dirty="0">
                <a:latin typeface="+mn-lt"/>
              </a:rPr>
              <a:t>Eva Alonso Ortiz (ELE8812)</a:t>
            </a:r>
          </a:p>
        </p:txBody>
      </p:sp>
    </p:spTree>
    <p:extLst>
      <p:ext uri="{BB962C8B-B14F-4D97-AF65-F5344CB8AC3E}">
        <p14:creationId xmlns:p14="http://schemas.microsoft.com/office/powerpoint/2010/main" val="94654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4.xml"/><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9.xml"/><Relationship Id="rId7" Type="http://schemas.openxmlformats.org/officeDocument/2006/relationships/notesSlide" Target="../notesSlides/notesSlide1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insideinsides.blogspot.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en.wikipedia.org/wiki/Printing_telegraph"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4.xml"/><Relationship Id="rId7" Type="http://schemas.openxmlformats.org/officeDocument/2006/relationships/notesSlide" Target="../notesSlides/notesSlide40.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9.xml"/><Relationship Id="rId7" Type="http://schemas.openxmlformats.org/officeDocument/2006/relationships/notesSlide" Target="../notesSlides/notesSlide4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4.xml"/><Relationship Id="rId7" Type="http://schemas.openxmlformats.org/officeDocument/2006/relationships/notesSlide" Target="../notesSlides/notesSlide5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29110" y="0"/>
            <a:ext cx="7689618" cy="6862761"/>
            <a:chOff x="-21880" y="-24126"/>
            <a:chExt cx="10252824" cy="6858000"/>
          </a:xfrm>
          <a:blipFill>
            <a:blip r:embed="rId3"/>
            <a:stretch>
              <a:fillRect/>
            </a:stretch>
          </a:blipFill>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880" y="-24126"/>
              <a:ext cx="10252824" cy="6858000"/>
            </a:xfrm>
            <a:prstGeom prst="rect">
              <a:avLst/>
            </a:prstGeom>
            <a:grpFill/>
          </p:spPr>
        </p:pic>
        <p:sp>
          <p:nvSpPr>
            <p:cNvPr id="23" name="Rectangle 22"/>
            <p:cNvSpPr/>
            <p:nvPr/>
          </p:nvSpPr>
          <p:spPr>
            <a:xfrm rot="1080000">
              <a:off x="4270984" y="-24126"/>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4" name="Rectangle 23"/>
            <p:cNvSpPr/>
            <p:nvPr/>
          </p:nvSpPr>
          <p:spPr>
            <a:xfrm rot="1080000">
              <a:off x="3823791" y="1005269"/>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5" name="Rectangle 24"/>
            <p:cNvSpPr/>
            <p:nvPr/>
          </p:nvSpPr>
          <p:spPr>
            <a:xfrm rot="1080000">
              <a:off x="3378576" y="205443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6" name="Rectangle 25"/>
            <p:cNvSpPr/>
            <p:nvPr/>
          </p:nvSpPr>
          <p:spPr>
            <a:xfrm rot="1080000">
              <a:off x="2960239" y="305225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r="-2798"/>
          <a:stretch/>
        </p:blipFill>
        <p:spPr>
          <a:xfrm>
            <a:off x="6970319" y="-216933"/>
            <a:ext cx="2065427" cy="2009186"/>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8502" y="231127"/>
            <a:ext cx="1866102" cy="1032170"/>
          </a:xfrm>
          <a:prstGeom prst="rect">
            <a:avLst/>
          </a:prstGeom>
        </p:spPr>
      </p:pic>
      <p:grpSp>
        <p:nvGrpSpPr>
          <p:cNvPr id="3" name="Group 2"/>
          <p:cNvGrpSpPr/>
          <p:nvPr/>
        </p:nvGrpSpPr>
        <p:grpSpPr>
          <a:xfrm>
            <a:off x="3815699" y="5762473"/>
            <a:ext cx="5195960" cy="235193"/>
            <a:chOff x="5087599" y="6540296"/>
            <a:chExt cx="6927946" cy="313591"/>
          </a:xfrm>
        </p:grpSpPr>
        <p:pic>
          <p:nvPicPr>
            <p:cNvPr id="2" name="Picture 1"/>
            <p:cNvPicPr>
              <a:picLocks noChangeAspect="1"/>
            </p:cNvPicPr>
            <p:nvPr/>
          </p:nvPicPr>
          <p:blipFill>
            <a:blip r:embed="rId7"/>
            <a:stretch>
              <a:fillRect/>
            </a:stretch>
          </p:blipFill>
          <p:spPr>
            <a:xfrm>
              <a:off x="5087599" y="6540296"/>
              <a:ext cx="3912966" cy="313591"/>
            </a:xfrm>
            <a:prstGeom prst="rect">
              <a:avLst/>
            </a:prstGeom>
          </p:spPr>
        </p:pic>
        <p:pic>
          <p:nvPicPr>
            <p:cNvPr id="16" name="Picture 15"/>
            <p:cNvPicPr>
              <a:picLocks noChangeAspect="1"/>
            </p:cNvPicPr>
            <p:nvPr/>
          </p:nvPicPr>
          <p:blipFill>
            <a:blip r:embed="rId7"/>
            <a:stretch>
              <a:fillRect/>
            </a:stretch>
          </p:blipFill>
          <p:spPr>
            <a:xfrm>
              <a:off x="8102579" y="6540296"/>
              <a:ext cx="3912966" cy="313591"/>
            </a:xfrm>
            <a:prstGeom prst="rect">
              <a:avLst/>
            </a:prstGeom>
          </p:spPr>
        </p:pic>
      </p:grpSp>
      <p:pic>
        <p:nvPicPr>
          <p:cNvPr id="4" name="Picture 3"/>
          <p:cNvPicPr>
            <a:picLocks noChangeAspect="1"/>
          </p:cNvPicPr>
          <p:nvPr/>
        </p:nvPicPr>
        <p:blipFill>
          <a:blip r:embed="rId8"/>
          <a:stretch>
            <a:fillRect/>
          </a:stretch>
        </p:blipFill>
        <p:spPr>
          <a:xfrm>
            <a:off x="5213684" y="6468161"/>
            <a:ext cx="3930316" cy="370396"/>
          </a:xfrm>
          <a:prstGeom prst="rect">
            <a:avLst/>
          </a:prstGeom>
        </p:spPr>
      </p:pic>
      <p:sp>
        <p:nvSpPr>
          <p:cNvPr id="21" name="Triangle 20"/>
          <p:cNvSpPr/>
          <p:nvPr/>
        </p:nvSpPr>
        <p:spPr>
          <a:xfrm>
            <a:off x="4427993" y="3256604"/>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riangle 21"/>
          <p:cNvSpPr/>
          <p:nvPr/>
        </p:nvSpPr>
        <p:spPr>
          <a:xfrm>
            <a:off x="4590490" y="3256604"/>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riangle 27"/>
          <p:cNvSpPr/>
          <p:nvPr/>
        </p:nvSpPr>
        <p:spPr>
          <a:xfrm>
            <a:off x="4753656" y="3256603"/>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riangle 29"/>
          <p:cNvSpPr/>
          <p:nvPr/>
        </p:nvSpPr>
        <p:spPr>
          <a:xfrm>
            <a:off x="4915109" y="3251841"/>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Subtitle 2">
            <a:extLst>
              <a:ext uri="{FF2B5EF4-FFF2-40B4-BE49-F238E27FC236}">
                <a16:creationId xmlns:a16="http://schemas.microsoft.com/office/drawing/2014/main" id="{CADD4863-F2E1-4E6D-AD92-790CF79732A4}"/>
              </a:ext>
            </a:extLst>
          </p:cNvPr>
          <p:cNvSpPr>
            <a:spLocks noGrp="1"/>
          </p:cNvSpPr>
          <p:nvPr>
            <p:ph type="subTitle" idx="1"/>
          </p:nvPr>
        </p:nvSpPr>
        <p:spPr>
          <a:xfrm>
            <a:off x="1324656" y="4303992"/>
            <a:ext cx="6858000" cy="2400651"/>
          </a:xfrm>
        </p:spPr>
        <p:txBody>
          <a:bodyPr>
            <a:noAutofit/>
          </a:bodyPr>
          <a:lstStyle/>
          <a:p>
            <a:pPr>
              <a:lnSpc>
                <a:spcPct val="100000"/>
              </a:lnSpc>
              <a:spcBef>
                <a:spcPts val="1200"/>
              </a:spcBef>
            </a:pPr>
            <a:r>
              <a:rPr lang="fi-FI" sz="2900" b="1" spc="-30" dirty="0">
                <a:latin typeface="+mj-lt"/>
                <a:cs typeface="Tahoma"/>
              </a:rPr>
              <a:t>Eva Alonso </a:t>
            </a:r>
            <a:r>
              <a:rPr lang="fi-FI" sz="2900" b="1" spc="-30" dirty="0" err="1">
                <a:latin typeface="+mj-lt"/>
                <a:cs typeface="Tahoma"/>
              </a:rPr>
              <a:t>Ortiz</a:t>
            </a:r>
            <a:endParaRPr lang="fi-FI" sz="2900" b="1" dirty="0">
              <a:latin typeface="+mj-lt"/>
              <a:cs typeface="Times New Roman"/>
            </a:endParaRPr>
          </a:p>
          <a:p>
            <a:pPr algn="just">
              <a:lnSpc>
                <a:spcPct val="100000"/>
              </a:lnSpc>
              <a:spcBef>
                <a:spcPts val="1200"/>
              </a:spcBef>
            </a:pPr>
            <a:r>
              <a:rPr lang="fi-FI" sz="2900" b="1" spc="-20" dirty="0">
                <a:latin typeface="+mj-lt"/>
                <a:cs typeface="Microsoft Sans Serif"/>
              </a:rPr>
              <a:t>ELE8812 : Traitement et analyse d’images </a:t>
            </a:r>
            <a:endParaRPr lang="fi-FI" sz="2900" b="1" dirty="0">
              <a:latin typeface="+mj-lt"/>
              <a:cs typeface="Times New Roman"/>
            </a:endParaRPr>
          </a:p>
          <a:p>
            <a:pPr>
              <a:lnSpc>
                <a:spcPct val="100000"/>
              </a:lnSpc>
              <a:spcBef>
                <a:spcPts val="1200"/>
              </a:spcBef>
            </a:pPr>
            <a:r>
              <a:rPr lang="en-CA" sz="2900" b="1" spc="-65" dirty="0">
                <a:latin typeface="+mj-lt"/>
                <a:cs typeface="Tahoma"/>
              </a:rPr>
              <a:t>9</a:t>
            </a:r>
            <a:r>
              <a:rPr lang="fi-FI" sz="2900" b="1" spc="-65" dirty="0">
                <a:latin typeface="+mj-lt"/>
                <a:cs typeface="Tahoma"/>
              </a:rPr>
              <a:t> </a:t>
            </a:r>
            <a:r>
              <a:rPr lang="fi-FI" sz="2900" b="1" spc="-45" dirty="0">
                <a:latin typeface="+mj-lt"/>
                <a:cs typeface="Tahoma"/>
              </a:rPr>
              <a:t>janvier</a:t>
            </a:r>
            <a:r>
              <a:rPr lang="fi-FI" sz="2900" b="1" spc="15" dirty="0">
                <a:latin typeface="+mj-lt"/>
                <a:cs typeface="Tahoma"/>
              </a:rPr>
              <a:t> </a:t>
            </a:r>
            <a:r>
              <a:rPr lang="fi-FI" sz="2900" b="1" spc="-65" dirty="0">
                <a:latin typeface="+mj-lt"/>
                <a:cs typeface="Tahoma"/>
              </a:rPr>
              <a:t>20</a:t>
            </a:r>
            <a:r>
              <a:rPr lang="mk-MK" sz="2900" b="1" spc="-65" dirty="0">
                <a:latin typeface="+mj-lt"/>
                <a:cs typeface="Tahoma"/>
              </a:rPr>
              <a:t>2</a:t>
            </a:r>
            <a:r>
              <a:rPr lang="en-CA" sz="2900" b="1" spc="-65" dirty="0">
                <a:latin typeface="+mj-lt"/>
                <a:cs typeface="Tahoma"/>
              </a:rPr>
              <a:t>5</a:t>
            </a:r>
          </a:p>
          <a:p>
            <a:pPr>
              <a:lnSpc>
                <a:spcPct val="100000"/>
              </a:lnSpc>
              <a:spcBef>
                <a:spcPts val="1200"/>
              </a:spcBef>
            </a:pPr>
            <a:endParaRPr lang="fi-FI" sz="2900" b="1" dirty="0">
              <a:latin typeface="+mj-lt"/>
              <a:cs typeface="Tahoma"/>
            </a:endParaRPr>
          </a:p>
          <a:p>
            <a:endParaRPr lang="en-CA" sz="2900" b="1" dirty="0">
              <a:latin typeface="+mj-lt"/>
            </a:endParaRPr>
          </a:p>
        </p:txBody>
      </p:sp>
      <p:sp>
        <p:nvSpPr>
          <p:cNvPr id="33" name="Title 1">
            <a:extLst>
              <a:ext uri="{FF2B5EF4-FFF2-40B4-BE49-F238E27FC236}">
                <a16:creationId xmlns:a16="http://schemas.microsoft.com/office/drawing/2014/main" id="{5D262AEF-7E72-49C1-A569-FD5F785EA6C6}"/>
              </a:ext>
            </a:extLst>
          </p:cNvPr>
          <p:cNvSpPr>
            <a:spLocks noGrp="1"/>
          </p:cNvSpPr>
          <p:nvPr>
            <p:ph type="ctrTitle"/>
          </p:nvPr>
        </p:nvSpPr>
        <p:spPr>
          <a:xfrm>
            <a:off x="484681" y="2218237"/>
            <a:ext cx="8321060" cy="1309209"/>
          </a:xfrm>
        </p:spPr>
        <p:txBody>
          <a:bodyPr>
            <a:noAutofit/>
          </a:bodyPr>
          <a:lstStyle/>
          <a:p>
            <a:r>
              <a:rPr lang="fr-FR" sz="3400" b="1" spc="-10" dirty="0"/>
              <a:t>Introduction ― Caractérisation ― Perception </a:t>
            </a:r>
            <a:br>
              <a:rPr lang="fr-FR" sz="3400" b="1" spc="-10" dirty="0"/>
            </a:br>
            <a:endParaRPr lang="en-CA" sz="3400" b="1" dirty="0"/>
          </a:p>
        </p:txBody>
      </p:sp>
      <p:sp>
        <p:nvSpPr>
          <p:cNvPr id="34" name="Rectangle: Rounded Corners 1">
            <a:extLst>
              <a:ext uri="{FF2B5EF4-FFF2-40B4-BE49-F238E27FC236}">
                <a16:creationId xmlns:a16="http://schemas.microsoft.com/office/drawing/2014/main" id="{D51415F7-CEF3-4D1F-BD81-B5E9FAEC50C0}"/>
              </a:ext>
            </a:extLst>
          </p:cNvPr>
          <p:cNvSpPr/>
          <p:nvPr/>
        </p:nvSpPr>
        <p:spPr>
          <a:xfrm>
            <a:off x="484681" y="2218238"/>
            <a:ext cx="8241548" cy="1309209"/>
          </a:xfrm>
          <a:prstGeom prst="roundRect">
            <a:avLst/>
          </a:prstGeom>
          <a:noFill/>
          <a:ln w="38100">
            <a:solidFill>
              <a:schemeClr val="tx2">
                <a:lumMod val="50000"/>
              </a:schemeClr>
            </a:solidFill>
          </a:ln>
          <a:effectLst>
            <a:glow rad="63500">
              <a:schemeClr val="accent3">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171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17588"/>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Médecine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471566" y="525109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par </a:t>
            </a:r>
            <a:r>
              <a:rPr lang="en-CA" sz="3200" b="1" spc="-15" dirty="0" err="1">
                <a:latin typeface="+mj-lt"/>
                <a:ea typeface="Tahoma" panose="020B0604030504040204" pitchFamily="34" charset="0"/>
                <a:cs typeface="Tahoma" panose="020B0604030504040204" pitchFamily="34" charset="0"/>
              </a:rPr>
              <a:t>rayons</a:t>
            </a:r>
            <a:r>
              <a:rPr lang="en-CA" sz="3200" b="1" spc="-15" dirty="0">
                <a:latin typeface="+mj-lt"/>
                <a:ea typeface="Tahoma" panose="020B0604030504040204" pitchFamily="34" charset="0"/>
                <a:cs typeface="Tahoma" panose="020B0604030504040204" pitchFamily="34" charset="0"/>
              </a:rPr>
              <a:t> X</a:t>
            </a:r>
            <a:endParaRPr lang="en-US" sz="3200" b="1" dirty="0">
              <a:latin typeface="+mj-lt"/>
              <a:ea typeface="Tahoma" panose="020B0604030504040204" pitchFamily="34" charset="0"/>
              <a:cs typeface="Tahoma" panose="020B0604030504040204" pitchFamily="34" charset="0"/>
            </a:endParaRPr>
          </a:p>
        </p:txBody>
      </p:sp>
      <p:sp>
        <p:nvSpPr>
          <p:cNvPr id="17" name="object 20">
            <a:extLst>
              <a:ext uri="{FF2B5EF4-FFF2-40B4-BE49-F238E27FC236}">
                <a16:creationId xmlns:a16="http://schemas.microsoft.com/office/drawing/2014/main" id="{10032980-1EB5-449C-90FA-8074E868EEB4}"/>
              </a:ext>
            </a:extLst>
          </p:cNvPr>
          <p:cNvSpPr txBox="1"/>
          <p:nvPr/>
        </p:nvSpPr>
        <p:spPr>
          <a:xfrm>
            <a:off x="3163170" y="4462889"/>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Tomographie</a:t>
            </a:r>
            <a:endParaRPr lang="en-CA" sz="2200" spc="-45" dirty="0">
              <a:latin typeface="+mj-lt"/>
              <a:cs typeface="Tahoma"/>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651098"/>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Contrôle</a:t>
            </a:r>
            <a:r>
              <a:rPr lang="en-CA" sz="2200" dirty="0"/>
              <a:t> non </a:t>
            </a:r>
            <a:r>
              <a:rPr lang="en-CA" sz="2200" dirty="0" err="1"/>
              <a:t>destructif</a:t>
            </a:r>
            <a:r>
              <a:rPr lang="en-CA" sz="2200" dirty="0"/>
              <a:t>, </a:t>
            </a:r>
            <a:r>
              <a:rPr lang="en-CA" sz="2200" dirty="0" err="1"/>
              <a:t>astronomie</a:t>
            </a:r>
            <a:r>
              <a:rPr lang="en-CA" sz="2200" dirty="0"/>
              <a:t>, …</a:t>
            </a:r>
          </a:p>
        </p:txBody>
      </p:sp>
      <p:pic>
        <p:nvPicPr>
          <p:cNvPr id="2" name="Picture 1">
            <a:extLst>
              <a:ext uri="{FF2B5EF4-FFF2-40B4-BE49-F238E27FC236}">
                <a16:creationId xmlns:a16="http://schemas.microsoft.com/office/drawing/2014/main" id="{DDE3D704-2E67-419D-A1B6-00998D4E7B80}"/>
              </a:ext>
            </a:extLst>
          </p:cNvPr>
          <p:cNvPicPr>
            <a:picLocks noChangeAspect="1"/>
          </p:cNvPicPr>
          <p:nvPr/>
        </p:nvPicPr>
        <p:blipFill>
          <a:blip r:embed="rId3"/>
          <a:stretch>
            <a:fillRect/>
          </a:stretch>
        </p:blipFill>
        <p:spPr>
          <a:xfrm>
            <a:off x="242924" y="1970389"/>
            <a:ext cx="2740624" cy="2251026"/>
          </a:xfrm>
          <a:prstGeom prst="rect">
            <a:avLst/>
          </a:prstGeom>
        </p:spPr>
      </p:pic>
      <p:pic>
        <p:nvPicPr>
          <p:cNvPr id="10" name="Picture 9">
            <a:extLst>
              <a:ext uri="{FF2B5EF4-FFF2-40B4-BE49-F238E27FC236}">
                <a16:creationId xmlns:a16="http://schemas.microsoft.com/office/drawing/2014/main" id="{9CCFFF0D-8979-43D4-A64D-710C9A316121}"/>
              </a:ext>
            </a:extLst>
          </p:cNvPr>
          <p:cNvPicPr>
            <a:picLocks noChangeAspect="1"/>
          </p:cNvPicPr>
          <p:nvPr/>
        </p:nvPicPr>
        <p:blipFill>
          <a:blip r:embed="rId4"/>
          <a:stretch>
            <a:fillRect/>
          </a:stretch>
        </p:blipFill>
        <p:spPr>
          <a:xfrm>
            <a:off x="3100540" y="1635590"/>
            <a:ext cx="2812800" cy="2816000"/>
          </a:xfrm>
          <a:prstGeom prst="rect">
            <a:avLst/>
          </a:prstGeom>
        </p:spPr>
      </p:pic>
      <p:pic>
        <p:nvPicPr>
          <p:cNvPr id="13" name="Picture 12">
            <a:extLst>
              <a:ext uri="{FF2B5EF4-FFF2-40B4-BE49-F238E27FC236}">
                <a16:creationId xmlns:a16="http://schemas.microsoft.com/office/drawing/2014/main" id="{12BFDD65-6339-433B-B944-F631F2AACAA1}"/>
              </a:ext>
            </a:extLst>
          </p:cNvPr>
          <p:cNvPicPr>
            <a:picLocks noChangeAspect="1"/>
          </p:cNvPicPr>
          <p:nvPr/>
        </p:nvPicPr>
        <p:blipFill>
          <a:blip r:embed="rId5"/>
          <a:stretch>
            <a:fillRect/>
          </a:stretch>
        </p:blipFill>
        <p:spPr>
          <a:xfrm>
            <a:off x="6103211" y="1390387"/>
            <a:ext cx="2812800" cy="3244241"/>
          </a:xfrm>
          <a:prstGeom prst="rect">
            <a:avLst/>
          </a:prstGeom>
        </p:spPr>
      </p:pic>
      <p:sp>
        <p:nvSpPr>
          <p:cNvPr id="18" name="object 20">
            <a:extLst>
              <a:ext uri="{FF2B5EF4-FFF2-40B4-BE49-F238E27FC236}">
                <a16:creationId xmlns:a16="http://schemas.microsoft.com/office/drawing/2014/main" id="{1D14CB26-615A-4E17-81E8-B943731FDD46}"/>
              </a:ext>
            </a:extLst>
          </p:cNvPr>
          <p:cNvSpPr txBox="1"/>
          <p:nvPr/>
        </p:nvSpPr>
        <p:spPr>
          <a:xfrm>
            <a:off x="146492" y="4239509"/>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Radiographie</a:t>
            </a:r>
            <a:endParaRPr lang="en-CA" sz="2200" spc="-45" dirty="0">
              <a:latin typeface="+mj-lt"/>
              <a:cs typeface="Tahoma"/>
            </a:endParaRPr>
          </a:p>
        </p:txBody>
      </p:sp>
      <p:sp>
        <p:nvSpPr>
          <p:cNvPr id="19" name="object 20">
            <a:extLst>
              <a:ext uri="{FF2B5EF4-FFF2-40B4-BE49-F238E27FC236}">
                <a16:creationId xmlns:a16="http://schemas.microsoft.com/office/drawing/2014/main" id="{5393AD0A-258C-4B92-BA74-F23C0ED15647}"/>
              </a:ext>
            </a:extLst>
          </p:cNvPr>
          <p:cNvSpPr txBox="1"/>
          <p:nvPr/>
        </p:nvSpPr>
        <p:spPr>
          <a:xfrm>
            <a:off x="6073378" y="4642429"/>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Angiographie</a:t>
            </a:r>
            <a:endParaRPr lang="en-CA" sz="2200" spc="-45" dirty="0">
              <a:latin typeface="+mj-lt"/>
              <a:cs typeface="Tahoma"/>
            </a:endParaRPr>
          </a:p>
        </p:txBody>
      </p:sp>
    </p:spTree>
    <p:extLst>
      <p:ext uri="{BB962C8B-B14F-4D97-AF65-F5344CB8AC3E}">
        <p14:creationId xmlns:p14="http://schemas.microsoft.com/office/powerpoint/2010/main" val="3574164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116948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9" y="127710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Microscopie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180235" y="613972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21" name="TextBox 20">
            <a:extLst>
              <a:ext uri="{FF2B5EF4-FFF2-40B4-BE49-F238E27FC236}">
                <a16:creationId xmlns:a16="http://schemas.microsoft.com/office/drawing/2014/main" id="{65F2731B-17CD-493B-BBE4-949E101D319B}"/>
              </a:ext>
            </a:extLst>
          </p:cNvPr>
          <p:cNvSpPr txBox="1"/>
          <p:nvPr/>
        </p:nvSpPr>
        <p:spPr>
          <a:xfrm>
            <a:off x="355599" y="263530"/>
            <a:ext cx="8007565" cy="861774"/>
          </a:xfrm>
          <a:prstGeom prst="rect">
            <a:avLst/>
          </a:prstGeom>
          <a:noFill/>
        </p:spPr>
        <p:txBody>
          <a:bodyPr wrap="square" rtlCol="0">
            <a:spAutoFit/>
          </a:bodyPr>
          <a:lstStyle/>
          <a:p>
            <a:r>
              <a:rPr lang="en-US" sz="3200" b="1" dirty="0" err="1">
                <a:latin typeface="+mj-lt"/>
                <a:ea typeface="Tahoma" panose="020B0604030504040204" pitchFamily="34" charset="0"/>
                <a:cs typeface="Tahoma" panose="020B0604030504040204" pitchFamily="34" charset="0"/>
              </a:rPr>
              <a:t>Imagerie</a:t>
            </a:r>
            <a:r>
              <a:rPr lang="en-US" sz="3200" b="1" dirty="0">
                <a:latin typeface="+mj-lt"/>
                <a:ea typeface="Tahoma" panose="020B0604030504040204" pitchFamily="34" charset="0"/>
                <a:cs typeface="Tahoma" panose="020B0604030504040204" pitchFamily="34" charset="0"/>
              </a:rPr>
              <a:t> dans la </a:t>
            </a:r>
            <a:r>
              <a:rPr lang="en-US" sz="3200" b="1" dirty="0" err="1">
                <a:latin typeface="+mj-lt"/>
                <a:ea typeface="Tahoma" panose="020B0604030504040204" pitchFamily="34" charset="0"/>
                <a:cs typeface="Tahoma" panose="020B0604030504040204" pitchFamily="34" charset="0"/>
              </a:rPr>
              <a:t>bande</a:t>
            </a:r>
            <a:r>
              <a:rPr lang="en-US" sz="3200" b="1" dirty="0">
                <a:latin typeface="+mj-lt"/>
                <a:ea typeface="Tahoma" panose="020B0604030504040204" pitchFamily="34" charset="0"/>
                <a:cs typeface="Tahoma" panose="020B0604030504040204" pitchFamily="34" charset="0"/>
              </a:rPr>
              <a:t> visible</a:t>
            </a:r>
          </a:p>
          <a:p>
            <a:r>
              <a:rPr lang="en-US" b="1" dirty="0">
                <a:latin typeface="+mj-lt"/>
                <a:ea typeface="Tahoma" panose="020B0604030504040204" pitchFamily="34" charset="0"/>
                <a:cs typeface="Tahoma" panose="020B0604030504040204" pitchFamily="34" charset="0"/>
              </a:rPr>
              <a:t>Applications </a:t>
            </a:r>
            <a:r>
              <a:rPr lang="en-US" b="1" dirty="0" err="1">
                <a:latin typeface="+mj-lt"/>
                <a:ea typeface="Tahoma" panose="020B0604030504040204" pitchFamily="34" charset="0"/>
                <a:cs typeface="Tahoma" panose="020B0604030504040204" pitchFamily="34" charset="0"/>
              </a:rPr>
              <a:t>très</a:t>
            </a:r>
            <a:r>
              <a:rPr lang="en-US" b="1" dirty="0">
                <a:latin typeface="+mj-lt"/>
                <a:ea typeface="Tahoma" panose="020B0604030504040204" pitchFamily="34" charset="0"/>
                <a:cs typeface="Tahoma" panose="020B0604030504040204" pitchFamily="34" charset="0"/>
              </a:rPr>
              <a:t> </a:t>
            </a:r>
            <a:r>
              <a:rPr lang="en-US" b="1" dirty="0" err="1">
                <a:latin typeface="+mj-lt"/>
                <a:ea typeface="Tahoma" panose="020B0604030504040204" pitchFamily="34" charset="0"/>
                <a:cs typeface="Tahoma" panose="020B0604030504040204" pitchFamily="34" charset="0"/>
              </a:rPr>
              <a:t>nombreuses</a:t>
            </a:r>
            <a:endParaRPr lang="en-US" b="1" dirty="0">
              <a:latin typeface="+mj-lt"/>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8C596C38-4393-4E13-9E8F-11D409E0EA61}"/>
              </a:ext>
            </a:extLst>
          </p:cNvPr>
          <p:cNvPicPr>
            <a:picLocks noChangeAspect="1"/>
          </p:cNvPicPr>
          <p:nvPr/>
        </p:nvPicPr>
        <p:blipFill>
          <a:blip r:embed="rId3"/>
          <a:stretch>
            <a:fillRect/>
          </a:stretch>
        </p:blipFill>
        <p:spPr>
          <a:xfrm>
            <a:off x="572576" y="2081021"/>
            <a:ext cx="2252504" cy="3465282"/>
          </a:xfrm>
          <a:prstGeom prst="rect">
            <a:avLst/>
          </a:prstGeom>
        </p:spPr>
      </p:pic>
      <p:pic>
        <p:nvPicPr>
          <p:cNvPr id="22" name="Picture 21">
            <a:extLst>
              <a:ext uri="{FF2B5EF4-FFF2-40B4-BE49-F238E27FC236}">
                <a16:creationId xmlns:a16="http://schemas.microsoft.com/office/drawing/2014/main" id="{8ED245A7-F5EB-4C47-88B6-E172040CE8AC}"/>
              </a:ext>
            </a:extLst>
          </p:cNvPr>
          <p:cNvPicPr>
            <a:picLocks noChangeAspect="1"/>
          </p:cNvPicPr>
          <p:nvPr/>
        </p:nvPicPr>
        <p:blipFill>
          <a:blip r:embed="rId4"/>
          <a:stretch>
            <a:fillRect/>
          </a:stretch>
        </p:blipFill>
        <p:spPr>
          <a:xfrm>
            <a:off x="3407628" y="1799344"/>
            <a:ext cx="2253590" cy="3953406"/>
          </a:xfrm>
          <a:prstGeom prst="rect">
            <a:avLst/>
          </a:prstGeom>
        </p:spPr>
      </p:pic>
      <p:pic>
        <p:nvPicPr>
          <p:cNvPr id="23" name="Picture 22">
            <a:extLst>
              <a:ext uri="{FF2B5EF4-FFF2-40B4-BE49-F238E27FC236}">
                <a16:creationId xmlns:a16="http://schemas.microsoft.com/office/drawing/2014/main" id="{C378664B-F622-496C-8965-ADB5DD20BB9A}"/>
              </a:ext>
            </a:extLst>
          </p:cNvPr>
          <p:cNvPicPr>
            <a:picLocks noChangeAspect="1"/>
          </p:cNvPicPr>
          <p:nvPr/>
        </p:nvPicPr>
        <p:blipFill>
          <a:blip r:embed="rId5"/>
          <a:stretch>
            <a:fillRect/>
          </a:stretch>
        </p:blipFill>
        <p:spPr>
          <a:xfrm>
            <a:off x="6243198" y="1822230"/>
            <a:ext cx="2240544" cy="3930520"/>
          </a:xfrm>
          <a:prstGeom prst="rect">
            <a:avLst/>
          </a:prstGeom>
        </p:spPr>
      </p:pic>
      <p:sp>
        <p:nvSpPr>
          <p:cNvPr id="24" name="object 20">
            <a:extLst>
              <a:ext uri="{FF2B5EF4-FFF2-40B4-BE49-F238E27FC236}">
                <a16:creationId xmlns:a16="http://schemas.microsoft.com/office/drawing/2014/main" id="{A867BAB0-B207-484A-8DA2-597FD8ACD08F}"/>
              </a:ext>
            </a:extLst>
          </p:cNvPr>
          <p:cNvSpPr txBox="1"/>
          <p:nvPr/>
        </p:nvSpPr>
        <p:spPr>
          <a:xfrm>
            <a:off x="3083364" y="5790645"/>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Couche mince Ni</a:t>
            </a:r>
          </a:p>
        </p:txBody>
      </p:sp>
      <p:sp>
        <p:nvSpPr>
          <p:cNvPr id="25" name="object 20">
            <a:extLst>
              <a:ext uri="{FF2B5EF4-FFF2-40B4-BE49-F238E27FC236}">
                <a16:creationId xmlns:a16="http://schemas.microsoft.com/office/drawing/2014/main" id="{17DAF033-154A-4908-8AAF-1EC5A36F4293}"/>
              </a:ext>
            </a:extLst>
          </p:cNvPr>
          <p:cNvSpPr txBox="1"/>
          <p:nvPr/>
        </p:nvSpPr>
        <p:spPr>
          <a:xfrm>
            <a:off x="267102" y="5592317"/>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Microprocesseur</a:t>
            </a:r>
            <a:endParaRPr lang="en-CA" sz="2200" spc="-45" dirty="0">
              <a:latin typeface="+mj-lt"/>
              <a:cs typeface="Tahoma"/>
            </a:endParaRPr>
          </a:p>
        </p:txBody>
      </p:sp>
      <p:sp>
        <p:nvSpPr>
          <p:cNvPr id="26" name="object 20">
            <a:extLst>
              <a:ext uri="{FF2B5EF4-FFF2-40B4-BE49-F238E27FC236}">
                <a16:creationId xmlns:a16="http://schemas.microsoft.com/office/drawing/2014/main" id="{760CE16C-210B-4490-B066-CEAFBD91A553}"/>
              </a:ext>
            </a:extLst>
          </p:cNvPr>
          <p:cNvSpPr txBox="1"/>
          <p:nvPr/>
        </p:nvSpPr>
        <p:spPr>
          <a:xfrm>
            <a:off x="5918416" y="5782295"/>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Surface CD audio</a:t>
            </a:r>
          </a:p>
        </p:txBody>
      </p:sp>
    </p:spTree>
    <p:extLst>
      <p:ext uri="{BB962C8B-B14F-4D97-AF65-F5344CB8AC3E}">
        <p14:creationId xmlns:p14="http://schemas.microsoft.com/office/powerpoint/2010/main" val="29674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967484"/>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Surveillance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71358" y="5075727"/>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visible</a:t>
            </a:r>
            <a:endParaRPr lang="en-US" sz="3200" b="1" dirty="0">
              <a:latin typeface="+mj-lt"/>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575942"/>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Photographie</a:t>
            </a:r>
            <a:r>
              <a:rPr lang="en-CA" sz="2200" dirty="0"/>
              <a:t>, </a:t>
            </a:r>
            <a:r>
              <a:rPr lang="en-CA" sz="2200" dirty="0" err="1"/>
              <a:t>biométrie</a:t>
            </a:r>
            <a:r>
              <a:rPr lang="en-CA" sz="2200" dirty="0"/>
              <a:t>, </a:t>
            </a:r>
            <a:r>
              <a:rPr lang="en-CA" sz="2200" dirty="0" err="1"/>
              <a:t>cartographie</a:t>
            </a:r>
            <a:r>
              <a:rPr lang="en-CA" sz="2200" dirty="0"/>
              <a:t>, …</a:t>
            </a:r>
          </a:p>
        </p:txBody>
      </p:sp>
      <p:sp>
        <p:nvSpPr>
          <p:cNvPr id="18" name="object 20">
            <a:extLst>
              <a:ext uri="{FF2B5EF4-FFF2-40B4-BE49-F238E27FC236}">
                <a16:creationId xmlns:a16="http://schemas.microsoft.com/office/drawing/2014/main" id="{1D14CB26-615A-4E17-81E8-B943731FDD46}"/>
              </a:ext>
            </a:extLst>
          </p:cNvPr>
          <p:cNvSpPr txBox="1"/>
          <p:nvPr/>
        </p:nvSpPr>
        <p:spPr>
          <a:xfrm>
            <a:off x="346908" y="4665393"/>
            <a:ext cx="8531546"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Reconnaissance </a:t>
            </a:r>
            <a:r>
              <a:rPr lang="en-CA" sz="2200" spc="-45" dirty="0" err="1">
                <a:latin typeface="+mj-lt"/>
                <a:cs typeface="Tahoma"/>
              </a:rPr>
              <a:t>automatique</a:t>
            </a:r>
            <a:r>
              <a:rPr lang="en-CA" sz="2200" spc="-45" dirty="0">
                <a:latin typeface="+mj-lt"/>
                <a:cs typeface="Tahoma"/>
              </a:rPr>
              <a:t> de plaques </a:t>
            </a:r>
            <a:r>
              <a:rPr lang="en-CA" sz="2200" spc="-45" dirty="0" err="1">
                <a:latin typeface="+mj-lt"/>
                <a:cs typeface="Tahoma"/>
              </a:rPr>
              <a:t>d’immatriculation</a:t>
            </a:r>
            <a:endParaRPr lang="en-CA" sz="2200" spc="-45" dirty="0">
              <a:latin typeface="+mj-lt"/>
              <a:cs typeface="Tahoma"/>
            </a:endParaRPr>
          </a:p>
        </p:txBody>
      </p:sp>
      <p:pic>
        <p:nvPicPr>
          <p:cNvPr id="2" name="Picture 1">
            <a:extLst>
              <a:ext uri="{FF2B5EF4-FFF2-40B4-BE49-F238E27FC236}">
                <a16:creationId xmlns:a16="http://schemas.microsoft.com/office/drawing/2014/main" id="{FF400DE7-A3D0-481F-A16C-684CA779EF17}"/>
              </a:ext>
            </a:extLst>
          </p:cNvPr>
          <p:cNvPicPr>
            <a:picLocks noChangeAspect="1"/>
          </p:cNvPicPr>
          <p:nvPr/>
        </p:nvPicPr>
        <p:blipFill>
          <a:blip r:embed="rId3"/>
          <a:stretch>
            <a:fillRect/>
          </a:stretch>
        </p:blipFill>
        <p:spPr>
          <a:xfrm>
            <a:off x="669762" y="1404337"/>
            <a:ext cx="7804476" cy="3163356"/>
          </a:xfrm>
          <a:prstGeom prst="rect">
            <a:avLst/>
          </a:prstGeom>
        </p:spPr>
      </p:pic>
    </p:spTree>
    <p:extLst>
      <p:ext uri="{BB962C8B-B14F-4D97-AF65-F5344CB8AC3E}">
        <p14:creationId xmlns:p14="http://schemas.microsoft.com/office/powerpoint/2010/main" val="2609198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visible</a:t>
            </a:r>
            <a:endParaRPr lang="en-US" sz="3200" b="1" dirty="0">
              <a:latin typeface="+mj-lt"/>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1AEBB44C-3F95-42ED-B719-BC1DE4A60E3A}"/>
              </a:ext>
            </a:extLst>
          </p:cNvPr>
          <p:cNvPicPr>
            <a:picLocks noChangeAspect="1"/>
          </p:cNvPicPr>
          <p:nvPr/>
        </p:nvPicPr>
        <p:blipFill>
          <a:blip r:embed="rId3"/>
          <a:stretch>
            <a:fillRect/>
          </a:stretch>
        </p:blipFill>
        <p:spPr>
          <a:xfrm>
            <a:off x="175364" y="1011267"/>
            <a:ext cx="8793272" cy="4378948"/>
          </a:xfrm>
          <a:prstGeom prst="rect">
            <a:avLst/>
          </a:prstGeom>
        </p:spPr>
      </p:pic>
    </p:spTree>
    <p:extLst>
      <p:ext uri="{BB962C8B-B14F-4D97-AF65-F5344CB8AC3E}">
        <p14:creationId xmlns:p14="http://schemas.microsoft.com/office/powerpoint/2010/main" val="402548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D9BAA-6536-AEA4-5C69-3B84669C06FC}"/>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EF97903B-4459-19EF-840F-FE2A646BC7AE}"/>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44201783-3177-C341-0344-D84A801FD965}"/>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3600" b="1">
                <a:solidFill>
                  <a:srgbClr val="5B5B5B"/>
                </a:solidFill>
              </a:rPr>
              <a:t>Pourquoi l'ocean/mer apparait bleu?</a:t>
            </a:r>
          </a:p>
        </p:txBody>
      </p:sp>
      <p:sp>
        <p:nvSpPr>
          <p:cNvPr id="7" name="Rectangle 6">
            <a:extLst>
              <a:ext uri="{FF2B5EF4-FFF2-40B4-BE49-F238E27FC236}">
                <a16:creationId xmlns:a16="http://schemas.microsoft.com/office/drawing/2014/main" id="{CD6E69E1-2228-CB05-E435-E75EFB10831B}"/>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4816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F50BF-C7F8-17ED-C561-49BBFC96005D}"/>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AD62BC2A-5BE7-DB7B-CD73-671D7D5854FB}"/>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94A162B3-C29D-A643-D4AD-46BF8897599D}"/>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3600" b="1" dirty="0">
                <a:solidFill>
                  <a:srgbClr val="5B5B5B"/>
                </a:solidFill>
              </a:rPr>
              <a:t>Pourquoi les lacs sont noirs?</a:t>
            </a:r>
          </a:p>
        </p:txBody>
      </p:sp>
      <p:sp>
        <p:nvSpPr>
          <p:cNvPr id="7" name="Rectangle 6">
            <a:extLst>
              <a:ext uri="{FF2B5EF4-FFF2-40B4-BE49-F238E27FC236}">
                <a16:creationId xmlns:a16="http://schemas.microsoft.com/office/drawing/2014/main" id="{FD5EB08B-8EB3-5D59-9637-6C854E68575B}"/>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46378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3053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Surveillance </a:t>
            </a:r>
            <a:r>
              <a:rPr lang="en-CA" sz="2600" b="1" u="sng" dirty="0" err="1">
                <a:latin typeface="+mj-lt"/>
              </a:rPr>
              <a:t>aérienne</a:t>
            </a:r>
            <a:r>
              <a:rPr lang="en-CA" sz="2600" b="1" u="sng" dirty="0">
                <a:latin typeface="+mj-lt"/>
              </a:rPr>
              <a:t> </a:t>
            </a:r>
            <a:r>
              <a:rPr lang="en-CA" sz="2600" b="1" u="sng" dirty="0" err="1">
                <a:latin typeface="+mj-lt"/>
              </a:rPr>
              <a:t>ou</a:t>
            </a:r>
            <a:r>
              <a:rPr lang="en-CA" sz="2600" b="1" u="sng" dirty="0">
                <a:latin typeface="+mj-lt"/>
              </a:rPr>
              <a:t> par satellite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471566" y="5113305"/>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IR</a:t>
            </a:r>
            <a:endParaRPr lang="en-US" sz="3200" b="1" dirty="0">
              <a:latin typeface="+mj-lt"/>
              <a:ea typeface="Tahoma" panose="020B0604030504040204" pitchFamily="34" charset="0"/>
              <a:cs typeface="Tahoma" panose="020B0604030504040204" pitchFamily="34" charset="0"/>
            </a:endParaRPr>
          </a:p>
        </p:txBody>
      </p:sp>
      <p:sp>
        <p:nvSpPr>
          <p:cNvPr id="17" name="object 20">
            <a:extLst>
              <a:ext uri="{FF2B5EF4-FFF2-40B4-BE49-F238E27FC236}">
                <a16:creationId xmlns:a16="http://schemas.microsoft.com/office/drawing/2014/main" id="{10032980-1EB5-449C-90FA-8074E868EEB4}"/>
              </a:ext>
            </a:extLst>
          </p:cNvPr>
          <p:cNvSpPr txBox="1"/>
          <p:nvPr/>
        </p:nvSpPr>
        <p:spPr>
          <a:xfrm>
            <a:off x="3163170" y="4665393"/>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IR </a:t>
            </a:r>
            <a:r>
              <a:rPr lang="en-CA" sz="2200" spc="-45" dirty="0" err="1">
                <a:latin typeface="+mj-lt"/>
                <a:cs typeface="Tahoma"/>
              </a:rPr>
              <a:t>moyen</a:t>
            </a:r>
            <a:endParaRPr sz="2200" dirty="0">
              <a:latin typeface="+mj-lt"/>
              <a:cs typeface="Tahoma"/>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575942"/>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Thermographie</a:t>
            </a:r>
            <a:r>
              <a:rPr lang="en-CA" sz="2200" dirty="0"/>
              <a:t>, </a:t>
            </a:r>
            <a:r>
              <a:rPr lang="en-CA" sz="2200" dirty="0" err="1"/>
              <a:t>médecine</a:t>
            </a:r>
            <a:r>
              <a:rPr lang="en-CA" sz="2200" dirty="0"/>
              <a:t>, …</a:t>
            </a:r>
          </a:p>
        </p:txBody>
      </p:sp>
      <p:sp>
        <p:nvSpPr>
          <p:cNvPr id="18" name="object 20">
            <a:extLst>
              <a:ext uri="{FF2B5EF4-FFF2-40B4-BE49-F238E27FC236}">
                <a16:creationId xmlns:a16="http://schemas.microsoft.com/office/drawing/2014/main" id="{1D14CB26-615A-4E17-81E8-B943731FDD46}"/>
              </a:ext>
            </a:extLst>
          </p:cNvPr>
          <p:cNvSpPr txBox="1"/>
          <p:nvPr/>
        </p:nvSpPr>
        <p:spPr>
          <a:xfrm>
            <a:off x="171544" y="4652867"/>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IR </a:t>
            </a:r>
            <a:r>
              <a:rPr lang="en-CA" sz="2200" spc="-45" dirty="0" err="1">
                <a:latin typeface="+mj-lt"/>
                <a:cs typeface="Tahoma"/>
              </a:rPr>
              <a:t>Proche</a:t>
            </a:r>
            <a:endParaRPr lang="en-CA" sz="2200" spc="-45" dirty="0">
              <a:latin typeface="+mj-lt"/>
              <a:cs typeface="Tahoma"/>
            </a:endParaRPr>
          </a:p>
        </p:txBody>
      </p:sp>
      <p:sp>
        <p:nvSpPr>
          <p:cNvPr id="19" name="object 20">
            <a:extLst>
              <a:ext uri="{FF2B5EF4-FFF2-40B4-BE49-F238E27FC236}">
                <a16:creationId xmlns:a16="http://schemas.microsoft.com/office/drawing/2014/main" id="{5393AD0A-258C-4B92-BA74-F23C0ED15647}"/>
              </a:ext>
            </a:extLst>
          </p:cNvPr>
          <p:cNvSpPr txBox="1"/>
          <p:nvPr/>
        </p:nvSpPr>
        <p:spPr>
          <a:xfrm>
            <a:off x="6173586" y="4665393"/>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IR </a:t>
            </a:r>
            <a:r>
              <a:rPr lang="en-CA" sz="2200" spc="-45" dirty="0" err="1">
                <a:latin typeface="+mj-lt"/>
                <a:cs typeface="Tahoma"/>
              </a:rPr>
              <a:t>lointain</a:t>
            </a:r>
            <a:endParaRPr lang="en-CA" sz="2200" spc="-45" dirty="0">
              <a:latin typeface="+mj-lt"/>
              <a:cs typeface="Tahoma"/>
            </a:endParaRPr>
          </a:p>
        </p:txBody>
      </p:sp>
      <p:pic>
        <p:nvPicPr>
          <p:cNvPr id="3" name="Picture 2">
            <a:extLst>
              <a:ext uri="{FF2B5EF4-FFF2-40B4-BE49-F238E27FC236}">
                <a16:creationId xmlns:a16="http://schemas.microsoft.com/office/drawing/2014/main" id="{435F0106-9949-4478-ABB3-E68167A3F2A8}"/>
              </a:ext>
            </a:extLst>
          </p:cNvPr>
          <p:cNvPicPr>
            <a:picLocks noChangeAspect="1"/>
          </p:cNvPicPr>
          <p:nvPr/>
        </p:nvPicPr>
        <p:blipFill>
          <a:blip r:embed="rId3"/>
          <a:stretch>
            <a:fillRect/>
          </a:stretch>
        </p:blipFill>
        <p:spPr>
          <a:xfrm>
            <a:off x="177910" y="1786555"/>
            <a:ext cx="2854164" cy="2847348"/>
          </a:xfrm>
          <a:prstGeom prst="rect">
            <a:avLst/>
          </a:prstGeom>
        </p:spPr>
      </p:pic>
      <p:pic>
        <p:nvPicPr>
          <p:cNvPr id="14" name="Picture 13">
            <a:extLst>
              <a:ext uri="{FF2B5EF4-FFF2-40B4-BE49-F238E27FC236}">
                <a16:creationId xmlns:a16="http://schemas.microsoft.com/office/drawing/2014/main" id="{6E7E1B9A-4611-4A04-BC02-49AB07D7C30B}"/>
              </a:ext>
            </a:extLst>
          </p:cNvPr>
          <p:cNvPicPr>
            <a:picLocks noChangeAspect="1"/>
          </p:cNvPicPr>
          <p:nvPr/>
        </p:nvPicPr>
        <p:blipFill>
          <a:blip r:embed="rId4"/>
          <a:stretch>
            <a:fillRect/>
          </a:stretch>
        </p:blipFill>
        <p:spPr>
          <a:xfrm>
            <a:off x="3207546" y="1791993"/>
            <a:ext cx="2780174" cy="2852960"/>
          </a:xfrm>
          <a:prstGeom prst="rect">
            <a:avLst/>
          </a:prstGeom>
        </p:spPr>
      </p:pic>
      <p:pic>
        <p:nvPicPr>
          <p:cNvPr id="15" name="Picture 14">
            <a:extLst>
              <a:ext uri="{FF2B5EF4-FFF2-40B4-BE49-F238E27FC236}">
                <a16:creationId xmlns:a16="http://schemas.microsoft.com/office/drawing/2014/main" id="{36E1FE4B-4E3D-4AB8-8FDD-DA1F543D6BD2}"/>
              </a:ext>
            </a:extLst>
          </p:cNvPr>
          <p:cNvPicPr>
            <a:picLocks noChangeAspect="1"/>
          </p:cNvPicPr>
          <p:nvPr/>
        </p:nvPicPr>
        <p:blipFill>
          <a:blip r:embed="rId5"/>
          <a:stretch>
            <a:fillRect/>
          </a:stretch>
        </p:blipFill>
        <p:spPr>
          <a:xfrm>
            <a:off x="6162985" y="1791993"/>
            <a:ext cx="2856746" cy="2849922"/>
          </a:xfrm>
          <a:prstGeom prst="rect">
            <a:avLst/>
          </a:prstGeom>
        </p:spPr>
      </p:pic>
    </p:spTree>
    <p:extLst>
      <p:ext uri="{BB962C8B-B14F-4D97-AF65-F5344CB8AC3E}">
        <p14:creationId xmlns:p14="http://schemas.microsoft.com/office/powerpoint/2010/main" val="341381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4264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SAR (</a:t>
            </a:r>
            <a:r>
              <a:rPr lang="en-CA" sz="2600" b="1" u="sng" dirty="0" err="1">
                <a:latin typeface="+mj-lt"/>
              </a:rPr>
              <a:t>cartographie</a:t>
            </a:r>
            <a:r>
              <a:rPr lang="en-CA" sz="2600" b="1" u="sng" dirty="0">
                <a:latin typeface="+mj-lt"/>
              </a:rPr>
              <a:t>, surveillance)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5172896"/>
            <a:ext cx="849335" cy="307777"/>
          </a:xfrm>
          <a:prstGeom prst="rect">
            <a:avLst/>
          </a:prstGeom>
          <a:noFill/>
        </p:spPr>
        <p:txBody>
          <a:bodyPr wrap="none" rtlCol="0">
            <a:spAutoFit/>
          </a:bodyPr>
          <a:lstStyle/>
          <a:p>
            <a:r>
              <a:rPr lang="en-CA" sz="1400" i="1" spc="-35" dirty="0">
                <a:latin typeface="Arial"/>
                <a:cs typeface="Arial"/>
              </a:rPr>
              <a:t>§</a:t>
            </a:r>
            <a:r>
              <a:rPr lang="en-CA" sz="1400" spc="-35" dirty="0">
                <a:cs typeface="Calibri"/>
              </a:rPr>
              <a:t>c</a:t>
            </a:r>
            <a:r>
              <a:rPr lang="en-CA" sz="1400" spc="-30" dirty="0">
                <a:cs typeface="Calibri"/>
              </a:rPr>
              <a:t> </a:t>
            </a:r>
            <a:r>
              <a:rPr lang="en-CA" sz="1400" spc="114" dirty="0">
                <a:cs typeface="Calibri"/>
              </a:rPr>
              <a:t>NASA</a:t>
            </a:r>
            <a:endParaRPr lang="en-CA" sz="1400" dirty="0">
              <a:cs typeface="Calibri"/>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par micro-</a:t>
            </a:r>
            <a:r>
              <a:rPr lang="en-CA" sz="3200" b="1" spc="-15" dirty="0" err="1">
                <a:latin typeface="+mj-lt"/>
                <a:ea typeface="Tahoma" panose="020B0604030504040204" pitchFamily="34" charset="0"/>
                <a:cs typeface="Tahoma" panose="020B0604030504040204" pitchFamily="34" charset="0"/>
              </a:rPr>
              <a:t>ondes</a:t>
            </a:r>
            <a:endParaRPr lang="en-US" sz="3200" b="1" dirty="0">
              <a:latin typeface="+mj-lt"/>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626046"/>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Météorologie</a:t>
            </a:r>
            <a:r>
              <a:rPr lang="en-CA" sz="2200" dirty="0"/>
              <a:t>, </a:t>
            </a:r>
            <a:r>
              <a:rPr lang="en-CA" sz="2200" dirty="0" err="1"/>
              <a:t>médecine</a:t>
            </a:r>
            <a:r>
              <a:rPr lang="en-CA" sz="2200" dirty="0"/>
              <a:t>, …</a:t>
            </a:r>
          </a:p>
        </p:txBody>
      </p:sp>
      <p:pic>
        <p:nvPicPr>
          <p:cNvPr id="2" name="Picture 1">
            <a:extLst>
              <a:ext uri="{FF2B5EF4-FFF2-40B4-BE49-F238E27FC236}">
                <a16:creationId xmlns:a16="http://schemas.microsoft.com/office/drawing/2014/main" id="{39505F37-617D-4CEA-9218-096F72ED034F}"/>
              </a:ext>
            </a:extLst>
          </p:cNvPr>
          <p:cNvPicPr>
            <a:picLocks noChangeAspect="1"/>
          </p:cNvPicPr>
          <p:nvPr/>
        </p:nvPicPr>
        <p:blipFill>
          <a:blip r:embed="rId3"/>
          <a:stretch>
            <a:fillRect/>
          </a:stretch>
        </p:blipFill>
        <p:spPr>
          <a:xfrm>
            <a:off x="1058890" y="1666470"/>
            <a:ext cx="2838718" cy="3305009"/>
          </a:xfrm>
          <a:prstGeom prst="rect">
            <a:avLst/>
          </a:prstGeom>
        </p:spPr>
      </p:pic>
      <p:pic>
        <p:nvPicPr>
          <p:cNvPr id="10" name="Picture 9">
            <a:extLst>
              <a:ext uri="{FF2B5EF4-FFF2-40B4-BE49-F238E27FC236}">
                <a16:creationId xmlns:a16="http://schemas.microsoft.com/office/drawing/2014/main" id="{D3C6B50A-F518-4193-A56B-CCD4E420A913}"/>
              </a:ext>
            </a:extLst>
          </p:cNvPr>
          <p:cNvPicPr>
            <a:picLocks noChangeAspect="1"/>
          </p:cNvPicPr>
          <p:nvPr/>
        </p:nvPicPr>
        <p:blipFill>
          <a:blip r:embed="rId4"/>
          <a:stretch>
            <a:fillRect/>
          </a:stretch>
        </p:blipFill>
        <p:spPr>
          <a:xfrm>
            <a:off x="5510000" y="1510343"/>
            <a:ext cx="2381398" cy="3461136"/>
          </a:xfrm>
          <a:prstGeom prst="rect">
            <a:avLst/>
          </a:prstGeom>
        </p:spPr>
      </p:pic>
      <p:sp>
        <p:nvSpPr>
          <p:cNvPr id="22" name="object 20">
            <a:extLst>
              <a:ext uri="{FF2B5EF4-FFF2-40B4-BE49-F238E27FC236}">
                <a16:creationId xmlns:a16="http://schemas.microsoft.com/office/drawing/2014/main" id="{E20A5D41-2015-4759-B62E-7EB5C8BAA428}"/>
              </a:ext>
            </a:extLst>
          </p:cNvPr>
          <p:cNvSpPr txBox="1"/>
          <p:nvPr/>
        </p:nvSpPr>
        <p:spPr>
          <a:xfrm>
            <a:off x="5255012" y="4991069"/>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Temple </a:t>
            </a:r>
            <a:r>
              <a:rPr lang="en-CA" sz="2200" spc="-45" dirty="0" err="1">
                <a:latin typeface="+mj-lt"/>
                <a:cs typeface="Tahoma"/>
              </a:rPr>
              <a:t>d’Angkor</a:t>
            </a:r>
            <a:endParaRPr sz="2200" dirty="0">
              <a:latin typeface="+mj-lt"/>
              <a:cs typeface="Tahoma"/>
            </a:endParaRPr>
          </a:p>
        </p:txBody>
      </p:sp>
      <p:sp>
        <p:nvSpPr>
          <p:cNvPr id="23" name="object 20">
            <a:extLst>
              <a:ext uri="{FF2B5EF4-FFF2-40B4-BE49-F238E27FC236}">
                <a16:creationId xmlns:a16="http://schemas.microsoft.com/office/drawing/2014/main" id="{E013180C-B78E-4B8E-A63F-5523D6E1789A}"/>
              </a:ext>
            </a:extLst>
          </p:cNvPr>
          <p:cNvSpPr txBox="1"/>
          <p:nvPr/>
        </p:nvSpPr>
        <p:spPr>
          <a:xfrm>
            <a:off x="1035838" y="4991069"/>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Mont Everest</a:t>
            </a:r>
          </a:p>
        </p:txBody>
      </p:sp>
    </p:spTree>
    <p:extLst>
      <p:ext uri="{BB962C8B-B14F-4D97-AF65-F5344CB8AC3E}">
        <p14:creationId xmlns:p14="http://schemas.microsoft.com/office/powerpoint/2010/main" val="396270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80634"/>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Imagerie</a:t>
            </a:r>
            <a:r>
              <a:rPr lang="en-CA" sz="2600" b="1" u="sng" dirty="0">
                <a:latin typeface="+mj-lt"/>
              </a:rPr>
              <a:t> par </a:t>
            </a:r>
            <a:r>
              <a:rPr lang="en-CA" sz="2600" b="1" u="sng" dirty="0" err="1">
                <a:latin typeface="+mj-lt"/>
              </a:rPr>
              <a:t>résonance</a:t>
            </a:r>
            <a:r>
              <a:rPr lang="en-CA" sz="2600" b="1" u="sng" dirty="0">
                <a:latin typeface="+mj-lt"/>
              </a:rPr>
              <a:t> </a:t>
            </a:r>
            <a:r>
              <a:rPr lang="en-CA" sz="2600" b="1" u="sng" dirty="0" err="1">
                <a:latin typeface="+mj-lt"/>
              </a:rPr>
              <a:t>magnétique</a:t>
            </a:r>
            <a:r>
              <a:rPr lang="en-CA" sz="2600" b="1" u="sng" dirty="0">
                <a:latin typeface="+mj-lt"/>
              </a:rPr>
              <a:t> (MHz)</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radio</a:t>
            </a:r>
            <a:endParaRPr lang="en-US" sz="3200" b="1" dirty="0">
              <a:latin typeface="+mj-lt"/>
              <a:ea typeface="Tahoma" panose="020B0604030504040204" pitchFamily="34" charset="0"/>
              <a:cs typeface="Tahoma" panose="020B0604030504040204" pitchFamily="34" charset="0"/>
            </a:endParaRPr>
          </a:p>
        </p:txBody>
      </p:sp>
      <p:pic>
        <p:nvPicPr>
          <p:cNvPr id="10" name="Content Placeholder 3" descr="Brain_Structural.gif"/>
          <p:cNvPicPr>
            <a:picLocks noChangeAspect="1"/>
          </p:cNvPicPr>
          <p:nvPr/>
        </p:nvPicPr>
        <p:blipFill>
          <a:blip r:embed="rId3"/>
          <a:srcRect l="-40915" r="-40915"/>
          <a:stretch>
            <a:fillRect/>
          </a:stretch>
        </p:blipFill>
        <p:spPr>
          <a:xfrm>
            <a:off x="1735202" y="2204414"/>
            <a:ext cx="6470917" cy="3558755"/>
          </a:xfrm>
          <a:prstGeom prst="rect">
            <a:avLst/>
          </a:prstGeom>
        </p:spPr>
      </p:pic>
    </p:spTree>
    <p:extLst>
      <p:ext uri="{BB962C8B-B14F-4D97-AF65-F5344CB8AC3E}">
        <p14:creationId xmlns:p14="http://schemas.microsoft.com/office/powerpoint/2010/main" val="99742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326" y="5744675"/>
            <a:ext cx="6745636" cy="641207"/>
          </a:xfrm>
          <a:prstGeom prst="rect">
            <a:avLst/>
          </a:prstGeom>
        </p:spPr>
        <p:txBody>
          <a:bodyPr wrap="none" lIns="91380" tIns="45691" rIns="91380" bIns="45691">
            <a:spAutoFit/>
          </a:bodyPr>
          <a:lstStyle/>
          <a:p>
            <a:r>
              <a:rPr lang="en-US" sz="3567" dirty="0">
                <a:hlinkClick r:id="rId3"/>
              </a:rPr>
              <a:t>http://insideinsides.blogspot.com/</a:t>
            </a:r>
            <a:r>
              <a:rPr lang="en-US" sz="3567" dirty="0"/>
              <a:t> </a:t>
            </a:r>
          </a:p>
        </p:txBody>
      </p:sp>
      <p:pic>
        <p:nvPicPr>
          <p:cNvPr id="7" name="Content Placeholder 6" descr="Krastavica.gif"/>
          <p:cNvPicPr>
            <a:picLocks noGrp="1" noChangeAspect="1"/>
          </p:cNvPicPr>
          <p:nvPr>
            <p:ph idx="1"/>
          </p:nvPr>
        </p:nvPicPr>
        <p:blipFill>
          <a:blip r:embed="rId4"/>
          <a:srcRect l="-11452" r="-11452"/>
          <a:stretch>
            <a:fillRect/>
          </a:stretch>
        </p:blipFill>
        <p:spPr>
          <a:xfrm>
            <a:off x="129326" y="716199"/>
            <a:ext cx="8553699" cy="4708525"/>
          </a:xfrm>
        </p:spPr>
      </p:pic>
    </p:spTree>
    <p:extLst>
      <p:ext uri="{BB962C8B-B14F-4D97-AF65-F5344CB8AC3E}">
        <p14:creationId xmlns:p14="http://schemas.microsoft.com/office/powerpoint/2010/main" val="8745673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628650" y="905367"/>
            <a:ext cx="7886700" cy="5320069"/>
          </a:xfrm>
        </p:spPr>
        <p:txBody>
          <a:bodyPr>
            <a:normAutofit fontScale="92500" lnSpcReduction="10000"/>
          </a:bodyPr>
          <a:lstStyle/>
          <a:p>
            <a:pPr marL="514350" indent="-514350">
              <a:lnSpc>
                <a:spcPct val="150000"/>
              </a:lnSpc>
              <a:buClr>
                <a:schemeClr val="tx1"/>
              </a:buClr>
              <a:buSzPct val="100000"/>
              <a:buAutoNum type="arabicPeriod"/>
            </a:pPr>
            <a:r>
              <a:rPr lang="fr-FR" sz="3100" b="1" spc="-45" dirty="0">
                <a:latin typeface="+mj-lt"/>
                <a:cs typeface="Tahoma"/>
              </a:rPr>
              <a:t>͏͏</a:t>
            </a:r>
            <a:r>
              <a:rPr lang="fr-FR" b="1" spc="-45" dirty="0">
                <a:latin typeface="+mj-lt"/>
                <a:cs typeface="Tahoma"/>
              </a:rPr>
              <a:t>Introduction</a:t>
            </a:r>
          </a:p>
          <a:p>
            <a:pPr marL="504000" lvl="1" indent="-216000">
              <a:lnSpc>
                <a:spcPct val="120000"/>
              </a:lnSpc>
              <a:spcBef>
                <a:spcPts val="0"/>
              </a:spcBef>
              <a:buClr>
                <a:schemeClr val="tx1"/>
              </a:buClr>
              <a:buSzPct val="135000"/>
            </a:pPr>
            <a:r>
              <a:rPr lang="fr-FR" sz="2600" spc="-45" dirty="0">
                <a:latin typeface="+mj-lt"/>
                <a:cs typeface="Tahoma"/>
              </a:rPr>
              <a:t>Éléments historiques</a:t>
            </a:r>
          </a:p>
          <a:p>
            <a:pPr marL="504000" lvl="1" indent="-216000">
              <a:lnSpc>
                <a:spcPct val="120000"/>
              </a:lnSpc>
              <a:spcBef>
                <a:spcPts val="0"/>
              </a:spcBef>
              <a:buClr>
                <a:schemeClr val="tx1"/>
              </a:buClr>
              <a:buSzPct val="135000"/>
            </a:pPr>
            <a:r>
              <a:rPr lang="fr-FR" sz="2600" spc="-45" dirty="0">
                <a:latin typeface="+mj-lt"/>
                <a:cs typeface="Tahoma"/>
              </a:rPr>
              <a:t>Exemples d’applications et de modalités</a:t>
            </a:r>
          </a:p>
          <a:p>
            <a:pPr marL="504000" lvl="1" indent="-216000">
              <a:lnSpc>
                <a:spcPct val="120000"/>
              </a:lnSpc>
              <a:spcBef>
                <a:spcPts val="0"/>
              </a:spcBef>
              <a:buClr>
                <a:schemeClr val="tx1"/>
              </a:buClr>
              <a:buSzPct val="135000"/>
            </a:pPr>
            <a:r>
              <a:rPr lang="fr-FR" sz="2600" spc="-45" dirty="0">
                <a:latin typeface="+mj-lt"/>
                <a:cs typeface="Tahoma"/>
              </a:rPr>
              <a:t>Traitement et analyse d’images</a:t>
            </a:r>
            <a:endParaRPr lang="fr-FR" sz="2600" spc="-65" dirty="0">
              <a:latin typeface="+mj-lt"/>
              <a:cs typeface="Tahoma"/>
            </a:endParaRPr>
          </a:p>
          <a:p>
            <a:pPr marL="514350" indent="-514350">
              <a:lnSpc>
                <a:spcPct val="150000"/>
              </a:lnSpc>
              <a:buClr>
                <a:schemeClr val="tx1"/>
              </a:buClr>
              <a:buSzPct val="100000"/>
              <a:buAutoNum type="arabicPeriod"/>
            </a:pPr>
            <a:r>
              <a:rPr lang="fr-FR" b="1" spc="-65" dirty="0">
                <a:latin typeface="+mj-lt"/>
                <a:cs typeface="Tahoma"/>
              </a:rPr>
              <a:t>͏͏͏Perception</a:t>
            </a:r>
          </a:p>
          <a:p>
            <a:pPr marL="504000" lvl="1" indent="-216000">
              <a:lnSpc>
                <a:spcPct val="120000"/>
              </a:lnSpc>
              <a:spcBef>
                <a:spcPts val="0"/>
              </a:spcBef>
              <a:buClr>
                <a:schemeClr val="tx1"/>
              </a:buClr>
              <a:buSzPct val="135000"/>
            </a:pPr>
            <a:r>
              <a:rPr lang="en-CA" spc="-65" dirty="0">
                <a:latin typeface="+mj-lt"/>
                <a:cs typeface="Tahoma"/>
              </a:rPr>
              <a:t>Position du </a:t>
            </a:r>
            <a:r>
              <a:rPr lang="en-CA" spc="-65" dirty="0" err="1">
                <a:latin typeface="+mj-lt"/>
                <a:cs typeface="Tahoma"/>
              </a:rPr>
              <a:t>problème</a:t>
            </a:r>
            <a:endParaRPr lang="en-CA" spc="-65" dirty="0">
              <a:latin typeface="+mj-lt"/>
              <a:cs typeface="Tahoma"/>
            </a:endParaRPr>
          </a:p>
          <a:p>
            <a:pPr marL="504000" lvl="1" indent="-216000">
              <a:lnSpc>
                <a:spcPct val="120000"/>
              </a:lnSpc>
              <a:spcBef>
                <a:spcPts val="0"/>
              </a:spcBef>
              <a:buClr>
                <a:schemeClr val="tx1"/>
              </a:buClr>
              <a:buSzPct val="135000"/>
            </a:pPr>
            <a:r>
              <a:rPr lang="fr-FR" dirty="0">
                <a:latin typeface="+mj-lt"/>
              </a:rPr>
              <a:t>Œil </a:t>
            </a:r>
            <a:r>
              <a:rPr lang="en-CA" spc="-65" dirty="0">
                <a:latin typeface="+mj-lt"/>
                <a:cs typeface="Tahoma"/>
              </a:rPr>
              <a:t>et vision</a:t>
            </a:r>
          </a:p>
          <a:p>
            <a:pPr marL="504000" lvl="1" indent="-216000">
              <a:lnSpc>
                <a:spcPct val="120000"/>
              </a:lnSpc>
              <a:spcBef>
                <a:spcPts val="0"/>
              </a:spcBef>
              <a:buClr>
                <a:schemeClr val="tx1"/>
              </a:buClr>
              <a:buSzPct val="135000"/>
            </a:pPr>
            <a:r>
              <a:rPr lang="en-CA" spc="-65" dirty="0">
                <a:latin typeface="+mj-lt"/>
                <a:cs typeface="Tahoma"/>
              </a:rPr>
              <a:t>Perception</a:t>
            </a:r>
          </a:p>
          <a:p>
            <a:pPr marL="514350" indent="-514350">
              <a:lnSpc>
                <a:spcPct val="150000"/>
              </a:lnSpc>
              <a:buClr>
                <a:schemeClr val="tx1"/>
              </a:buClr>
              <a:buAutoNum type="arabicPeriod"/>
            </a:pPr>
            <a:r>
              <a:rPr lang="en-CA" b="1" spc="-65" dirty="0">
                <a:latin typeface="+mj-lt"/>
                <a:cs typeface="Tahoma"/>
              </a:rPr>
              <a:t>͏͏Formation des images </a:t>
            </a:r>
            <a:r>
              <a:rPr lang="en-CA" b="1" spc="-65" dirty="0" err="1">
                <a:latin typeface="+mj-lt"/>
                <a:cs typeface="Tahoma"/>
              </a:rPr>
              <a:t>numériques</a:t>
            </a:r>
            <a:endParaRPr lang="en-CA" b="1"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Modèle</a:t>
            </a:r>
            <a:r>
              <a:rPr lang="en-CA" spc="-65" dirty="0">
                <a:latin typeface="+mj-lt"/>
                <a:cs typeface="Tahoma"/>
              </a:rPr>
              <a:t> simple de formation </a:t>
            </a:r>
            <a:r>
              <a:rPr lang="en-CA" spc="-65" dirty="0" err="1">
                <a:latin typeface="+mj-lt"/>
                <a:cs typeface="Tahoma"/>
              </a:rPr>
              <a:t>d’images</a:t>
            </a:r>
            <a:endParaRPr lang="en-CA"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Échantillonnage</a:t>
            </a:r>
            <a:r>
              <a:rPr lang="en-CA" spc="-65" dirty="0">
                <a:latin typeface="+mj-lt"/>
                <a:cs typeface="Tahoma"/>
              </a:rPr>
              <a:t> et quantification</a:t>
            </a:r>
          </a:p>
          <a:p>
            <a:pPr marL="0" indent="0">
              <a:lnSpc>
                <a:spcPct val="150000"/>
              </a:lnSpc>
              <a:buClr>
                <a:schemeClr val="tx1"/>
              </a:buClr>
              <a:buNone/>
            </a:pPr>
            <a:endParaRPr lang="en-CA" sz="2600" dirty="0">
              <a:latin typeface="+mj-lt"/>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17760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EEFC419E-9EB4-0143-9155-DFA567E483E9}"/>
              </a:ext>
            </a:extLst>
          </p:cNvPr>
          <p:cNvSpPr txBox="1"/>
          <p:nvPr/>
        </p:nvSpPr>
        <p:spPr>
          <a:xfrm>
            <a:off x="598714" y="6683829"/>
            <a:ext cx="184731" cy="369332"/>
          </a:xfrm>
          <a:prstGeom prst="rect">
            <a:avLst/>
          </a:prstGeom>
          <a:noFill/>
        </p:spPr>
        <p:txBody>
          <a:bodyPr wrap="none" rtlCol="0">
            <a:spAutoFit/>
          </a:bodyPr>
          <a:lstStyle/>
          <a:p>
            <a:endParaRPr lang="fr-CA" dirty="0"/>
          </a:p>
        </p:txBody>
      </p:sp>
      <p:sp>
        <p:nvSpPr>
          <p:cNvPr id="2" name="Rectangle 1">
            <a:extLst>
              <a:ext uri="{FF2B5EF4-FFF2-40B4-BE49-F238E27FC236}">
                <a16:creationId xmlns:a16="http://schemas.microsoft.com/office/drawing/2014/main" id="{31CB1D2B-A393-0B40-8FC7-3E6598FD0C91}"/>
              </a:ext>
            </a:extLst>
          </p:cNvPr>
          <p:cNvSpPr/>
          <p:nvPr/>
        </p:nvSpPr>
        <p:spPr>
          <a:xfrm>
            <a:off x="598714" y="1073426"/>
            <a:ext cx="5464156" cy="1828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3890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nas.gif"/>
          <p:cNvPicPr>
            <a:picLocks noGrp="1" noChangeAspect="1"/>
          </p:cNvPicPr>
          <p:nvPr>
            <p:ph idx="1"/>
          </p:nvPr>
        </p:nvPicPr>
        <p:blipFill>
          <a:blip r:embed="rId3"/>
          <a:srcRect l="-1140" r="-1140"/>
          <a:stretch>
            <a:fillRect/>
          </a:stretch>
        </p:blipFill>
        <p:spPr>
          <a:xfrm>
            <a:off x="596753" y="1017551"/>
            <a:ext cx="7886700" cy="4351338"/>
          </a:xfrm>
        </p:spPr>
      </p:pic>
      <p:sp>
        <p:nvSpPr>
          <p:cNvPr id="5" name="Rectangle 4"/>
          <p:cNvSpPr/>
          <p:nvPr/>
        </p:nvSpPr>
        <p:spPr>
          <a:xfrm>
            <a:off x="252071" y="5734043"/>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47548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nja.gif"/>
          <p:cNvPicPr>
            <a:picLocks noGrp="1" noChangeAspect="1"/>
          </p:cNvPicPr>
          <p:nvPr>
            <p:ph idx="1"/>
          </p:nvPr>
        </p:nvPicPr>
        <p:blipFill>
          <a:blip r:embed="rId3"/>
          <a:srcRect l="-14961" r="-14961"/>
          <a:stretch>
            <a:fillRect/>
          </a:stretch>
        </p:blipFill>
        <p:spPr>
          <a:xfrm>
            <a:off x="766873" y="773001"/>
            <a:ext cx="7886700" cy="4351338"/>
          </a:xfrm>
        </p:spPr>
      </p:pic>
      <p:sp>
        <p:nvSpPr>
          <p:cNvPr id="5" name="Rectangle 4"/>
          <p:cNvSpPr/>
          <p:nvPr/>
        </p:nvSpPr>
        <p:spPr>
          <a:xfrm>
            <a:off x="220173" y="5712777"/>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2181464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vi.gif"/>
          <p:cNvPicPr>
            <a:picLocks noGrp="1" noChangeAspect="1"/>
          </p:cNvPicPr>
          <p:nvPr>
            <p:ph idx="1"/>
          </p:nvPr>
        </p:nvPicPr>
        <p:blipFill>
          <a:blip r:embed="rId3"/>
          <a:srcRect l="-30261" r="-30261"/>
          <a:stretch>
            <a:fillRect/>
          </a:stretch>
        </p:blipFill>
        <p:spPr>
          <a:xfrm>
            <a:off x="894464" y="517821"/>
            <a:ext cx="7886700" cy="4351338"/>
          </a:xfrm>
        </p:spPr>
      </p:pic>
      <p:sp>
        <p:nvSpPr>
          <p:cNvPr id="5" name="Rectangle 4"/>
          <p:cNvSpPr/>
          <p:nvPr/>
        </p:nvSpPr>
        <p:spPr>
          <a:xfrm>
            <a:off x="273336" y="5585186"/>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545656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tlidzan.gif"/>
          <p:cNvPicPr>
            <a:picLocks noGrp="1" noChangeAspect="1"/>
          </p:cNvPicPr>
          <p:nvPr>
            <p:ph idx="1"/>
          </p:nvPr>
        </p:nvPicPr>
        <p:blipFill>
          <a:blip r:embed="rId3"/>
          <a:srcRect l="-14963" r="-14963"/>
          <a:stretch>
            <a:fillRect/>
          </a:stretch>
        </p:blipFill>
        <p:spPr>
          <a:xfrm>
            <a:off x="745608" y="390230"/>
            <a:ext cx="7886700" cy="4351338"/>
          </a:xfrm>
        </p:spPr>
      </p:pic>
      <p:sp>
        <p:nvSpPr>
          <p:cNvPr id="5" name="Rectangle 4"/>
          <p:cNvSpPr/>
          <p:nvPr/>
        </p:nvSpPr>
        <p:spPr>
          <a:xfrm>
            <a:off x="209541" y="5393801"/>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42546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dar_Patlidzan.gif"/>
          <p:cNvPicPr>
            <a:picLocks noGrp="1" noChangeAspect="1"/>
          </p:cNvPicPr>
          <p:nvPr>
            <p:ph idx="1"/>
          </p:nvPr>
        </p:nvPicPr>
        <p:blipFill>
          <a:blip r:embed="rId3"/>
          <a:srcRect l="-34717" r="-34717"/>
          <a:stretch>
            <a:fillRect/>
          </a:stretch>
        </p:blipFill>
        <p:spPr>
          <a:xfrm>
            <a:off x="915729" y="794267"/>
            <a:ext cx="7886700" cy="4351338"/>
          </a:xfrm>
        </p:spPr>
      </p:pic>
      <p:sp>
        <p:nvSpPr>
          <p:cNvPr id="5" name="Rectangle 4"/>
          <p:cNvSpPr/>
          <p:nvPr/>
        </p:nvSpPr>
        <p:spPr>
          <a:xfrm>
            <a:off x="230806" y="5691512"/>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584384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cenka.gif"/>
          <p:cNvPicPr>
            <a:picLocks noGrp="1" noChangeAspect="1"/>
          </p:cNvPicPr>
          <p:nvPr>
            <p:ph idx="1"/>
          </p:nvPr>
        </p:nvPicPr>
        <p:blipFill>
          <a:blip r:embed="rId3"/>
          <a:srcRect l="-44552" r="-44552"/>
          <a:stretch>
            <a:fillRect/>
          </a:stretch>
        </p:blipFill>
        <p:spPr>
          <a:xfrm>
            <a:off x="809404" y="826164"/>
            <a:ext cx="7886700" cy="4351338"/>
          </a:xfrm>
        </p:spPr>
      </p:pic>
      <p:sp>
        <p:nvSpPr>
          <p:cNvPr id="5" name="Rectangle 4"/>
          <p:cNvSpPr/>
          <p:nvPr/>
        </p:nvSpPr>
        <p:spPr>
          <a:xfrm>
            <a:off x="198908" y="5638349"/>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674987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36831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Exploration </a:t>
            </a:r>
            <a:r>
              <a:rPr lang="en-CA" sz="2600" b="1" u="sng" dirty="0" err="1">
                <a:latin typeface="+mj-lt"/>
              </a:rPr>
              <a:t>sismique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Ondes</a:t>
            </a:r>
            <a:r>
              <a:rPr lang="en-CA" sz="3200" b="1" spc="-15" dirty="0">
                <a:latin typeface="+mj-lt"/>
                <a:ea typeface="Tahoma" panose="020B0604030504040204" pitchFamily="34" charset="0"/>
                <a:cs typeface="Tahoma" panose="020B0604030504040204" pitchFamily="34" charset="0"/>
              </a:rPr>
              <a:t> de pression : « </a:t>
            </a:r>
            <a:r>
              <a:rPr lang="en-CA" sz="3200" b="1" spc="-15" dirty="0" err="1">
                <a:latin typeface="+mj-lt"/>
                <a:ea typeface="Tahoma" panose="020B0604030504040204" pitchFamily="34" charset="0"/>
                <a:cs typeface="Tahoma" panose="020B0604030504040204" pitchFamily="34" charset="0"/>
              </a:rPr>
              <a:t>sismique</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réflexion</a:t>
            </a:r>
            <a:r>
              <a:rPr lang="en-CA" sz="3200" b="1" spc="-15" dirty="0">
                <a:latin typeface="+mj-lt"/>
                <a:ea typeface="Tahoma" panose="020B0604030504040204" pitchFamily="34" charset="0"/>
                <a:cs typeface="Tahoma" panose="020B0604030504040204" pitchFamily="34" charset="0"/>
              </a:rPr>
              <a:t> » </a:t>
            </a:r>
            <a:endParaRPr lang="en-US" sz="3200" b="1" dirty="0">
              <a:latin typeface="+mj-lt"/>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77F70BAB-56AD-4268-A55E-DB30A79FCC7B}"/>
              </a:ext>
            </a:extLst>
          </p:cNvPr>
          <p:cNvPicPr>
            <a:picLocks noChangeAspect="1"/>
          </p:cNvPicPr>
          <p:nvPr/>
        </p:nvPicPr>
        <p:blipFill>
          <a:blip r:embed="rId3"/>
          <a:stretch>
            <a:fillRect/>
          </a:stretch>
        </p:blipFill>
        <p:spPr>
          <a:xfrm>
            <a:off x="292114" y="1960322"/>
            <a:ext cx="8559772" cy="3588708"/>
          </a:xfrm>
          <a:prstGeom prst="rect">
            <a:avLst/>
          </a:prstGeom>
        </p:spPr>
      </p:pic>
      <p:sp>
        <p:nvSpPr>
          <p:cNvPr id="18" name="TextBox 17">
            <a:extLst>
              <a:ext uri="{FF2B5EF4-FFF2-40B4-BE49-F238E27FC236}">
                <a16:creationId xmlns:a16="http://schemas.microsoft.com/office/drawing/2014/main" id="{4757CB56-4983-4DE9-998D-E0BAC32E83B3}"/>
              </a:ext>
            </a:extLst>
          </p:cNvPr>
          <p:cNvSpPr txBox="1"/>
          <p:nvPr/>
        </p:nvSpPr>
        <p:spPr>
          <a:xfrm>
            <a:off x="355598" y="5789709"/>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Tree>
    <p:extLst>
      <p:ext uri="{BB962C8B-B14F-4D97-AF65-F5344CB8AC3E}">
        <p14:creationId xmlns:p14="http://schemas.microsoft.com/office/powerpoint/2010/main" val="135865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30568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Échographie</a:t>
            </a:r>
            <a:r>
              <a:rPr lang="en-CA" sz="2600" b="1" u="sng" dirty="0">
                <a:latin typeface="+mj-lt"/>
              </a:rPr>
              <a:t> ultra-</a:t>
            </a:r>
            <a:r>
              <a:rPr lang="en-CA" sz="2600" b="1" u="sng" dirty="0" err="1">
                <a:latin typeface="+mj-lt"/>
              </a:rPr>
              <a:t>sonore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527614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Ondes</a:t>
            </a:r>
            <a:r>
              <a:rPr lang="en-CA" sz="3200" b="1" spc="-15" dirty="0">
                <a:latin typeface="+mj-lt"/>
                <a:ea typeface="Tahoma" panose="020B0604030504040204" pitchFamily="34" charset="0"/>
                <a:cs typeface="Tahoma" panose="020B0604030504040204" pitchFamily="34" charset="0"/>
              </a:rPr>
              <a:t> de pression : </a:t>
            </a:r>
            <a:r>
              <a:rPr lang="en-CA" sz="3200" b="1" spc="-15" dirty="0" err="1">
                <a:latin typeface="+mj-lt"/>
                <a:ea typeface="Tahoma" panose="020B0604030504040204" pitchFamily="34" charset="0"/>
                <a:cs typeface="Tahoma" panose="020B0604030504040204" pitchFamily="34" charset="0"/>
              </a:rPr>
              <a:t>ultrasons</a:t>
            </a:r>
            <a:endParaRPr lang="en-US" sz="3200" b="1" dirty="0">
              <a:latin typeface="+mj-lt"/>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1D14CB26-615A-4E17-81E8-B943731FDD46}"/>
              </a:ext>
            </a:extLst>
          </p:cNvPr>
          <p:cNvSpPr txBox="1"/>
          <p:nvPr/>
        </p:nvSpPr>
        <p:spPr>
          <a:xfrm>
            <a:off x="935630" y="4790653"/>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Bébé</a:t>
            </a:r>
            <a:endParaRPr lang="en-CA" sz="2200" spc="-45" dirty="0">
              <a:latin typeface="+mj-lt"/>
              <a:cs typeface="Tahoma"/>
            </a:endParaRPr>
          </a:p>
        </p:txBody>
      </p:sp>
      <p:sp>
        <p:nvSpPr>
          <p:cNvPr id="19" name="object 20">
            <a:extLst>
              <a:ext uri="{FF2B5EF4-FFF2-40B4-BE49-F238E27FC236}">
                <a16:creationId xmlns:a16="http://schemas.microsoft.com/office/drawing/2014/main" id="{5393AD0A-258C-4B92-BA74-F23C0ED15647}"/>
              </a:ext>
            </a:extLst>
          </p:cNvPr>
          <p:cNvSpPr txBox="1"/>
          <p:nvPr/>
        </p:nvSpPr>
        <p:spPr>
          <a:xfrm>
            <a:off x="5321818" y="4790653"/>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Échographie</a:t>
            </a:r>
            <a:r>
              <a:rPr lang="en-CA" sz="2200" spc="-45" dirty="0">
                <a:latin typeface="+mj-lt"/>
                <a:cs typeface="Tahoma"/>
              </a:rPr>
              <a:t> </a:t>
            </a:r>
            <a:r>
              <a:rPr lang="en-CA" sz="2200" spc="-45" dirty="0" err="1">
                <a:latin typeface="+mj-lt"/>
                <a:cs typeface="Tahoma"/>
              </a:rPr>
              <a:t>thyroïdale</a:t>
            </a:r>
            <a:endParaRPr lang="en-CA" sz="2200" spc="-45" dirty="0">
              <a:latin typeface="+mj-lt"/>
              <a:cs typeface="Tahoma"/>
            </a:endParaRPr>
          </a:p>
        </p:txBody>
      </p:sp>
      <p:pic>
        <p:nvPicPr>
          <p:cNvPr id="13" name="Picture 12">
            <a:extLst>
              <a:ext uri="{FF2B5EF4-FFF2-40B4-BE49-F238E27FC236}">
                <a16:creationId xmlns:a16="http://schemas.microsoft.com/office/drawing/2014/main" id="{EEAB1F69-BFD6-44BD-BE54-B4E17A43CBA4}"/>
              </a:ext>
            </a:extLst>
          </p:cNvPr>
          <p:cNvPicPr>
            <a:picLocks noChangeAspect="1"/>
          </p:cNvPicPr>
          <p:nvPr/>
        </p:nvPicPr>
        <p:blipFill>
          <a:blip r:embed="rId3"/>
          <a:stretch>
            <a:fillRect/>
          </a:stretch>
        </p:blipFill>
        <p:spPr>
          <a:xfrm>
            <a:off x="508347" y="1952105"/>
            <a:ext cx="3737800" cy="2788092"/>
          </a:xfrm>
          <a:prstGeom prst="rect">
            <a:avLst/>
          </a:prstGeom>
        </p:spPr>
      </p:pic>
      <p:pic>
        <p:nvPicPr>
          <p:cNvPr id="20" name="Picture 19">
            <a:extLst>
              <a:ext uri="{FF2B5EF4-FFF2-40B4-BE49-F238E27FC236}">
                <a16:creationId xmlns:a16="http://schemas.microsoft.com/office/drawing/2014/main" id="{ABA98812-95DA-4448-9935-6703F9C0E4F2}"/>
              </a:ext>
            </a:extLst>
          </p:cNvPr>
          <p:cNvPicPr>
            <a:picLocks noChangeAspect="1"/>
          </p:cNvPicPr>
          <p:nvPr/>
        </p:nvPicPr>
        <p:blipFill>
          <a:blip r:embed="rId4"/>
          <a:stretch>
            <a:fillRect/>
          </a:stretch>
        </p:blipFill>
        <p:spPr>
          <a:xfrm>
            <a:off x="4879921" y="1951145"/>
            <a:ext cx="3737800" cy="2789052"/>
          </a:xfrm>
          <a:prstGeom prst="rect">
            <a:avLst/>
          </a:prstGeom>
        </p:spPr>
      </p:pic>
    </p:spTree>
    <p:extLst>
      <p:ext uri="{BB962C8B-B14F-4D97-AF65-F5344CB8AC3E}">
        <p14:creationId xmlns:p14="http://schemas.microsoft.com/office/powerpoint/2010/main" val="216381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Plusieurs</a:t>
            </a:r>
            <a:r>
              <a:rPr lang="en-CA" sz="3200" b="1" spc="-15" dirty="0">
                <a:latin typeface="+mj-lt"/>
                <a:ea typeface="Tahoma" panose="020B0604030504040204" pitchFamily="34" charset="0"/>
                <a:cs typeface="Tahoma" panose="020B0604030504040204" pitchFamily="34" charset="0"/>
              </a:rPr>
              <a:t> sources</a:t>
            </a:r>
            <a:endParaRPr lang="en-US" sz="3200" b="1" dirty="0">
              <a:latin typeface="+mj-lt"/>
              <a:ea typeface="Tahoma" panose="020B0604030504040204" pitchFamily="34" charset="0"/>
              <a:cs typeface="Tahoma" panose="020B0604030504040204" pitchFamily="34" charset="0"/>
            </a:endParaRPr>
          </a:p>
        </p:txBody>
      </p:sp>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61526" y="1503122"/>
            <a:ext cx="8295863" cy="32442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600" b="1" u="sng" spc="-50" dirty="0">
                <a:latin typeface="+mj-lt"/>
                <a:cs typeface="Tahoma"/>
              </a:rPr>
              <a:t>Imagerie « multi-physique » </a:t>
            </a:r>
            <a:endParaRPr lang="fr-FR" sz="2600" spc="-5" dirty="0">
              <a:solidFill>
                <a:srgbClr val="FF0000"/>
              </a:solidFill>
              <a:latin typeface="+mj-lt"/>
              <a:cs typeface="Arial Black"/>
            </a:endParaRPr>
          </a:p>
          <a:p>
            <a:pPr marL="482400" indent="-230400">
              <a:spcBef>
                <a:spcPts val="600"/>
              </a:spcBef>
              <a:buSzPct val="135000"/>
            </a:pPr>
            <a:r>
              <a:rPr lang="fr-FR" sz="2200" spc="-45" dirty="0">
                <a:latin typeface="+mj-lt"/>
                <a:cs typeface="Arial"/>
              </a:rPr>
              <a:t>Tomographie optique / ultra-sonore</a:t>
            </a:r>
          </a:p>
          <a:p>
            <a:pPr marL="482400" indent="-230400">
              <a:spcBef>
                <a:spcPts val="600"/>
              </a:spcBef>
              <a:buSzPct val="135000"/>
            </a:pPr>
            <a:r>
              <a:rPr lang="fr-FR" sz="2200" spc="-45" dirty="0">
                <a:latin typeface="+mj-lt"/>
                <a:cs typeface="Arial"/>
              </a:rPr>
              <a:t>Tomographie à micro-ondes / ultra-sonore</a:t>
            </a:r>
          </a:p>
          <a:p>
            <a:pPr marL="252000" indent="0">
              <a:spcBef>
                <a:spcPts val="600"/>
              </a:spcBef>
              <a:buSzPct val="135000"/>
              <a:buNone/>
            </a:pPr>
            <a:endParaRPr lang="fr-FR" sz="2200" b="1" u="sng" spc="-45" dirty="0">
              <a:latin typeface="+mj-lt"/>
              <a:cs typeface="Arial"/>
            </a:endParaRPr>
          </a:p>
          <a:p>
            <a:pPr marL="0" indent="0">
              <a:lnSpc>
                <a:spcPct val="100000"/>
              </a:lnSpc>
              <a:buSzPct val="135000"/>
              <a:buNone/>
            </a:pPr>
            <a:r>
              <a:rPr lang="fr-FR" sz="2600" b="1" u="sng" spc="-50" dirty="0">
                <a:latin typeface="+mj-lt"/>
                <a:cs typeface="Tahoma"/>
              </a:rPr>
              <a:t>Combinaison de modalités</a:t>
            </a:r>
            <a:endParaRPr lang="fr-FR" sz="2600" spc="-45" dirty="0">
              <a:latin typeface="+mj-lt"/>
              <a:cs typeface="Arial"/>
            </a:endParaRPr>
          </a:p>
          <a:p>
            <a:pPr marL="482400" indent="-230400">
              <a:spcBef>
                <a:spcPts val="600"/>
              </a:spcBef>
              <a:buSzPct val="135000"/>
            </a:pPr>
            <a:r>
              <a:rPr lang="fr-FR" sz="2200" spc="-45" dirty="0">
                <a:latin typeface="+mj-lt"/>
                <a:cs typeface="Arial"/>
              </a:rPr>
              <a:t>Tomographie à rayons X / imagerie gamma</a:t>
            </a:r>
          </a:p>
          <a:p>
            <a:pPr marL="482400" indent="-230400">
              <a:spcBef>
                <a:spcPts val="600"/>
              </a:spcBef>
              <a:buSzPct val="135000"/>
            </a:pPr>
            <a:r>
              <a:rPr lang="fr-FR" sz="2200" spc="-45" dirty="0">
                <a:latin typeface="+mj-lt"/>
                <a:cs typeface="Arial"/>
              </a:rPr>
              <a:t>Tomographie à rayons X / IRM</a:t>
            </a:r>
          </a:p>
          <a:p>
            <a:pPr marL="457200" indent="0">
              <a:lnSpc>
                <a:spcPct val="110000"/>
              </a:lnSpc>
              <a:spcBef>
                <a:spcPts val="500"/>
              </a:spcBef>
              <a:buSzPct val="135000"/>
              <a:buNone/>
            </a:pPr>
            <a:endParaRPr lang="fr-FR" sz="2200" spc="-5" dirty="0">
              <a:latin typeface="+mj-lt"/>
              <a:cs typeface="Arial Black"/>
            </a:endParaRPr>
          </a:p>
        </p:txBody>
      </p:sp>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3276336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31476" y="131799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67634" y="265940"/>
            <a:ext cx="8764338" cy="1015663"/>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Traitement</a:t>
            </a:r>
            <a:r>
              <a:rPr lang="en-CA" sz="3200" b="1" spc="-15" dirty="0">
                <a:latin typeface="+mj-lt"/>
                <a:ea typeface="Tahoma" panose="020B0604030504040204" pitchFamily="34" charset="0"/>
                <a:cs typeface="Tahoma" panose="020B0604030504040204" pitchFamily="34" charset="0"/>
              </a:rPr>
              <a:t> et analyse </a:t>
            </a:r>
            <a:r>
              <a:rPr lang="en-CA" sz="3200" b="1" spc="-15" dirty="0" err="1">
                <a:latin typeface="+mj-lt"/>
                <a:ea typeface="Tahoma" panose="020B0604030504040204" pitchFamily="34" charset="0"/>
                <a:cs typeface="Tahoma" panose="020B0604030504040204" pitchFamily="34" charset="0"/>
              </a:rPr>
              <a:t>d’images</a:t>
            </a:r>
            <a:r>
              <a:rPr lang="en-CA" sz="3200" b="1" spc="-15" dirty="0">
                <a:latin typeface="+mj-lt"/>
                <a:ea typeface="Tahoma" panose="020B0604030504040204" pitchFamily="34" charset="0"/>
                <a:cs typeface="Tahoma" panose="020B0604030504040204" pitchFamily="34" charset="0"/>
              </a:rPr>
              <a:t> : </a:t>
            </a:r>
          </a:p>
          <a:p>
            <a:r>
              <a:rPr lang="en-CA" sz="2800" b="1" spc="-15" dirty="0">
                <a:latin typeface="+mj-lt"/>
                <a:ea typeface="Tahoma" panose="020B0604030504040204" pitchFamily="34" charset="0"/>
                <a:cs typeface="Tahoma" panose="020B0604030504040204" pitchFamily="34" charset="0"/>
              </a:rPr>
              <a:t>types de </a:t>
            </a:r>
            <a:r>
              <a:rPr lang="en-CA" sz="2800" b="1" spc="-15" dirty="0" err="1">
                <a:latin typeface="+mj-lt"/>
                <a:ea typeface="Tahoma" panose="020B0604030504040204" pitchFamily="34" charset="0"/>
                <a:cs typeface="Tahoma" panose="020B0604030504040204" pitchFamily="34" charset="0"/>
              </a:rPr>
              <a:t>traitements</a:t>
            </a:r>
            <a:endParaRPr lang="en-US" sz="2800" b="1" dirty="0">
              <a:latin typeface="+mj-lt"/>
              <a:ea typeface="Tahoma" panose="020B0604030504040204" pitchFamily="34" charset="0"/>
              <a:cs typeface="Tahoma" panose="020B0604030504040204" pitchFamily="34" charset="0"/>
            </a:endParaRPr>
          </a:p>
        </p:txBody>
      </p:sp>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47252" y="1394556"/>
            <a:ext cx="8295863" cy="5498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400" b="1" u="sng" spc="-50" dirty="0">
                <a:latin typeface="+mj-lt"/>
                <a:cs typeface="Tahoma"/>
              </a:rPr>
              <a:t>Mesures et acquisition </a:t>
            </a:r>
            <a:endParaRPr lang="fr-FR" sz="2400" spc="-5" dirty="0">
              <a:solidFill>
                <a:srgbClr val="FF0000"/>
              </a:solidFill>
              <a:latin typeface="+mj-lt"/>
              <a:cs typeface="Arial Black"/>
            </a:endParaRPr>
          </a:p>
          <a:p>
            <a:pPr marL="482400" indent="-230400">
              <a:spcBef>
                <a:spcPts val="600"/>
              </a:spcBef>
              <a:buSzPct val="135000"/>
            </a:pPr>
            <a:r>
              <a:rPr lang="fr-FR" sz="2000" spc="-45" dirty="0">
                <a:latin typeface="+mj-lt"/>
                <a:cs typeface="Arial"/>
              </a:rPr>
              <a:t>Échantillonnage, quantification</a:t>
            </a:r>
          </a:p>
          <a:p>
            <a:pPr marL="0" indent="0">
              <a:lnSpc>
                <a:spcPct val="100000"/>
              </a:lnSpc>
              <a:spcBef>
                <a:spcPts val="1800"/>
              </a:spcBef>
              <a:buSzPct val="135000"/>
              <a:buNone/>
            </a:pPr>
            <a:r>
              <a:rPr lang="fr-FR" sz="2400" b="1" u="sng" spc="-50" dirty="0">
                <a:latin typeface="+mj-lt"/>
                <a:cs typeface="Tahoma"/>
              </a:rPr>
              <a:t>Traitements « élémentaires »</a:t>
            </a:r>
          </a:p>
          <a:p>
            <a:pPr marL="482400" indent="-230400">
              <a:spcBef>
                <a:spcPts val="600"/>
              </a:spcBef>
              <a:buSzPct val="135000"/>
            </a:pPr>
            <a:r>
              <a:rPr lang="fr-FR" sz="2000" spc="-45" dirty="0">
                <a:latin typeface="+mj-lt"/>
                <a:cs typeface="Arial"/>
              </a:rPr>
              <a:t>Manipulation et présentation d’images</a:t>
            </a:r>
          </a:p>
          <a:p>
            <a:pPr marL="482400" indent="-230400">
              <a:spcBef>
                <a:spcPts val="600"/>
              </a:spcBef>
              <a:buSzPct val="135000"/>
            </a:pPr>
            <a:r>
              <a:rPr lang="fr-FR" sz="2000" spc="-45" dirty="0">
                <a:latin typeface="+mj-lt"/>
                <a:cs typeface="Arial"/>
              </a:rPr>
              <a:t>Amélioration et filtrage, dans les domaines spatial et fréquentiel</a:t>
            </a:r>
            <a:endParaRPr lang="fr-FR" sz="2000" b="1" u="sng" spc="-50" dirty="0">
              <a:latin typeface="+mj-lt"/>
              <a:cs typeface="Tahoma"/>
            </a:endParaRPr>
          </a:p>
          <a:p>
            <a:pPr marL="0" indent="0">
              <a:lnSpc>
                <a:spcPct val="100000"/>
              </a:lnSpc>
              <a:spcBef>
                <a:spcPts val="1800"/>
              </a:spcBef>
              <a:buSzPct val="135000"/>
              <a:buNone/>
            </a:pPr>
            <a:r>
              <a:rPr lang="fr-FR" sz="2400" b="1" u="sng" spc="-50" dirty="0">
                <a:latin typeface="+mj-lt"/>
                <a:cs typeface="Tahoma"/>
              </a:rPr>
              <a:t>Traitements complexes, formation d’images</a:t>
            </a:r>
          </a:p>
          <a:p>
            <a:pPr marL="482400" indent="-230400">
              <a:spcBef>
                <a:spcPts val="600"/>
              </a:spcBef>
              <a:buSzPct val="135000"/>
            </a:pPr>
            <a:r>
              <a:rPr lang="fr-FR" sz="2000" spc="-50" dirty="0">
                <a:latin typeface="+mj-lt"/>
                <a:cs typeface="Tahoma"/>
              </a:rPr>
              <a:t>Restauration d’images, reconstruction tomographique</a:t>
            </a:r>
          </a:p>
          <a:p>
            <a:pPr marL="0" indent="0">
              <a:lnSpc>
                <a:spcPct val="100000"/>
              </a:lnSpc>
              <a:spcBef>
                <a:spcPts val="1800"/>
              </a:spcBef>
              <a:buSzPct val="135000"/>
              <a:buNone/>
            </a:pPr>
            <a:r>
              <a:rPr lang="fr-FR" sz="2400" b="1" u="sng" spc="-50" dirty="0">
                <a:latin typeface="+mj-lt"/>
                <a:cs typeface="Tahoma"/>
              </a:rPr>
              <a:t>Analyse d’images</a:t>
            </a:r>
          </a:p>
          <a:p>
            <a:pPr marL="482400" indent="-230400">
              <a:spcBef>
                <a:spcPts val="600"/>
              </a:spcBef>
              <a:buSzPct val="135000"/>
            </a:pPr>
            <a:r>
              <a:rPr lang="fr-FR" sz="2000" spc="-50" dirty="0">
                <a:latin typeface="+mj-lt"/>
                <a:cs typeface="Tahoma"/>
              </a:rPr>
              <a:t>Traitements multi-résolutions</a:t>
            </a:r>
          </a:p>
          <a:p>
            <a:pPr marL="482400" indent="-230400">
              <a:spcBef>
                <a:spcPts val="600"/>
              </a:spcBef>
              <a:buSzPct val="135000"/>
            </a:pPr>
            <a:r>
              <a:rPr lang="fr-FR" sz="2000" spc="-50" dirty="0">
                <a:latin typeface="+mj-lt"/>
                <a:cs typeface="Tahoma"/>
              </a:rPr>
              <a:t>Codage d’images, compression</a:t>
            </a:r>
          </a:p>
          <a:p>
            <a:pPr marL="482400" indent="-230400">
              <a:spcBef>
                <a:spcPts val="600"/>
              </a:spcBef>
              <a:buSzPct val="135000"/>
            </a:pPr>
            <a:r>
              <a:rPr lang="fr-FR" sz="2000" spc="-50" dirty="0">
                <a:latin typeface="+mj-lt"/>
                <a:cs typeface="Tahoma"/>
              </a:rPr>
              <a:t>Segmentation d’images</a:t>
            </a:r>
          </a:p>
          <a:p>
            <a:pPr marL="482400" indent="-230400">
              <a:spcBef>
                <a:spcPts val="600"/>
              </a:spcBef>
              <a:buSzPct val="135000"/>
            </a:pPr>
            <a:r>
              <a:rPr lang="fr-FR" sz="2000" spc="-50" dirty="0">
                <a:latin typeface="+mj-lt"/>
                <a:cs typeface="Tahoma"/>
              </a:rPr>
              <a:t>Reconnaissance de formes et classification</a:t>
            </a:r>
          </a:p>
        </p:txBody>
      </p:sp>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Traitement</a:t>
            </a:r>
            <a:r>
              <a:rPr lang="en-CA" sz="1600" dirty="0">
                <a:solidFill>
                  <a:schemeClr val="tx1">
                    <a:lumMod val="75000"/>
                    <a:lumOff val="25000"/>
                  </a:schemeClr>
                </a:solidFill>
                <a:latin typeface="+mj-lt"/>
              </a:rPr>
              <a:t> et analyse </a:t>
            </a:r>
            <a:r>
              <a:rPr lang="en-CA" sz="1600" dirty="0" err="1">
                <a:solidFill>
                  <a:schemeClr val="tx1">
                    <a:lumMod val="75000"/>
                    <a:lumOff val="25000"/>
                  </a:schemeClr>
                </a:solidFill>
                <a:latin typeface="+mj-lt"/>
              </a:rPr>
              <a:t>d’images</a:t>
            </a:r>
            <a:r>
              <a:rPr lang="en-CA" sz="1600" dirty="0">
                <a:solidFill>
                  <a:schemeClr val="tx1">
                    <a:lumMod val="75000"/>
                    <a:lumOff val="25000"/>
                  </a:schemeClr>
                </a:solidFill>
                <a:latin typeface="+mj-lt"/>
              </a:rPr>
              <a:t> :  </a:t>
            </a:r>
            <a:r>
              <a:rPr lang="en-CA" sz="1600" dirty="0" err="1">
                <a:solidFill>
                  <a:schemeClr val="tx1">
                    <a:lumMod val="75000"/>
                    <a:lumOff val="25000"/>
                  </a:schemeClr>
                </a:solidFill>
                <a:latin typeface="+mj-lt"/>
              </a:rPr>
              <a:t>synthèse</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3510800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4624"/>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9" name="Title 8">
            <a:extLst>
              <a:ext uri="{FF2B5EF4-FFF2-40B4-BE49-F238E27FC236}">
                <a16:creationId xmlns:a16="http://schemas.microsoft.com/office/drawing/2014/main" id="{D3643391-1659-486C-8C0F-AEA40531ABCD}"/>
              </a:ext>
            </a:extLst>
          </p:cNvPr>
          <p:cNvSpPr>
            <a:spLocks noGrp="1"/>
          </p:cNvSpPr>
          <p:nvPr>
            <p:ph type="title"/>
          </p:nvPr>
        </p:nvSpPr>
        <p:spPr>
          <a:xfrm>
            <a:off x="355599" y="1107123"/>
            <a:ext cx="7886700" cy="499108"/>
          </a:xfrm>
        </p:spPr>
        <p:txBody>
          <a:bodyPr>
            <a:normAutofit/>
          </a:bodyPr>
          <a:lstStyle/>
          <a:p>
            <a:pPr marL="12700">
              <a:lnSpc>
                <a:spcPct val="100000"/>
              </a:lnSpc>
            </a:pPr>
            <a:r>
              <a:rPr lang="en-CA" sz="2600" b="1" u="sng" spc="-45" dirty="0" err="1">
                <a:cs typeface="Tahoma"/>
              </a:rPr>
              <a:t>Années</a:t>
            </a:r>
            <a:r>
              <a:rPr lang="en-CA" sz="2600" b="1" u="sng" spc="-45" dirty="0">
                <a:cs typeface="Tahoma"/>
              </a:rPr>
              <a:t> 1920 : transmissions </a:t>
            </a:r>
            <a:r>
              <a:rPr lang="en-CA" sz="2600" b="1" u="sng" spc="-45" dirty="0" err="1">
                <a:cs typeface="Tahoma"/>
              </a:rPr>
              <a:t>terrestres</a:t>
            </a:r>
            <a:endParaRPr lang="en-CA" sz="2600" b="1" u="sng" dirty="0">
              <a:cs typeface="Tahoma"/>
            </a:endParaRPr>
          </a:p>
        </p:txBody>
      </p:sp>
      <p:sp>
        <p:nvSpPr>
          <p:cNvPr id="13" name="object 24">
            <a:extLst>
              <a:ext uri="{FF2B5EF4-FFF2-40B4-BE49-F238E27FC236}">
                <a16:creationId xmlns:a16="http://schemas.microsoft.com/office/drawing/2014/main" id="{3A8EB88E-9590-4DEF-8693-847B42DCB377}"/>
              </a:ext>
            </a:extLst>
          </p:cNvPr>
          <p:cNvSpPr txBox="1"/>
          <p:nvPr/>
        </p:nvSpPr>
        <p:spPr>
          <a:xfrm>
            <a:off x="247792" y="6289165"/>
            <a:ext cx="4625060" cy="107978"/>
          </a:xfrm>
          <a:prstGeom prst="rect">
            <a:avLst/>
          </a:prstGeom>
        </p:spPr>
        <p:txBody>
          <a:bodyPr vert="horz" wrap="square" lIns="0" tIns="0" rIns="0" bIns="0" rtlCol="0">
            <a:spAutoFit/>
          </a:bodyPr>
          <a:lstStyle/>
          <a:p>
            <a:pPr marL="12700">
              <a:lnSpc>
                <a:spcPts val="675"/>
              </a:lnSpc>
            </a:pPr>
            <a:r>
              <a:rPr lang="en-CA" sz="1200" i="1" spc="-35" dirty="0">
                <a:latin typeface="+mj-lt"/>
                <a:cs typeface="Arial"/>
              </a:rPr>
              <a:t>©</a:t>
            </a:r>
            <a:r>
              <a:rPr sz="1200" spc="-35" dirty="0">
                <a:latin typeface="+mj-lt"/>
                <a:ea typeface="Tahoma" panose="020B0604030504040204" pitchFamily="34" charset="0"/>
                <a:cs typeface="Tahoma" panose="020B0604030504040204" pitchFamily="34" charset="0"/>
              </a:rPr>
              <a:t> </a:t>
            </a:r>
            <a:r>
              <a:rPr sz="1200" spc="45" dirty="0">
                <a:latin typeface="+mj-lt"/>
                <a:ea typeface="Tahoma" panose="020B0604030504040204" pitchFamily="34" charset="0"/>
                <a:cs typeface="Tahoma" panose="020B0604030504040204" pitchFamily="34" charset="0"/>
              </a:rPr>
              <a:t>1992-2008 </a:t>
            </a:r>
            <a:r>
              <a:rPr sz="1200" spc="85" dirty="0">
                <a:latin typeface="+mj-lt"/>
                <a:ea typeface="Tahoma" panose="020B0604030504040204" pitchFamily="34" charset="0"/>
                <a:cs typeface="Tahoma" panose="020B0604030504040204" pitchFamily="34" charset="0"/>
              </a:rPr>
              <a:t>R. C. </a:t>
            </a:r>
            <a:r>
              <a:rPr sz="1200" spc="45" dirty="0">
                <a:latin typeface="+mj-lt"/>
                <a:ea typeface="Tahoma" panose="020B0604030504040204" pitchFamily="34" charset="0"/>
                <a:cs typeface="Tahoma" panose="020B0604030504040204" pitchFamily="34" charset="0"/>
              </a:rPr>
              <a:t>Gonzalez </a:t>
            </a:r>
            <a:r>
              <a:rPr sz="1200" spc="120" dirty="0">
                <a:latin typeface="+mj-lt"/>
                <a:ea typeface="Tahoma" panose="020B0604030504040204" pitchFamily="34" charset="0"/>
                <a:cs typeface="Tahoma" panose="020B0604030504040204" pitchFamily="34" charset="0"/>
              </a:rPr>
              <a:t>&amp; </a:t>
            </a:r>
            <a:r>
              <a:rPr sz="1200" spc="85" dirty="0">
                <a:latin typeface="+mj-lt"/>
                <a:ea typeface="Tahoma" panose="020B0604030504040204" pitchFamily="34" charset="0"/>
                <a:cs typeface="Tahoma" panose="020B0604030504040204" pitchFamily="34" charset="0"/>
              </a:rPr>
              <a:t>R. E.</a:t>
            </a:r>
            <a:r>
              <a:rPr sz="1200" spc="170" dirty="0">
                <a:latin typeface="+mj-lt"/>
                <a:ea typeface="Tahoma" panose="020B0604030504040204" pitchFamily="34" charset="0"/>
                <a:cs typeface="Tahoma" panose="020B0604030504040204" pitchFamily="34" charset="0"/>
              </a:rPr>
              <a:t> </a:t>
            </a:r>
            <a:r>
              <a:rPr sz="1200" spc="55" dirty="0">
                <a:latin typeface="+mj-lt"/>
                <a:ea typeface="Tahoma" panose="020B0604030504040204" pitchFamily="34" charset="0"/>
                <a:cs typeface="Tahoma" panose="020B0604030504040204" pitchFamily="34" charset="0"/>
              </a:rPr>
              <a:t>Woods</a:t>
            </a:r>
            <a:endParaRPr sz="1200" dirty="0">
              <a:latin typeface="+mj-lt"/>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4C1983E-F9A5-4DFB-A402-505B77CEA8D0}"/>
              </a:ext>
            </a:extLst>
          </p:cNvPr>
          <p:cNvSpPr txBox="1"/>
          <p:nvPr/>
        </p:nvSpPr>
        <p:spPr>
          <a:xfrm>
            <a:off x="355600" y="248705"/>
            <a:ext cx="6306992" cy="584775"/>
          </a:xfrm>
          <a:prstGeom prst="rect">
            <a:avLst/>
          </a:prstGeom>
          <a:noFill/>
        </p:spPr>
        <p:txBody>
          <a:bodyPr wrap="square" rtlCol="0">
            <a:spAutoFit/>
          </a:bodyPr>
          <a:lstStyle/>
          <a:p>
            <a:r>
              <a:rPr lang="en-CA" sz="3200" b="1" spc="-35" dirty="0">
                <a:latin typeface="+mj-lt"/>
              </a:rPr>
              <a:t>Premiers </a:t>
            </a:r>
            <a:r>
              <a:rPr lang="en-CA" sz="3200" b="1" spc="-35" dirty="0" err="1">
                <a:latin typeface="+mj-lt"/>
              </a:rPr>
              <a:t>traitements</a:t>
            </a:r>
            <a:endParaRPr lang="en-US" sz="3200" b="1" dirty="0">
              <a:solidFill>
                <a:schemeClr val="tx1">
                  <a:lumMod val="75000"/>
                  <a:lumOff val="25000"/>
                </a:schemeClr>
              </a:solidFill>
              <a:latin typeface="+mj-lt"/>
              <a:ea typeface="Century Gothic" charset="0"/>
              <a:cs typeface="Century Gothic" charset="0"/>
            </a:endParaRPr>
          </a:p>
        </p:txBody>
      </p:sp>
      <p:sp>
        <p:nvSpPr>
          <p:cNvPr id="21" name="TextBox 20">
            <a:extLst>
              <a:ext uri="{FF2B5EF4-FFF2-40B4-BE49-F238E27FC236}">
                <a16:creationId xmlns:a16="http://schemas.microsoft.com/office/drawing/2014/main" id="{E8BFD6DA-C23F-4AE6-88AA-9AA4EDFC249E}"/>
              </a:ext>
            </a:extLst>
          </p:cNvPr>
          <p:cNvSpPr txBox="1"/>
          <p:nvPr/>
        </p:nvSpPr>
        <p:spPr>
          <a:xfrm>
            <a:off x="1330220" y="-48017"/>
            <a:ext cx="3167726" cy="338554"/>
          </a:xfrm>
          <a:prstGeom prst="rect">
            <a:avLst/>
          </a:prstGeom>
          <a:noFill/>
        </p:spPr>
        <p:txBody>
          <a:bodyPr wrap="square" rtlCol="0">
            <a:spAutoFit/>
          </a:bodyPr>
          <a:lstStyle/>
          <a:p>
            <a:pPr algn="r"/>
            <a:r>
              <a:rPr lang="en-CA" sz="1600" b="1" dirty="0">
                <a:solidFill>
                  <a:schemeClr val="bg1"/>
                </a:solidFill>
                <a:latin typeface="+mj-lt"/>
              </a:rPr>
              <a:t>   Introduction</a:t>
            </a:r>
          </a:p>
        </p:txBody>
      </p:sp>
      <p:sp>
        <p:nvSpPr>
          <p:cNvPr id="22" name="TextBox 21">
            <a:extLst>
              <a:ext uri="{FF2B5EF4-FFF2-40B4-BE49-F238E27FC236}">
                <a16:creationId xmlns:a16="http://schemas.microsoft.com/office/drawing/2014/main" id="{744D8860-6DFD-4815-8548-A8A5894B0225}"/>
              </a:ext>
            </a:extLst>
          </p:cNvPr>
          <p:cNvSpPr txBox="1"/>
          <p:nvPr/>
        </p:nvSpPr>
        <p:spPr>
          <a:xfrm>
            <a:off x="4639172" y="-48017"/>
            <a:ext cx="3167726"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Éléments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historiques</a:t>
            </a:r>
            <a:endParaRPr lang="en-CA" sz="1600" dirty="0">
              <a:solidFill>
                <a:schemeClr val="tx1">
                  <a:lumMod val="75000"/>
                  <a:lumOff val="25000"/>
                </a:schemeClr>
              </a:solidFill>
              <a:latin typeface="+mj-lt"/>
            </a:endParaRPr>
          </a:p>
        </p:txBody>
      </p:sp>
      <p:pic>
        <p:nvPicPr>
          <p:cNvPr id="2" name="Picture 1">
            <a:extLst>
              <a:ext uri="{FF2B5EF4-FFF2-40B4-BE49-F238E27FC236}">
                <a16:creationId xmlns:a16="http://schemas.microsoft.com/office/drawing/2014/main" id="{D113584B-2115-4E3B-9491-0CF2F5F0C0C2}"/>
              </a:ext>
            </a:extLst>
          </p:cNvPr>
          <p:cNvPicPr>
            <a:picLocks noChangeAspect="1"/>
          </p:cNvPicPr>
          <p:nvPr/>
        </p:nvPicPr>
        <p:blipFill>
          <a:blip r:embed="rId3"/>
          <a:stretch>
            <a:fillRect/>
          </a:stretch>
        </p:blipFill>
        <p:spPr>
          <a:xfrm>
            <a:off x="1604793" y="2918325"/>
            <a:ext cx="3039652" cy="2069470"/>
          </a:xfrm>
          <a:prstGeom prst="rect">
            <a:avLst/>
          </a:prstGeom>
        </p:spPr>
      </p:pic>
      <p:sp>
        <p:nvSpPr>
          <p:cNvPr id="11" name="TextBox 10">
            <a:extLst>
              <a:ext uri="{FF2B5EF4-FFF2-40B4-BE49-F238E27FC236}">
                <a16:creationId xmlns:a16="http://schemas.microsoft.com/office/drawing/2014/main" id="{4FDAAA28-F7B2-43EB-A007-061AE930686B}"/>
              </a:ext>
            </a:extLst>
          </p:cNvPr>
          <p:cNvSpPr txBox="1"/>
          <p:nvPr/>
        </p:nvSpPr>
        <p:spPr>
          <a:xfrm>
            <a:off x="2671550" y="5020040"/>
            <a:ext cx="755335" cy="430887"/>
          </a:xfrm>
          <a:prstGeom prst="rect">
            <a:avLst/>
          </a:prstGeom>
          <a:noFill/>
        </p:spPr>
        <p:txBody>
          <a:bodyPr wrap="none" rtlCol="0">
            <a:spAutoFit/>
          </a:bodyPr>
          <a:lstStyle/>
          <a:p>
            <a:r>
              <a:rPr lang="en-CA" sz="2200" dirty="0">
                <a:latin typeface="+mj-lt"/>
              </a:rPr>
              <a:t>1921</a:t>
            </a:r>
          </a:p>
        </p:txBody>
      </p:sp>
      <p:pic>
        <p:nvPicPr>
          <p:cNvPr id="8" name="Picture 7" descr="A picture containing wall, indoor, music, wooden&#10;&#10;Description automatically generated">
            <a:extLst>
              <a:ext uri="{FF2B5EF4-FFF2-40B4-BE49-F238E27FC236}">
                <a16:creationId xmlns:a16="http://schemas.microsoft.com/office/drawing/2014/main" id="{7414C077-1568-40BE-F9EF-E698D37E9BCB}"/>
              </a:ext>
            </a:extLst>
          </p:cNvPr>
          <p:cNvPicPr>
            <a:picLocks noChangeAspect="1"/>
          </p:cNvPicPr>
          <p:nvPr/>
        </p:nvPicPr>
        <p:blipFill>
          <a:blip r:embed="rId4"/>
          <a:stretch>
            <a:fillRect/>
          </a:stretch>
        </p:blipFill>
        <p:spPr>
          <a:xfrm>
            <a:off x="5738512" y="3648097"/>
            <a:ext cx="2734219" cy="2102780"/>
          </a:xfrm>
          <a:prstGeom prst="rect">
            <a:avLst/>
          </a:prstGeom>
        </p:spPr>
      </p:pic>
      <p:sp>
        <p:nvSpPr>
          <p:cNvPr id="12" name="object 24">
            <a:extLst>
              <a:ext uri="{FF2B5EF4-FFF2-40B4-BE49-F238E27FC236}">
                <a16:creationId xmlns:a16="http://schemas.microsoft.com/office/drawing/2014/main" id="{F7B0D508-B82A-2538-1D03-F166CA136D3C}"/>
              </a:ext>
            </a:extLst>
          </p:cNvPr>
          <p:cNvSpPr txBox="1"/>
          <p:nvPr/>
        </p:nvSpPr>
        <p:spPr>
          <a:xfrm>
            <a:off x="5738512" y="5864419"/>
            <a:ext cx="4625060" cy="197683"/>
          </a:xfrm>
          <a:prstGeom prst="rect">
            <a:avLst/>
          </a:prstGeom>
        </p:spPr>
        <p:txBody>
          <a:bodyPr vert="horz" wrap="square" lIns="0" tIns="0" rIns="0" bIns="0" rtlCol="0">
            <a:spAutoFit/>
          </a:bodyPr>
          <a:lstStyle/>
          <a:p>
            <a:pPr marL="12700">
              <a:lnSpc>
                <a:spcPts val="675"/>
              </a:lnSpc>
            </a:pPr>
            <a:r>
              <a:rPr lang="en-CA" sz="1200" dirty="0">
                <a:latin typeface="+mj-lt"/>
                <a:ea typeface="Tahoma" panose="020B0604030504040204" pitchFamily="34" charset="0"/>
                <a:cs typeface="Tahoma" panose="020B0604030504040204" pitchFamily="34" charset="0"/>
                <a:hlinkClick r:id="rId5"/>
              </a:rPr>
              <a:t>https://en.wikipedia.org</a:t>
            </a:r>
            <a:endParaRPr lang="en-CA" sz="1200" dirty="0">
              <a:latin typeface="+mj-lt"/>
              <a:ea typeface="Tahoma" panose="020B0604030504040204" pitchFamily="34" charset="0"/>
              <a:cs typeface="Tahoma" panose="020B0604030504040204" pitchFamily="34" charset="0"/>
            </a:endParaRPr>
          </a:p>
          <a:p>
            <a:pPr marL="12700">
              <a:lnSpc>
                <a:spcPts val="675"/>
              </a:lnSpc>
            </a:pPr>
            <a:endParaRPr sz="1200" dirty="0">
              <a:latin typeface="+mj-lt"/>
              <a:ea typeface="Tahoma" panose="020B0604030504040204" pitchFamily="34" charset="0"/>
              <a:cs typeface="Tahoma" panose="020B0604030504040204" pitchFamily="34" charset="0"/>
            </a:endParaRPr>
          </a:p>
        </p:txBody>
      </p:sp>
      <p:pic>
        <p:nvPicPr>
          <p:cNvPr id="16" name="Picture 15" descr="Background pattern&#10;&#10;Description automatically generated">
            <a:extLst>
              <a:ext uri="{FF2B5EF4-FFF2-40B4-BE49-F238E27FC236}">
                <a16:creationId xmlns:a16="http://schemas.microsoft.com/office/drawing/2014/main" id="{FE9ED7F3-4867-DB81-76F2-2DA97B2675D4}"/>
              </a:ext>
            </a:extLst>
          </p:cNvPr>
          <p:cNvPicPr>
            <a:picLocks noChangeAspect="1"/>
          </p:cNvPicPr>
          <p:nvPr/>
        </p:nvPicPr>
        <p:blipFill>
          <a:blip r:embed="rId6"/>
          <a:stretch>
            <a:fillRect/>
          </a:stretch>
        </p:blipFill>
        <p:spPr>
          <a:xfrm>
            <a:off x="5738512" y="1690539"/>
            <a:ext cx="1555750" cy="1873250"/>
          </a:xfrm>
          <a:prstGeom prst="rect">
            <a:avLst/>
          </a:prstGeom>
        </p:spPr>
      </p:pic>
    </p:spTree>
    <p:extLst>
      <p:ext uri="{BB962C8B-B14F-4D97-AF65-F5344CB8AC3E}">
        <p14:creationId xmlns:p14="http://schemas.microsoft.com/office/powerpoint/2010/main" val="292974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628650" y="905367"/>
            <a:ext cx="7886700" cy="5320069"/>
          </a:xfrm>
        </p:spPr>
        <p:txBody>
          <a:bodyPr>
            <a:normAutofit fontScale="92500" lnSpcReduction="10000"/>
          </a:bodyPr>
          <a:lstStyle/>
          <a:p>
            <a:pPr marL="514350" indent="-514350">
              <a:lnSpc>
                <a:spcPct val="150000"/>
              </a:lnSpc>
              <a:buClr>
                <a:schemeClr val="tx1"/>
              </a:buClr>
              <a:buSzPct val="100000"/>
              <a:buAutoNum type="arabicPeriod"/>
            </a:pPr>
            <a:r>
              <a:rPr lang="fr-FR" sz="3100" b="1" spc="-45" dirty="0">
                <a:latin typeface="+mj-lt"/>
                <a:cs typeface="Tahoma"/>
              </a:rPr>
              <a:t>͏͏</a:t>
            </a:r>
            <a:r>
              <a:rPr lang="fr-FR" b="1" spc="-45" dirty="0">
                <a:latin typeface="+mj-lt"/>
                <a:cs typeface="Tahoma"/>
              </a:rPr>
              <a:t>Introduction</a:t>
            </a:r>
          </a:p>
          <a:p>
            <a:pPr marL="504000" lvl="1" indent="-216000">
              <a:lnSpc>
                <a:spcPct val="120000"/>
              </a:lnSpc>
              <a:spcBef>
                <a:spcPts val="0"/>
              </a:spcBef>
              <a:buClr>
                <a:schemeClr val="tx1"/>
              </a:buClr>
              <a:buSzPct val="135000"/>
            </a:pPr>
            <a:r>
              <a:rPr lang="fr-FR" sz="2600" spc="-45" dirty="0">
                <a:latin typeface="+mj-lt"/>
                <a:cs typeface="Tahoma"/>
              </a:rPr>
              <a:t>Éléments historiques</a:t>
            </a:r>
          </a:p>
          <a:p>
            <a:pPr marL="504000" lvl="1" indent="-216000">
              <a:lnSpc>
                <a:spcPct val="120000"/>
              </a:lnSpc>
              <a:spcBef>
                <a:spcPts val="0"/>
              </a:spcBef>
              <a:buClr>
                <a:schemeClr val="tx1"/>
              </a:buClr>
              <a:buSzPct val="135000"/>
            </a:pPr>
            <a:r>
              <a:rPr lang="fr-FR" sz="2600" spc="-45" dirty="0">
                <a:latin typeface="+mj-lt"/>
                <a:cs typeface="Tahoma"/>
              </a:rPr>
              <a:t>Exemples d’applications et de modalités</a:t>
            </a:r>
          </a:p>
          <a:p>
            <a:pPr marL="504000" lvl="1" indent="-216000">
              <a:lnSpc>
                <a:spcPct val="120000"/>
              </a:lnSpc>
              <a:spcBef>
                <a:spcPts val="0"/>
              </a:spcBef>
              <a:buClr>
                <a:schemeClr val="tx1"/>
              </a:buClr>
              <a:buSzPct val="135000"/>
            </a:pPr>
            <a:r>
              <a:rPr lang="fr-FR" sz="2600" spc="-45" dirty="0">
                <a:latin typeface="+mj-lt"/>
                <a:cs typeface="Tahoma"/>
              </a:rPr>
              <a:t>Traitement et analyse d’images</a:t>
            </a:r>
            <a:endParaRPr lang="fr-FR" sz="2600" spc="-65" dirty="0">
              <a:latin typeface="+mj-lt"/>
              <a:cs typeface="Tahoma"/>
            </a:endParaRPr>
          </a:p>
          <a:p>
            <a:pPr marL="514350" indent="-514350">
              <a:lnSpc>
                <a:spcPct val="150000"/>
              </a:lnSpc>
              <a:buClr>
                <a:schemeClr val="tx1"/>
              </a:buClr>
              <a:buSzPct val="100000"/>
              <a:buAutoNum type="arabicPeriod"/>
            </a:pPr>
            <a:r>
              <a:rPr lang="fr-FR" b="1" spc="-65" dirty="0">
                <a:latin typeface="+mj-lt"/>
                <a:cs typeface="Tahoma"/>
              </a:rPr>
              <a:t>͏͏͏Perception</a:t>
            </a:r>
          </a:p>
          <a:p>
            <a:pPr marL="504000" lvl="1" indent="-216000">
              <a:lnSpc>
                <a:spcPct val="120000"/>
              </a:lnSpc>
              <a:spcBef>
                <a:spcPts val="0"/>
              </a:spcBef>
              <a:buClr>
                <a:schemeClr val="tx1"/>
              </a:buClr>
              <a:buSzPct val="135000"/>
            </a:pPr>
            <a:r>
              <a:rPr lang="en-CA" spc="-65" dirty="0">
                <a:latin typeface="+mj-lt"/>
                <a:cs typeface="Tahoma"/>
              </a:rPr>
              <a:t>Position du </a:t>
            </a:r>
            <a:r>
              <a:rPr lang="en-CA" spc="-65" dirty="0" err="1">
                <a:latin typeface="+mj-lt"/>
                <a:cs typeface="Tahoma"/>
              </a:rPr>
              <a:t>problème</a:t>
            </a:r>
            <a:endParaRPr lang="en-CA" spc="-65" dirty="0">
              <a:latin typeface="+mj-lt"/>
              <a:cs typeface="Tahoma"/>
            </a:endParaRPr>
          </a:p>
          <a:p>
            <a:pPr marL="504000" lvl="1" indent="-216000">
              <a:lnSpc>
                <a:spcPct val="120000"/>
              </a:lnSpc>
              <a:spcBef>
                <a:spcPts val="0"/>
              </a:spcBef>
              <a:buClr>
                <a:schemeClr val="tx1"/>
              </a:buClr>
              <a:buSzPct val="135000"/>
            </a:pPr>
            <a:r>
              <a:rPr lang="fr-FR" dirty="0">
                <a:latin typeface="+mj-lt"/>
              </a:rPr>
              <a:t>Œil </a:t>
            </a:r>
            <a:r>
              <a:rPr lang="en-CA" spc="-65" dirty="0">
                <a:latin typeface="+mj-lt"/>
                <a:cs typeface="Tahoma"/>
              </a:rPr>
              <a:t>et vision</a:t>
            </a:r>
          </a:p>
          <a:p>
            <a:pPr marL="504000" lvl="1" indent="-216000">
              <a:lnSpc>
                <a:spcPct val="120000"/>
              </a:lnSpc>
              <a:spcBef>
                <a:spcPts val="0"/>
              </a:spcBef>
              <a:buClr>
                <a:schemeClr val="tx1"/>
              </a:buClr>
              <a:buSzPct val="135000"/>
            </a:pPr>
            <a:r>
              <a:rPr lang="en-CA" spc="-65" dirty="0">
                <a:latin typeface="+mj-lt"/>
                <a:cs typeface="Tahoma"/>
              </a:rPr>
              <a:t>Perception</a:t>
            </a:r>
          </a:p>
          <a:p>
            <a:pPr marL="514350" indent="-514350">
              <a:lnSpc>
                <a:spcPct val="150000"/>
              </a:lnSpc>
              <a:buClr>
                <a:schemeClr val="tx1"/>
              </a:buClr>
              <a:buAutoNum type="arabicPeriod"/>
            </a:pPr>
            <a:r>
              <a:rPr lang="en-CA" b="1" spc="-65" dirty="0">
                <a:latin typeface="+mj-lt"/>
                <a:cs typeface="Tahoma"/>
              </a:rPr>
              <a:t>͏͏Formation des images </a:t>
            </a:r>
            <a:r>
              <a:rPr lang="en-CA" b="1" spc="-65" dirty="0" err="1">
                <a:latin typeface="+mj-lt"/>
                <a:cs typeface="Tahoma"/>
              </a:rPr>
              <a:t>numériques</a:t>
            </a:r>
            <a:endParaRPr lang="en-CA" b="1"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Modèle</a:t>
            </a:r>
            <a:r>
              <a:rPr lang="en-CA" spc="-65" dirty="0">
                <a:latin typeface="+mj-lt"/>
                <a:cs typeface="Tahoma"/>
              </a:rPr>
              <a:t> simple de formation </a:t>
            </a:r>
            <a:r>
              <a:rPr lang="en-CA" spc="-65" dirty="0" err="1">
                <a:latin typeface="+mj-lt"/>
                <a:cs typeface="Tahoma"/>
              </a:rPr>
              <a:t>d’images</a:t>
            </a:r>
            <a:endParaRPr lang="en-CA"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Échantillonnage</a:t>
            </a:r>
            <a:r>
              <a:rPr lang="en-CA" spc="-65" dirty="0">
                <a:latin typeface="+mj-lt"/>
                <a:cs typeface="Tahoma"/>
              </a:rPr>
              <a:t> et quantification</a:t>
            </a:r>
          </a:p>
          <a:p>
            <a:pPr marL="0" indent="0">
              <a:lnSpc>
                <a:spcPct val="150000"/>
              </a:lnSpc>
              <a:buClr>
                <a:schemeClr val="tx1"/>
              </a:buClr>
              <a:buNone/>
            </a:pPr>
            <a:endParaRPr lang="en-CA" sz="2600" dirty="0">
              <a:latin typeface="+mj-lt"/>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17760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EEFC419E-9EB4-0143-9155-DFA567E483E9}"/>
              </a:ext>
            </a:extLst>
          </p:cNvPr>
          <p:cNvSpPr txBox="1"/>
          <p:nvPr/>
        </p:nvSpPr>
        <p:spPr>
          <a:xfrm>
            <a:off x="598714" y="6683829"/>
            <a:ext cx="184731" cy="369332"/>
          </a:xfrm>
          <a:prstGeom prst="rect">
            <a:avLst/>
          </a:prstGeom>
          <a:noFill/>
        </p:spPr>
        <p:txBody>
          <a:bodyPr wrap="none" rtlCol="0">
            <a:spAutoFit/>
          </a:bodyPr>
          <a:lstStyle/>
          <a:p>
            <a:endParaRPr lang="fr-CA" dirty="0"/>
          </a:p>
        </p:txBody>
      </p:sp>
      <p:sp>
        <p:nvSpPr>
          <p:cNvPr id="7" name="Rectangle 6">
            <a:extLst>
              <a:ext uri="{FF2B5EF4-FFF2-40B4-BE49-F238E27FC236}">
                <a16:creationId xmlns:a16="http://schemas.microsoft.com/office/drawing/2014/main" id="{F251F262-03CF-464D-930E-E096C7EB4ED9}"/>
              </a:ext>
            </a:extLst>
          </p:cNvPr>
          <p:cNvSpPr/>
          <p:nvPr/>
        </p:nvSpPr>
        <p:spPr>
          <a:xfrm>
            <a:off x="547835" y="2844450"/>
            <a:ext cx="5464156" cy="1828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810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a:solidFill>
                  <a:schemeClr val="tx1">
                    <a:lumMod val="75000"/>
                    <a:lumOff val="25000"/>
                  </a:schemeClr>
                </a:solidFill>
                <a:latin typeface="+mj-lt"/>
              </a:rPr>
              <a:t>Position du </a:t>
            </a:r>
            <a:r>
              <a:rPr lang="en-CA" sz="1600" dirty="0" err="1">
                <a:solidFill>
                  <a:schemeClr val="tx1">
                    <a:lumMod val="75000"/>
                    <a:lumOff val="25000"/>
                  </a:schemeClr>
                </a:solidFill>
                <a:latin typeface="+mj-lt"/>
              </a:rPr>
              <a:t>problème</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17588"/>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Phénomènes</a:t>
            </a:r>
            <a:r>
              <a:rPr lang="en-CA" sz="2600" b="1" u="sng" dirty="0">
                <a:latin typeface="+mj-lt"/>
              </a:rPr>
              <a:t> </a:t>
            </a:r>
            <a:r>
              <a:rPr lang="en-CA" sz="2600" b="1" u="sng" dirty="0" err="1">
                <a:latin typeface="+mj-lt"/>
              </a:rPr>
              <a:t>liés</a:t>
            </a:r>
            <a:r>
              <a:rPr lang="en-CA" sz="2600" b="1" u="sng" dirty="0">
                <a:latin typeface="+mj-lt"/>
              </a:rPr>
              <a:t> au </a:t>
            </a:r>
            <a:r>
              <a:rPr lang="en-CA" sz="2600" b="1" u="sng" dirty="0" err="1">
                <a:latin typeface="+mj-lt"/>
              </a:rPr>
              <a:t>fonctionnement</a:t>
            </a:r>
            <a:r>
              <a:rPr lang="en-CA" sz="2600" b="1" u="sng" dirty="0">
                <a:latin typeface="+mj-lt"/>
              </a:rPr>
              <a:t> de l’oeil</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6127911"/>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Importance des </a:t>
            </a:r>
            <a:r>
              <a:rPr lang="en-CA" sz="3200" b="1" spc="-15" dirty="0" err="1">
                <a:latin typeface="+mj-lt"/>
                <a:ea typeface="Tahoma" panose="020B0604030504040204" pitchFamily="34" charset="0"/>
                <a:cs typeface="Tahoma" panose="020B0604030504040204" pitchFamily="34" charset="0"/>
              </a:rPr>
              <a:t>phénomènes</a:t>
            </a:r>
            <a:r>
              <a:rPr lang="en-CA" sz="3200" b="1" spc="-15" dirty="0">
                <a:latin typeface="+mj-lt"/>
                <a:ea typeface="Tahoma" panose="020B0604030504040204" pitchFamily="34" charset="0"/>
                <a:cs typeface="Tahoma" panose="020B0604030504040204" pitchFamily="34" charset="0"/>
              </a:rPr>
              <a:t> de perception</a:t>
            </a:r>
            <a:endParaRPr lang="en-US" sz="3200" b="1" dirty="0">
              <a:latin typeface="+mj-lt"/>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1D14CB26-615A-4E17-81E8-B943731FDD46}"/>
              </a:ext>
            </a:extLst>
          </p:cNvPr>
          <p:cNvSpPr txBox="1"/>
          <p:nvPr/>
        </p:nvSpPr>
        <p:spPr>
          <a:xfrm>
            <a:off x="3115154" y="5817785"/>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Contraste</a:t>
            </a:r>
            <a:r>
              <a:rPr lang="en-CA" sz="2200" spc="-45" dirty="0">
                <a:latin typeface="+mj-lt"/>
                <a:cs typeface="Tahoma"/>
              </a:rPr>
              <a:t> </a:t>
            </a:r>
            <a:r>
              <a:rPr lang="en-CA" sz="2200" spc="-45" dirty="0" err="1">
                <a:latin typeface="+mj-lt"/>
                <a:cs typeface="Tahoma"/>
              </a:rPr>
              <a:t>simultané</a:t>
            </a:r>
            <a:endParaRPr lang="en-CA" sz="2200" spc="-45" dirty="0">
              <a:latin typeface="+mj-lt"/>
              <a:cs typeface="Tahoma"/>
            </a:endParaRPr>
          </a:p>
        </p:txBody>
      </p:sp>
      <p:pic>
        <p:nvPicPr>
          <p:cNvPr id="15" name="Picture 14">
            <a:extLst>
              <a:ext uri="{FF2B5EF4-FFF2-40B4-BE49-F238E27FC236}">
                <a16:creationId xmlns:a16="http://schemas.microsoft.com/office/drawing/2014/main" id="{B68D7919-47A6-48FE-B657-AA18405F5F56}"/>
              </a:ext>
            </a:extLst>
          </p:cNvPr>
          <p:cNvPicPr>
            <a:picLocks noChangeAspect="1"/>
          </p:cNvPicPr>
          <p:nvPr/>
        </p:nvPicPr>
        <p:blipFill>
          <a:blip r:embed="rId3"/>
          <a:stretch>
            <a:fillRect/>
          </a:stretch>
        </p:blipFill>
        <p:spPr>
          <a:xfrm>
            <a:off x="1327458" y="1522222"/>
            <a:ext cx="6489084" cy="4264492"/>
          </a:xfrm>
          <a:prstGeom prst="rect">
            <a:avLst/>
          </a:prstGeom>
        </p:spPr>
      </p:pic>
    </p:spTree>
    <p:extLst>
      <p:ext uri="{BB962C8B-B14F-4D97-AF65-F5344CB8AC3E}">
        <p14:creationId xmlns:p14="http://schemas.microsoft.com/office/powerpoint/2010/main" val="4269687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a:solidFill>
                  <a:schemeClr val="tx1">
                    <a:lumMod val="75000"/>
                    <a:lumOff val="25000"/>
                  </a:schemeClr>
                </a:solidFill>
                <a:latin typeface="+mj-lt"/>
              </a:rPr>
              <a:t>Position du </a:t>
            </a:r>
            <a:r>
              <a:rPr lang="en-CA" sz="1600" dirty="0" err="1">
                <a:solidFill>
                  <a:schemeClr val="tx1">
                    <a:lumMod val="75000"/>
                    <a:lumOff val="25000"/>
                  </a:schemeClr>
                </a:solidFill>
                <a:latin typeface="+mj-lt"/>
              </a:rPr>
              <a:t>problème</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9316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Phénomènes</a:t>
            </a:r>
            <a:r>
              <a:rPr lang="en-CA" sz="2600" b="1" u="sng" dirty="0">
                <a:latin typeface="+mj-lt"/>
              </a:rPr>
              <a:t> </a:t>
            </a:r>
            <a:r>
              <a:rPr lang="en-CA" sz="2600" b="1" u="sng" dirty="0" err="1">
                <a:latin typeface="+mj-lt"/>
              </a:rPr>
              <a:t>liés</a:t>
            </a:r>
            <a:r>
              <a:rPr lang="en-CA" sz="2600" b="1" u="sng" dirty="0">
                <a:latin typeface="+mj-lt"/>
              </a:rPr>
              <a:t> au </a:t>
            </a:r>
            <a:r>
              <a:rPr lang="en-CA" sz="2600" b="1" u="sng" dirty="0" err="1">
                <a:latin typeface="+mj-lt"/>
              </a:rPr>
              <a:t>fonctionnement</a:t>
            </a:r>
            <a:r>
              <a:rPr lang="en-CA" sz="2600" b="1" u="sng" dirty="0">
                <a:latin typeface="+mj-lt"/>
              </a:rPr>
              <a:t> du </a:t>
            </a:r>
            <a:r>
              <a:rPr lang="en-CA" sz="2600" b="1" u="sng" dirty="0" err="1">
                <a:latin typeface="+mj-lt"/>
              </a:rPr>
              <a:t>cerveau</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4937941"/>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Importance des </a:t>
            </a:r>
            <a:r>
              <a:rPr lang="en-CA" sz="3200" b="1" spc="-15" dirty="0" err="1">
                <a:latin typeface="+mj-lt"/>
                <a:ea typeface="Tahoma" panose="020B0604030504040204" pitchFamily="34" charset="0"/>
                <a:cs typeface="Tahoma" panose="020B0604030504040204" pitchFamily="34" charset="0"/>
              </a:rPr>
              <a:t>phénomènes</a:t>
            </a:r>
            <a:r>
              <a:rPr lang="en-CA" sz="3200" b="1" spc="-15" dirty="0">
                <a:latin typeface="+mj-lt"/>
                <a:ea typeface="Tahoma" panose="020B0604030504040204" pitchFamily="34" charset="0"/>
                <a:cs typeface="Tahoma" panose="020B0604030504040204" pitchFamily="34" charset="0"/>
              </a:rPr>
              <a:t> de perception</a:t>
            </a:r>
            <a:endParaRPr lang="en-US" sz="3200" b="1" dirty="0">
              <a:latin typeface="+mj-lt"/>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1D14CB26-615A-4E17-81E8-B943731FDD46}"/>
              </a:ext>
            </a:extLst>
          </p:cNvPr>
          <p:cNvSpPr txBox="1"/>
          <p:nvPr/>
        </p:nvSpPr>
        <p:spPr>
          <a:xfrm>
            <a:off x="3115154" y="4684079"/>
            <a:ext cx="2873680" cy="400110"/>
          </a:xfrm>
          <a:prstGeom prst="rect">
            <a:avLst/>
          </a:prstGeom>
        </p:spPr>
        <p:txBody>
          <a:bodyPr vert="horz" wrap="square" lIns="0" tIns="0" rIns="0" bIns="0" rtlCol="0">
            <a:spAutoFit/>
          </a:bodyPr>
          <a:lstStyle/>
          <a:p>
            <a:pPr marL="12700" algn="ctr">
              <a:lnSpc>
                <a:spcPct val="100000"/>
              </a:lnSpc>
            </a:pPr>
            <a:r>
              <a:rPr lang="en-CA" sz="2600" spc="-45" dirty="0">
                <a:latin typeface="+mj-lt"/>
                <a:cs typeface="Tahoma"/>
              </a:rPr>
              <a:t>Contours </a:t>
            </a:r>
            <a:r>
              <a:rPr lang="en-CA" sz="2600" spc="-45" dirty="0" err="1">
                <a:latin typeface="+mj-lt"/>
                <a:cs typeface="Tahoma"/>
              </a:rPr>
              <a:t>virtuels</a:t>
            </a:r>
            <a:endParaRPr lang="en-CA" sz="2600" spc="-45" dirty="0">
              <a:latin typeface="+mj-lt"/>
              <a:cs typeface="Tahoma"/>
            </a:endParaRPr>
          </a:p>
        </p:txBody>
      </p:sp>
      <p:sp>
        <p:nvSpPr>
          <p:cNvPr id="3" name="Rectangle 2">
            <a:extLst>
              <a:ext uri="{FF2B5EF4-FFF2-40B4-BE49-F238E27FC236}">
                <a16:creationId xmlns:a16="http://schemas.microsoft.com/office/drawing/2014/main" id="{31223B08-5A98-47E9-9EF1-204CAE2F1FA9}"/>
              </a:ext>
            </a:extLst>
          </p:cNvPr>
          <p:cNvSpPr/>
          <p:nvPr/>
        </p:nvSpPr>
        <p:spPr>
          <a:xfrm>
            <a:off x="355598" y="1835064"/>
            <a:ext cx="8432804" cy="337987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81544117-EFF6-46F7-82C1-A0E1BD9B45EB}"/>
              </a:ext>
            </a:extLst>
          </p:cNvPr>
          <p:cNvGrpSpPr/>
          <p:nvPr/>
        </p:nvGrpSpPr>
        <p:grpSpPr>
          <a:xfrm>
            <a:off x="601144" y="2010428"/>
            <a:ext cx="7941712" cy="2636728"/>
            <a:chOff x="601144" y="1972850"/>
            <a:chExt cx="7941712" cy="2636728"/>
          </a:xfrm>
        </p:grpSpPr>
        <p:pic>
          <p:nvPicPr>
            <p:cNvPr id="2" name="Picture 1">
              <a:extLst>
                <a:ext uri="{FF2B5EF4-FFF2-40B4-BE49-F238E27FC236}">
                  <a16:creationId xmlns:a16="http://schemas.microsoft.com/office/drawing/2014/main" id="{1B125D72-B4C1-4475-B3A0-15E12119E98C}"/>
                </a:ext>
              </a:extLst>
            </p:cNvPr>
            <p:cNvPicPr>
              <a:picLocks noChangeAspect="1"/>
            </p:cNvPicPr>
            <p:nvPr/>
          </p:nvPicPr>
          <p:blipFill>
            <a:blip r:embed="rId3"/>
            <a:stretch>
              <a:fillRect/>
            </a:stretch>
          </p:blipFill>
          <p:spPr>
            <a:xfrm>
              <a:off x="601144" y="1972850"/>
              <a:ext cx="7941712" cy="2636728"/>
            </a:xfrm>
            <a:prstGeom prst="rect">
              <a:avLst/>
            </a:prstGeom>
          </p:spPr>
        </p:pic>
        <p:sp>
          <p:nvSpPr>
            <p:cNvPr id="19" name="Rectangle 18">
              <a:extLst>
                <a:ext uri="{FF2B5EF4-FFF2-40B4-BE49-F238E27FC236}">
                  <a16:creationId xmlns:a16="http://schemas.microsoft.com/office/drawing/2014/main" id="{3ABEB7BD-1707-46A7-A3E3-B9A28BD055DA}"/>
                </a:ext>
              </a:extLst>
            </p:cNvPr>
            <p:cNvSpPr/>
            <p:nvPr/>
          </p:nvSpPr>
          <p:spPr>
            <a:xfrm>
              <a:off x="601144" y="1987464"/>
              <a:ext cx="7941712" cy="2622114"/>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1" name="Rectangle: Rounded Corners 20">
            <a:extLst>
              <a:ext uri="{FF2B5EF4-FFF2-40B4-BE49-F238E27FC236}">
                <a16:creationId xmlns:a16="http://schemas.microsoft.com/office/drawing/2014/main" id="{915A1F22-6E99-4C4B-9D7C-6A232D88AA54}"/>
              </a:ext>
            </a:extLst>
          </p:cNvPr>
          <p:cNvSpPr/>
          <p:nvPr/>
        </p:nvSpPr>
        <p:spPr>
          <a:xfrm>
            <a:off x="355598" y="5549338"/>
            <a:ext cx="8432804" cy="559816"/>
          </a:xfrm>
          <a:prstGeom prst="roundRect">
            <a:avLst/>
          </a:prstGeom>
          <a:solidFill>
            <a:srgbClr val="FFE1E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err="1">
                <a:solidFill>
                  <a:srgbClr val="FF0000"/>
                </a:solidFill>
                <a:latin typeface="+mj-lt"/>
              </a:rPr>
              <a:t>Nécessité</a:t>
            </a:r>
            <a:r>
              <a:rPr lang="en-CA" sz="2200" b="1" dirty="0">
                <a:solidFill>
                  <a:srgbClr val="FF0000"/>
                </a:solidFill>
                <a:latin typeface="+mj-lt"/>
              </a:rPr>
              <a:t> de notions sur la vision </a:t>
            </a:r>
            <a:r>
              <a:rPr lang="en-CA" sz="2200" b="1" dirty="0" err="1">
                <a:solidFill>
                  <a:srgbClr val="FF0000"/>
                </a:solidFill>
                <a:latin typeface="+mj-lt"/>
              </a:rPr>
              <a:t>humaine</a:t>
            </a:r>
            <a:r>
              <a:rPr lang="en-CA" sz="2200" b="1" dirty="0">
                <a:solidFill>
                  <a:srgbClr val="FF0000"/>
                </a:solidFill>
                <a:latin typeface="+mj-lt"/>
              </a:rPr>
              <a:t> de la perception</a:t>
            </a:r>
          </a:p>
        </p:txBody>
      </p:sp>
    </p:spTree>
    <p:extLst>
      <p:ext uri="{BB962C8B-B14F-4D97-AF65-F5344CB8AC3E}">
        <p14:creationId xmlns:p14="http://schemas.microsoft.com/office/powerpoint/2010/main" val="2702467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Système</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visuel</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humain</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1950260C-5F3A-40CB-AF32-89A6C7453710}"/>
              </a:ext>
            </a:extLst>
          </p:cNvPr>
          <p:cNvSpPr>
            <a:spLocks noGrp="1"/>
          </p:cNvSpPr>
          <p:nvPr>
            <p:ph sz="half" idx="1"/>
          </p:nvPr>
        </p:nvSpPr>
        <p:spPr>
          <a:xfrm>
            <a:off x="473944" y="1478073"/>
            <a:ext cx="3672171" cy="4204559"/>
          </a:xfrm>
        </p:spPr>
        <p:txBody>
          <a:bodyPr>
            <a:normAutofit fontScale="77500" lnSpcReduction="20000"/>
          </a:bodyPr>
          <a:lstStyle/>
          <a:p>
            <a:pPr marL="0" indent="0">
              <a:buNone/>
            </a:pPr>
            <a:r>
              <a:rPr lang="en-CA" sz="3400" b="1" u="sng" dirty="0" err="1">
                <a:latin typeface="+mj-lt"/>
              </a:rPr>
              <a:t>Principales</a:t>
            </a:r>
            <a:r>
              <a:rPr lang="en-CA" sz="3400" b="1" u="sng" dirty="0">
                <a:latin typeface="+mj-lt"/>
              </a:rPr>
              <a:t> </a:t>
            </a:r>
            <a:r>
              <a:rPr lang="en-CA" sz="3400" b="1" u="sng" dirty="0" err="1">
                <a:latin typeface="+mj-lt"/>
              </a:rPr>
              <a:t>composantes</a:t>
            </a:r>
            <a:endParaRPr lang="en-CA" sz="3400" b="1" u="sng" dirty="0">
              <a:latin typeface="+mj-lt"/>
            </a:endParaRPr>
          </a:p>
          <a:p>
            <a:pPr marL="0" indent="0">
              <a:buNone/>
            </a:pPr>
            <a:endParaRPr lang="en-CA" dirty="0"/>
          </a:p>
          <a:p>
            <a:pPr marL="0" indent="0">
              <a:buNone/>
            </a:pPr>
            <a:endParaRPr lang="en-CA" dirty="0"/>
          </a:p>
          <a:p>
            <a:pPr marL="0" indent="0">
              <a:lnSpc>
                <a:spcPct val="20000"/>
              </a:lnSpc>
              <a:buNone/>
            </a:pPr>
            <a:endParaRPr lang="en-CA" dirty="0"/>
          </a:p>
          <a:p>
            <a:pPr marL="482400">
              <a:spcBef>
                <a:spcPts val="1200"/>
              </a:spcBef>
              <a:buSzPct val="135000"/>
            </a:pPr>
            <a:r>
              <a:rPr lang="en-CA" cap="all" dirty="0" err="1">
                <a:latin typeface="+mj-lt"/>
              </a:rPr>
              <a:t>Œ</a:t>
            </a:r>
            <a:r>
              <a:rPr lang="en-CA" dirty="0" err="1">
                <a:latin typeface="+mj-lt"/>
              </a:rPr>
              <a:t>il</a:t>
            </a:r>
            <a:endParaRPr lang="en-CA" dirty="0">
              <a:latin typeface="+mj-lt"/>
            </a:endParaRPr>
          </a:p>
          <a:p>
            <a:pPr marL="482400">
              <a:spcBef>
                <a:spcPts val="1200"/>
              </a:spcBef>
              <a:buSzPct val="135000"/>
            </a:pPr>
            <a:r>
              <a:rPr lang="en-CA" dirty="0" err="1">
                <a:latin typeface="+mj-lt"/>
              </a:rPr>
              <a:t>Rétine</a:t>
            </a:r>
            <a:endParaRPr lang="en-CA" dirty="0">
              <a:latin typeface="+mj-lt"/>
            </a:endParaRPr>
          </a:p>
          <a:p>
            <a:pPr marL="482400">
              <a:spcBef>
                <a:spcPts val="1200"/>
              </a:spcBef>
              <a:buSzPct val="135000"/>
            </a:pPr>
            <a:r>
              <a:rPr lang="en-CA" dirty="0">
                <a:latin typeface="+mj-lt"/>
              </a:rPr>
              <a:t>Nerf </a:t>
            </a:r>
            <a:r>
              <a:rPr lang="en-CA" dirty="0" err="1">
                <a:latin typeface="+mj-lt"/>
              </a:rPr>
              <a:t>optique</a:t>
            </a:r>
            <a:endParaRPr lang="en-CA" dirty="0">
              <a:latin typeface="+mj-lt"/>
            </a:endParaRPr>
          </a:p>
          <a:p>
            <a:pPr marL="482400">
              <a:spcBef>
                <a:spcPts val="1200"/>
              </a:spcBef>
              <a:buSzPct val="135000"/>
            </a:pPr>
            <a:r>
              <a:rPr lang="en-CA" dirty="0">
                <a:latin typeface="+mj-lt"/>
              </a:rPr>
              <a:t>Cortex </a:t>
            </a:r>
            <a:r>
              <a:rPr lang="en-CA" dirty="0" err="1">
                <a:latin typeface="+mj-lt"/>
              </a:rPr>
              <a:t>visuel</a:t>
            </a:r>
            <a:endParaRPr lang="en-CA" dirty="0">
              <a:latin typeface="+mj-lt"/>
            </a:endParaRPr>
          </a:p>
          <a:p>
            <a:pPr marL="0" indent="0">
              <a:buNone/>
            </a:pPr>
            <a:endParaRPr lang="en-CA" dirty="0"/>
          </a:p>
        </p:txBody>
      </p:sp>
      <p:sp>
        <p:nvSpPr>
          <p:cNvPr id="4" name="Content Placeholder 3">
            <a:extLst>
              <a:ext uri="{FF2B5EF4-FFF2-40B4-BE49-F238E27FC236}">
                <a16:creationId xmlns:a16="http://schemas.microsoft.com/office/drawing/2014/main" id="{C7E8C2B9-0364-4BDC-8AD7-761C3A113FD3}"/>
              </a:ext>
            </a:extLst>
          </p:cNvPr>
          <p:cNvSpPr>
            <a:spLocks noGrp="1"/>
          </p:cNvSpPr>
          <p:nvPr>
            <p:ph sz="half" idx="2"/>
          </p:nvPr>
        </p:nvSpPr>
        <p:spPr>
          <a:xfrm>
            <a:off x="4629150" y="1478073"/>
            <a:ext cx="4301908" cy="4759889"/>
          </a:xfrm>
        </p:spPr>
        <p:txBody>
          <a:bodyPr>
            <a:normAutofit fontScale="77500" lnSpcReduction="20000"/>
          </a:bodyPr>
          <a:lstStyle/>
          <a:p>
            <a:pPr marL="0" indent="0">
              <a:buNone/>
            </a:pPr>
            <a:r>
              <a:rPr lang="en-CA" sz="3400" b="1" u="sng" dirty="0" err="1">
                <a:latin typeface="+mj-lt"/>
              </a:rPr>
              <a:t>L’œil</a:t>
            </a:r>
            <a:endParaRPr lang="en-CA" b="1" u="sng" dirty="0">
              <a:latin typeface="+mj-lt"/>
            </a:endParaRPr>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r>
              <a:rPr lang="es-ES" sz="1500" i="1" spc="-35" dirty="0">
                <a:latin typeface="+mj-lt"/>
                <a:cs typeface="Arial"/>
              </a:rPr>
              <a:t>©</a:t>
            </a:r>
            <a:r>
              <a:rPr lang="es-ES" sz="1500" spc="-35" dirty="0">
                <a:latin typeface="+mj-lt"/>
                <a:ea typeface="Tahoma" panose="020B0604030504040204" pitchFamily="34" charset="0"/>
                <a:cs typeface="Tahoma" panose="020B0604030504040204" pitchFamily="34" charset="0"/>
              </a:rPr>
              <a:t> </a:t>
            </a:r>
            <a:r>
              <a:rPr lang="es-ES" sz="1500" spc="45" dirty="0">
                <a:latin typeface="+mj-lt"/>
                <a:ea typeface="Tahoma" panose="020B0604030504040204" pitchFamily="34" charset="0"/>
                <a:cs typeface="Tahoma" panose="020B0604030504040204" pitchFamily="34" charset="0"/>
              </a:rPr>
              <a:t>1992-2008 </a:t>
            </a:r>
            <a:r>
              <a:rPr lang="es-ES" sz="1500" spc="85" dirty="0">
                <a:latin typeface="+mj-lt"/>
                <a:ea typeface="Tahoma" panose="020B0604030504040204" pitchFamily="34" charset="0"/>
                <a:cs typeface="Tahoma" panose="020B0604030504040204" pitchFamily="34" charset="0"/>
              </a:rPr>
              <a:t>R. C. </a:t>
            </a:r>
            <a:r>
              <a:rPr lang="es-ES" sz="1500" spc="45" dirty="0" err="1">
                <a:latin typeface="+mj-lt"/>
                <a:ea typeface="Tahoma" panose="020B0604030504040204" pitchFamily="34" charset="0"/>
                <a:cs typeface="Tahoma" panose="020B0604030504040204" pitchFamily="34" charset="0"/>
              </a:rPr>
              <a:t>Gonzalez</a:t>
            </a:r>
            <a:r>
              <a:rPr lang="es-ES" sz="1500" spc="45" dirty="0">
                <a:latin typeface="+mj-lt"/>
                <a:ea typeface="Tahoma" panose="020B0604030504040204" pitchFamily="34" charset="0"/>
                <a:cs typeface="Tahoma" panose="020B0604030504040204" pitchFamily="34" charset="0"/>
              </a:rPr>
              <a:t> </a:t>
            </a:r>
            <a:r>
              <a:rPr lang="es-ES" sz="1500" spc="120" dirty="0">
                <a:latin typeface="+mj-lt"/>
                <a:ea typeface="Tahoma" panose="020B0604030504040204" pitchFamily="34" charset="0"/>
                <a:cs typeface="Tahoma" panose="020B0604030504040204" pitchFamily="34" charset="0"/>
              </a:rPr>
              <a:t>&amp; </a:t>
            </a:r>
            <a:r>
              <a:rPr lang="es-ES" sz="1500" spc="85" dirty="0">
                <a:latin typeface="+mj-lt"/>
                <a:ea typeface="Tahoma" panose="020B0604030504040204" pitchFamily="34" charset="0"/>
                <a:cs typeface="Tahoma" panose="020B0604030504040204" pitchFamily="34" charset="0"/>
              </a:rPr>
              <a:t>R. E.</a:t>
            </a:r>
            <a:r>
              <a:rPr lang="es-ES" sz="1500" spc="170" dirty="0">
                <a:latin typeface="+mj-lt"/>
                <a:ea typeface="Tahoma" panose="020B0604030504040204" pitchFamily="34" charset="0"/>
                <a:cs typeface="Tahoma" panose="020B0604030504040204" pitchFamily="34" charset="0"/>
              </a:rPr>
              <a:t> </a:t>
            </a:r>
            <a:r>
              <a:rPr lang="es-ES" sz="1500" spc="55" dirty="0">
                <a:latin typeface="+mj-lt"/>
                <a:ea typeface="Tahoma" panose="020B0604030504040204" pitchFamily="34" charset="0"/>
                <a:cs typeface="Tahoma" panose="020B0604030504040204" pitchFamily="34" charset="0"/>
              </a:rPr>
              <a:t>Woods</a:t>
            </a:r>
            <a:endParaRPr lang="es-ES" sz="1500" dirty="0">
              <a:latin typeface="+mj-lt"/>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9A8E001D-55D8-4382-9506-EB683837D73D}"/>
              </a:ext>
            </a:extLst>
          </p:cNvPr>
          <p:cNvGrpSpPr/>
          <p:nvPr/>
        </p:nvGrpSpPr>
        <p:grpSpPr>
          <a:xfrm>
            <a:off x="4825484" y="1933696"/>
            <a:ext cx="3733876" cy="3799040"/>
            <a:chOff x="4944230" y="1821797"/>
            <a:chExt cx="3951293" cy="4119680"/>
          </a:xfrm>
        </p:grpSpPr>
        <p:pic>
          <p:nvPicPr>
            <p:cNvPr id="10" name="Picture 9">
              <a:extLst>
                <a:ext uri="{FF2B5EF4-FFF2-40B4-BE49-F238E27FC236}">
                  <a16:creationId xmlns:a16="http://schemas.microsoft.com/office/drawing/2014/main" id="{500FAE0B-A6D8-4431-A67C-9CEF329AEAF8}"/>
                </a:ext>
              </a:extLst>
            </p:cNvPr>
            <p:cNvPicPr>
              <a:picLocks noChangeAspect="1"/>
            </p:cNvPicPr>
            <p:nvPr/>
          </p:nvPicPr>
          <p:blipFill>
            <a:blip r:embed="rId3"/>
            <a:stretch>
              <a:fillRect/>
            </a:stretch>
          </p:blipFill>
          <p:spPr>
            <a:xfrm>
              <a:off x="4944230" y="1821797"/>
              <a:ext cx="3951293" cy="4119680"/>
            </a:xfrm>
            <a:prstGeom prst="rect">
              <a:avLst/>
            </a:prstGeom>
          </p:spPr>
        </p:pic>
        <p:sp>
          <p:nvSpPr>
            <p:cNvPr id="13" name="Rectangle 12">
              <a:extLst>
                <a:ext uri="{FF2B5EF4-FFF2-40B4-BE49-F238E27FC236}">
                  <a16:creationId xmlns:a16="http://schemas.microsoft.com/office/drawing/2014/main" id="{377B2D53-6256-4C3B-AF81-03D46299B196}"/>
                </a:ext>
              </a:extLst>
            </p:cNvPr>
            <p:cNvSpPr/>
            <p:nvPr/>
          </p:nvSpPr>
          <p:spPr>
            <a:xfrm>
              <a:off x="4944230" y="1821797"/>
              <a:ext cx="3924197" cy="4119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797680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Mouvements</a:t>
            </a:r>
            <a:r>
              <a:rPr lang="en-CA" sz="3200" b="1" spc="-15" dirty="0">
                <a:latin typeface="+mj-lt"/>
                <a:ea typeface="Tahoma" panose="020B0604030504040204" pitchFamily="34" charset="0"/>
                <a:cs typeface="Tahoma" panose="020B0604030504040204" pitchFamily="34" charset="0"/>
              </a:rPr>
              <a:t> de </a:t>
            </a:r>
            <a:r>
              <a:rPr lang="en-CA" sz="3200" b="1" spc="-15" dirty="0" err="1">
                <a:latin typeface="+mj-lt"/>
                <a:ea typeface="Tahoma" panose="020B0604030504040204" pitchFamily="34" charset="0"/>
                <a:cs typeface="Tahoma" panose="020B0604030504040204" pitchFamily="34" charset="0"/>
              </a:rPr>
              <a:t>l’</a:t>
            </a:r>
            <a:r>
              <a:rPr lang="en-CA" sz="3200" b="1" dirty="0" err="1">
                <a:latin typeface="+mj-lt"/>
              </a:rPr>
              <a:t>œil</a:t>
            </a:r>
            <a:endParaRPr lang="en-CA" sz="1600" b="1"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50260C-5F3A-40CB-AF32-89A6C7453710}"/>
                  </a:ext>
                </a:extLst>
              </p:cNvPr>
              <p:cNvSpPr>
                <a:spLocks noGrp="1"/>
              </p:cNvSpPr>
              <p:nvPr>
                <p:ph sz="half" idx="1"/>
              </p:nvPr>
            </p:nvSpPr>
            <p:spPr>
              <a:xfrm>
                <a:off x="248476" y="1034592"/>
                <a:ext cx="8645003" cy="5559877"/>
              </a:xfrm>
            </p:spPr>
            <p:txBody>
              <a:bodyPr>
                <a:normAutofit/>
              </a:bodyPr>
              <a:lstStyle/>
              <a:p>
                <a:pPr marL="0" indent="0">
                  <a:spcBef>
                    <a:spcPts val="1200"/>
                  </a:spcBef>
                  <a:buNone/>
                </a:pPr>
                <a:r>
                  <a:rPr lang="en-CA" sz="2600" b="1" u="sng" dirty="0">
                    <a:latin typeface="+mj-lt"/>
                  </a:rPr>
                  <a:t>Types de </a:t>
                </a:r>
                <a:r>
                  <a:rPr lang="en-CA" sz="2600" b="1" u="sng" dirty="0" err="1">
                    <a:latin typeface="+mj-lt"/>
                  </a:rPr>
                  <a:t>mouvements</a:t>
                </a:r>
                <a:endParaRPr lang="en-CA" dirty="0"/>
              </a:p>
              <a:p>
                <a:pPr marL="482400">
                  <a:spcBef>
                    <a:spcPts val="1200"/>
                  </a:spcBef>
                  <a:buSzPct val="135000"/>
                </a:pPr>
                <a:r>
                  <a:rPr lang="en-CA" sz="2200" dirty="0" err="1">
                    <a:latin typeface="+mj-lt"/>
                  </a:rPr>
                  <a:t>Mouvements</a:t>
                </a:r>
                <a:r>
                  <a:rPr lang="en-CA" sz="2200" dirty="0">
                    <a:latin typeface="+mj-lt"/>
                  </a:rPr>
                  <a:t> </a:t>
                </a:r>
                <a:r>
                  <a:rPr lang="en-CA" sz="2200" dirty="0" err="1">
                    <a:latin typeface="+mj-lt"/>
                  </a:rPr>
                  <a:t>lents</a:t>
                </a:r>
                <a:endParaRPr lang="en-CA" sz="2200" dirty="0">
                  <a:latin typeface="+mj-lt"/>
                </a:endParaRPr>
              </a:p>
              <a:p>
                <a:pPr marL="482400">
                  <a:spcBef>
                    <a:spcPts val="600"/>
                  </a:spcBef>
                  <a:buSzPct val="135000"/>
                </a:pPr>
                <a:r>
                  <a:rPr lang="en-CA" sz="2200" dirty="0">
                    <a:latin typeface="+mj-lt"/>
                  </a:rPr>
                  <a:t>Micro-saccades (</a:t>
                </a:r>
                <a14:m>
                  <m:oMath xmlns:m="http://schemas.openxmlformats.org/officeDocument/2006/math">
                    <m:r>
                      <a:rPr lang="en-CA" sz="2200" i="1" smtClean="0">
                        <a:latin typeface="Cambria Math" charset="0"/>
                        <a:ea typeface="Cambria Math" panose="02040503050406030204" pitchFamily="18" charset="0"/>
                      </a:rPr>
                      <m:t>≈</m:t>
                    </m:r>
                    <m:r>
                      <a:rPr lang="en-CA" sz="2200" b="0" i="1" smtClean="0">
                        <a:latin typeface="Cambria Math" charset="0"/>
                        <a:ea typeface="Cambria Math" panose="02040503050406030204" pitchFamily="18" charset="0"/>
                      </a:rPr>
                      <m:t>150</m:t>
                    </m:r>
                    <m:r>
                      <a:rPr lang="en-CA" sz="2200" b="0" i="1" smtClean="0">
                        <a:latin typeface="Cambria Math" charset="0"/>
                        <a:ea typeface="Cambria Math" panose="02040503050406030204" pitchFamily="18" charset="0"/>
                      </a:rPr>
                      <m:t> </m:t>
                    </m:r>
                  </m:oMath>
                </a14:m>
                <a:r>
                  <a:rPr lang="en-CA" sz="2200" dirty="0">
                    <a:latin typeface="+mj-lt"/>
                  </a:rPr>
                  <a:t>Hz)</a:t>
                </a:r>
              </a:p>
              <a:p>
                <a:pPr marL="482400">
                  <a:spcBef>
                    <a:spcPts val="600"/>
                  </a:spcBef>
                  <a:buSzPct val="135000"/>
                </a:pPr>
                <a:r>
                  <a:rPr lang="en-CA" sz="2200" dirty="0" err="1">
                    <a:latin typeface="+mj-lt"/>
                  </a:rPr>
                  <a:t>Amélioration</a:t>
                </a:r>
                <a:r>
                  <a:rPr lang="en-CA" sz="2200" dirty="0">
                    <a:latin typeface="+mj-lt"/>
                  </a:rPr>
                  <a:t> de </a:t>
                </a:r>
                <a:r>
                  <a:rPr lang="en-CA" sz="2200" dirty="0" err="1">
                    <a:latin typeface="+mj-lt"/>
                  </a:rPr>
                  <a:t>l’acuité</a:t>
                </a:r>
                <a:r>
                  <a:rPr lang="en-CA" sz="2200" dirty="0">
                    <a:latin typeface="+mj-lt"/>
                  </a:rPr>
                  <a:t> </a:t>
                </a:r>
                <a:r>
                  <a:rPr lang="en-CA" sz="2200" dirty="0" err="1">
                    <a:latin typeface="+mj-lt"/>
                  </a:rPr>
                  <a:t>visuelle</a:t>
                </a:r>
                <a:endParaRPr lang="en-CA" sz="2200" dirty="0">
                  <a:latin typeface="+mj-lt"/>
                </a:endParaRPr>
              </a:p>
              <a:p>
                <a:pPr marL="0" indent="0">
                  <a:buNone/>
                </a:pPr>
                <a:endParaRPr lang="en-CA" dirty="0"/>
              </a:p>
            </p:txBody>
          </p:sp>
        </mc:Choice>
        <mc:Fallback xmlns="">
          <p:sp>
            <p:nvSpPr>
              <p:cNvPr id="3" name="Content Placeholder 2">
                <a:extLst>
                  <a:ext uri="{FF2B5EF4-FFF2-40B4-BE49-F238E27FC236}">
                    <a16:creationId xmlns:a16="http://schemas.microsoft.com/office/drawing/2014/main" id="{1950260C-5F3A-40CB-AF32-89A6C7453710}"/>
                  </a:ext>
                </a:extLst>
              </p:cNvPr>
              <p:cNvSpPr>
                <a:spLocks noGrp="1" noRot="1" noChangeAspect="1" noMove="1" noResize="1" noEditPoints="1" noAdjustHandles="1" noChangeArrowheads="1" noChangeShapeType="1" noTextEdit="1"/>
              </p:cNvSpPr>
              <p:nvPr>
                <p:ph sz="half" idx="1"/>
              </p:nvPr>
            </p:nvSpPr>
            <p:spPr>
              <a:xfrm>
                <a:off x="248476" y="1034592"/>
                <a:ext cx="8645003" cy="5559877"/>
              </a:xfrm>
              <a:blipFill>
                <a:blip r:embed="rId3"/>
                <a:stretch>
                  <a:fillRect l="-1269" t="-1754"/>
                </a:stretch>
              </a:blipFill>
            </p:spPr>
            <p:txBody>
              <a:bodyPr/>
              <a:lstStyle/>
              <a:p>
                <a:r>
                  <a:rPr lang="en-CA">
                    <a:noFill/>
                  </a:rPr>
                  <a:t> </a:t>
                </a:r>
              </a:p>
            </p:txBody>
          </p:sp>
        </mc:Fallback>
      </mc:AlternateContent>
      <p:grpSp>
        <p:nvGrpSpPr>
          <p:cNvPr id="19" name="Group 18">
            <a:extLst>
              <a:ext uri="{FF2B5EF4-FFF2-40B4-BE49-F238E27FC236}">
                <a16:creationId xmlns:a16="http://schemas.microsoft.com/office/drawing/2014/main" id="{16A4E507-6020-4B87-ABC0-FF3B74F00AB5}"/>
              </a:ext>
            </a:extLst>
          </p:cNvPr>
          <p:cNvGrpSpPr/>
          <p:nvPr/>
        </p:nvGrpSpPr>
        <p:grpSpPr>
          <a:xfrm>
            <a:off x="1753643" y="2720831"/>
            <a:ext cx="5549030" cy="3494762"/>
            <a:chOff x="1478071" y="2805831"/>
            <a:chExt cx="5549030" cy="3494762"/>
          </a:xfrm>
        </p:grpSpPr>
        <p:sp>
          <p:nvSpPr>
            <p:cNvPr id="18" name="Frame 17">
              <a:extLst>
                <a:ext uri="{FF2B5EF4-FFF2-40B4-BE49-F238E27FC236}">
                  <a16:creationId xmlns:a16="http://schemas.microsoft.com/office/drawing/2014/main" id="{7C9026F9-2B24-4BF0-9482-619682924BF3}"/>
                </a:ext>
              </a:extLst>
            </p:cNvPr>
            <p:cNvSpPr/>
            <p:nvPr/>
          </p:nvSpPr>
          <p:spPr>
            <a:xfrm>
              <a:off x="1478071" y="2805831"/>
              <a:ext cx="5549030" cy="3494762"/>
            </a:xfrm>
            <a:prstGeom prst="fram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20" name="Picture 19">
              <a:extLst>
                <a:ext uri="{FF2B5EF4-FFF2-40B4-BE49-F238E27FC236}">
                  <a16:creationId xmlns:a16="http://schemas.microsoft.com/office/drawing/2014/main" id="{EE607FF8-4F9C-4E26-8D8D-FE065571B256}"/>
                </a:ext>
              </a:extLst>
            </p:cNvPr>
            <p:cNvPicPr>
              <a:picLocks noChangeAspect="1"/>
            </p:cNvPicPr>
            <p:nvPr/>
          </p:nvPicPr>
          <p:blipFill>
            <a:blip r:embed="rId4"/>
            <a:stretch>
              <a:fillRect/>
            </a:stretch>
          </p:blipFill>
          <p:spPr>
            <a:xfrm>
              <a:off x="1615707" y="2927414"/>
              <a:ext cx="5311036" cy="3251596"/>
            </a:xfrm>
            <a:prstGeom prst="rect">
              <a:avLst/>
            </a:prstGeom>
          </p:spPr>
        </p:pic>
      </p:grpSp>
      <p:sp>
        <p:nvSpPr>
          <p:cNvPr id="21" name="TextBox 20">
            <a:extLst>
              <a:ext uri="{FF2B5EF4-FFF2-40B4-BE49-F238E27FC236}">
                <a16:creationId xmlns:a16="http://schemas.microsoft.com/office/drawing/2014/main" id="{D0029F18-7C22-4CBB-977D-F4B57D5F68E6}"/>
              </a:ext>
            </a:extLst>
          </p:cNvPr>
          <p:cNvSpPr txBox="1"/>
          <p:nvPr/>
        </p:nvSpPr>
        <p:spPr>
          <a:xfrm>
            <a:off x="248476" y="6215593"/>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Tree>
    <p:extLst>
      <p:ext uri="{BB962C8B-B14F-4D97-AF65-F5344CB8AC3E}">
        <p14:creationId xmlns:p14="http://schemas.microsoft.com/office/powerpoint/2010/main" val="64820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La </a:t>
            </a:r>
            <a:r>
              <a:rPr lang="en-CA" sz="3200" b="1" spc="-15" dirty="0" err="1">
                <a:latin typeface="+mj-lt"/>
                <a:ea typeface="Tahoma" panose="020B0604030504040204" pitchFamily="34" charset="0"/>
                <a:cs typeface="Tahoma" panose="020B0604030504040204" pitchFamily="34" charset="0"/>
              </a:rPr>
              <a:t>rétine</a:t>
            </a:r>
            <a:endParaRPr lang="en-CA" sz="1600" b="1" dirty="0">
              <a:latin typeface="+mj-lt"/>
            </a:endParaRPr>
          </a:p>
        </p:txBody>
      </p:sp>
      <p:sp>
        <p:nvSpPr>
          <p:cNvPr id="3" name="Content Placeholder 2">
            <a:extLst>
              <a:ext uri="{FF2B5EF4-FFF2-40B4-BE49-F238E27FC236}">
                <a16:creationId xmlns:a16="http://schemas.microsoft.com/office/drawing/2014/main" id="{1950260C-5F3A-40CB-AF32-89A6C7453710}"/>
              </a:ext>
            </a:extLst>
          </p:cNvPr>
          <p:cNvSpPr>
            <a:spLocks noGrp="1"/>
          </p:cNvSpPr>
          <p:nvPr>
            <p:ph sz="half" idx="1"/>
          </p:nvPr>
        </p:nvSpPr>
        <p:spPr>
          <a:xfrm>
            <a:off x="248477" y="1923939"/>
            <a:ext cx="3609540" cy="3800452"/>
          </a:xfrm>
        </p:spPr>
        <p:txBody>
          <a:bodyPr>
            <a:normAutofit/>
          </a:bodyPr>
          <a:lstStyle/>
          <a:p>
            <a:pPr marL="0" indent="0">
              <a:spcBef>
                <a:spcPts val="1200"/>
              </a:spcBef>
              <a:buNone/>
            </a:pPr>
            <a:r>
              <a:rPr lang="en-CA" sz="2600" b="1" u="sng" dirty="0">
                <a:latin typeface="+mj-lt"/>
              </a:rPr>
              <a:t>Composition</a:t>
            </a:r>
            <a:endParaRPr lang="en-CA" dirty="0"/>
          </a:p>
          <a:p>
            <a:pPr marL="482400">
              <a:spcBef>
                <a:spcPts val="3000"/>
              </a:spcBef>
              <a:buSzPct val="135000"/>
            </a:pPr>
            <a:r>
              <a:rPr lang="en-CA" sz="2200" dirty="0" err="1">
                <a:latin typeface="+mj-lt"/>
              </a:rPr>
              <a:t>Constituée</a:t>
            </a:r>
            <a:r>
              <a:rPr lang="en-CA" sz="2200" dirty="0">
                <a:latin typeface="+mj-lt"/>
              </a:rPr>
              <a:t> </a:t>
            </a:r>
            <a:r>
              <a:rPr lang="en-CA" sz="2200" dirty="0" err="1">
                <a:latin typeface="+mj-lt"/>
              </a:rPr>
              <a:t>d’environ</a:t>
            </a:r>
            <a:r>
              <a:rPr lang="en-CA" sz="2200" dirty="0">
                <a:latin typeface="+mj-lt"/>
              </a:rPr>
              <a:t> 130 millions de cellules photo-</a:t>
            </a:r>
            <a:r>
              <a:rPr lang="en-CA" sz="2200" dirty="0" err="1">
                <a:latin typeface="+mj-lt"/>
              </a:rPr>
              <a:t>réceptrices</a:t>
            </a:r>
            <a:endParaRPr lang="en-CA" sz="2200" dirty="0">
              <a:latin typeface="+mj-lt"/>
            </a:endParaRPr>
          </a:p>
          <a:p>
            <a:pPr marL="482400">
              <a:spcBef>
                <a:spcPts val="1200"/>
              </a:spcBef>
              <a:buSzPct val="135000"/>
            </a:pPr>
            <a:r>
              <a:rPr lang="en-CA" sz="2200" dirty="0">
                <a:latin typeface="+mj-lt"/>
              </a:rPr>
              <a:t>2 types de cellules</a:t>
            </a:r>
          </a:p>
          <a:p>
            <a:pPr marL="939600" lvl="1">
              <a:spcBef>
                <a:spcPts val="1200"/>
              </a:spcBef>
              <a:buSzPct val="135000"/>
            </a:pPr>
            <a:r>
              <a:rPr lang="en-CA" sz="1800" dirty="0" err="1"/>
              <a:t>Cônes</a:t>
            </a:r>
            <a:r>
              <a:rPr lang="en-CA" sz="1800" dirty="0"/>
              <a:t> (6 à 7 millions, couleur)</a:t>
            </a:r>
          </a:p>
          <a:p>
            <a:pPr marL="939600" lvl="1">
              <a:spcBef>
                <a:spcPts val="1200"/>
              </a:spcBef>
              <a:buSzPct val="135000"/>
            </a:pPr>
            <a:r>
              <a:rPr lang="en-CA" sz="1800" dirty="0" err="1"/>
              <a:t>Bâtonnets</a:t>
            </a:r>
            <a:r>
              <a:rPr lang="en-CA" sz="1800" dirty="0"/>
              <a:t> (monochrome)</a:t>
            </a:r>
            <a:endParaRPr lang="en-CA" sz="2200" dirty="0">
              <a:latin typeface="+mj-lt"/>
            </a:endParaRPr>
          </a:p>
          <a:p>
            <a:pPr marL="482400">
              <a:spcBef>
                <a:spcPts val="1200"/>
              </a:spcBef>
              <a:buSzPct val="135000"/>
            </a:pPr>
            <a:r>
              <a:rPr lang="en-CA" sz="2200" dirty="0" err="1">
                <a:latin typeface="+mj-lt"/>
              </a:rPr>
              <a:t>Répartition</a:t>
            </a:r>
            <a:r>
              <a:rPr lang="en-CA" sz="2200" dirty="0">
                <a:latin typeface="+mj-lt"/>
              </a:rPr>
              <a:t> non </a:t>
            </a:r>
            <a:r>
              <a:rPr lang="en-CA" sz="2200" dirty="0" err="1">
                <a:latin typeface="+mj-lt"/>
              </a:rPr>
              <a:t>uniforme</a:t>
            </a:r>
            <a:endParaRPr lang="en-CA" sz="2200" dirty="0">
              <a:latin typeface="+mj-lt"/>
            </a:endParaRPr>
          </a:p>
          <a:p>
            <a:pPr marL="253800" indent="0">
              <a:spcBef>
                <a:spcPts val="600"/>
              </a:spcBef>
              <a:buSzPct val="135000"/>
              <a:buNone/>
            </a:pPr>
            <a:endParaRPr lang="en-CA" sz="2200" dirty="0">
              <a:latin typeface="+mj-lt"/>
            </a:endParaRPr>
          </a:p>
          <a:p>
            <a:pPr marL="253800" indent="0">
              <a:spcBef>
                <a:spcPts val="600"/>
              </a:spcBef>
              <a:buSzPct val="135000"/>
              <a:buNone/>
            </a:pPr>
            <a:endParaRPr lang="en-CA" sz="2200" dirty="0">
              <a:latin typeface="+mj-lt"/>
            </a:endParaRPr>
          </a:p>
          <a:p>
            <a:pPr marL="0" indent="0">
              <a:buNone/>
            </a:pPr>
            <a:endParaRPr lang="en-CA" dirty="0"/>
          </a:p>
        </p:txBody>
      </p:sp>
      <p:pic>
        <p:nvPicPr>
          <p:cNvPr id="1026" name="Picture 2" descr="Figure 11.11. Diagrammatic cross section through the human fovea.">
            <a:extLst>
              <a:ext uri="{FF2B5EF4-FFF2-40B4-BE49-F238E27FC236}">
                <a16:creationId xmlns:a16="http://schemas.microsoft.com/office/drawing/2014/main" id="{1CEDCA7C-CA87-9F4B-BA12-CD71B8D9E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017" y="2785452"/>
            <a:ext cx="5145093" cy="20507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1F2267A-E886-624B-8C5E-02C9DF6B3B73}"/>
              </a:ext>
            </a:extLst>
          </p:cNvPr>
          <p:cNvSpPr txBox="1"/>
          <p:nvPr/>
        </p:nvSpPr>
        <p:spPr>
          <a:xfrm>
            <a:off x="4746758" y="4835286"/>
            <a:ext cx="3830087" cy="461665"/>
          </a:xfrm>
          <a:prstGeom prst="rect">
            <a:avLst/>
          </a:prstGeom>
          <a:noFill/>
        </p:spPr>
        <p:txBody>
          <a:bodyPr wrap="none" rtlCol="0">
            <a:spAutoFit/>
          </a:bodyPr>
          <a:lstStyle/>
          <a:p>
            <a:r>
              <a:rPr lang="es-ES" sz="1200" i="1" spc="-35" dirty="0">
                <a:latin typeface="+mj-lt"/>
                <a:cs typeface="Calibri" panose="020F0502020204030204" pitchFamily="34" charset="0"/>
              </a:rPr>
              <a:t>©</a:t>
            </a:r>
            <a:r>
              <a:rPr lang="es-ES" sz="1200" spc="-35" dirty="0">
                <a:latin typeface="+mj-lt"/>
                <a:ea typeface="Tahoma" panose="020B0604030504040204" pitchFamily="34" charset="0"/>
                <a:cs typeface="Calibri" panose="020F0502020204030204" pitchFamily="34" charset="0"/>
              </a:rPr>
              <a:t> </a:t>
            </a:r>
            <a:r>
              <a:rPr lang="es-ES" sz="1200" spc="45" dirty="0">
                <a:latin typeface="+mj-lt"/>
                <a:ea typeface="Tahoma" panose="020B0604030504040204" pitchFamily="34" charset="0"/>
                <a:cs typeface="Calibri" panose="020F0502020204030204" pitchFamily="34" charset="0"/>
              </a:rPr>
              <a:t>2001 </a:t>
            </a:r>
            <a:r>
              <a:rPr lang="en-CA" sz="1200" dirty="0">
                <a:latin typeface="+mj-lt"/>
                <a:cs typeface="Calibri" panose="020F0502020204030204" pitchFamily="34" charset="0"/>
              </a:rPr>
              <a:t>Purves D, Augustine GJ, Fitzpatrick D, et al., editors</a:t>
            </a:r>
          </a:p>
          <a:p>
            <a:r>
              <a:rPr lang="en-CA" sz="1200" dirty="0">
                <a:latin typeface="+mj-lt"/>
                <a:cs typeface="Calibri" panose="020F0502020204030204" pitchFamily="34" charset="0"/>
              </a:rPr>
              <a:t>Neuroscience, 2</a:t>
            </a:r>
            <a:r>
              <a:rPr lang="en-CA" sz="1200" baseline="30000" dirty="0">
                <a:latin typeface="+mj-lt"/>
                <a:cs typeface="Calibri" panose="020F0502020204030204" pitchFamily="34" charset="0"/>
              </a:rPr>
              <a:t>nd</a:t>
            </a:r>
            <a:r>
              <a:rPr lang="en-CA" sz="1200" dirty="0">
                <a:latin typeface="+mj-lt"/>
                <a:cs typeface="Calibri" panose="020F0502020204030204" pitchFamily="34" charset="0"/>
              </a:rPr>
              <a:t> ed.</a:t>
            </a:r>
          </a:p>
        </p:txBody>
      </p:sp>
    </p:spTree>
    <p:extLst>
      <p:ext uri="{BB962C8B-B14F-4D97-AF65-F5344CB8AC3E}">
        <p14:creationId xmlns:p14="http://schemas.microsoft.com/office/powerpoint/2010/main" val="3006222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4264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Distribution sur la </a:t>
            </a:r>
            <a:r>
              <a:rPr lang="en-CA" sz="2600" b="1" u="sng" dirty="0" err="1">
                <a:latin typeface="+mj-lt"/>
              </a:rPr>
              <a:t>rétine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Cônes</a:t>
            </a:r>
            <a:r>
              <a:rPr lang="en-CA" sz="3200" b="1" spc="-15" dirty="0">
                <a:latin typeface="+mj-lt"/>
                <a:ea typeface="Tahoma" panose="020B0604030504040204" pitchFamily="34" charset="0"/>
                <a:cs typeface="Tahoma" panose="020B0604030504040204" pitchFamily="34" charset="0"/>
              </a:rPr>
              <a:t> et </a:t>
            </a:r>
            <a:r>
              <a:rPr lang="en-CA" sz="3200" b="1" spc="-15" dirty="0" err="1">
                <a:latin typeface="+mj-lt"/>
                <a:ea typeface="Tahoma" panose="020B0604030504040204" pitchFamily="34" charset="0"/>
                <a:cs typeface="Tahoma" panose="020B0604030504040204" pitchFamily="34" charset="0"/>
              </a:rPr>
              <a:t>bâtonnets</a:t>
            </a:r>
            <a:endParaRPr lang="en-US" sz="3200" b="1" dirty="0">
              <a:latin typeface="+mj-lt"/>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701202"/>
            <a:ext cx="8788402" cy="824857"/>
          </a:xfrm>
        </p:spPr>
        <p:txBody>
          <a:bodyPr anchor="t">
            <a:normAutofit/>
          </a:bodyPr>
          <a:lstStyle/>
          <a:p>
            <a:pPr marL="482400" indent="-230400">
              <a:spcBef>
                <a:spcPts val="600"/>
              </a:spcBef>
              <a:buSzPct val="135000"/>
              <a:buFont typeface="Arial" panose="020B0604020202020204" pitchFamily="34" charset="0"/>
              <a:buChar char="•"/>
            </a:pPr>
            <a:r>
              <a:rPr lang="en-CA" sz="2200" dirty="0" err="1"/>
              <a:t>Explique</a:t>
            </a:r>
            <a:r>
              <a:rPr lang="en-CA" sz="2200" dirty="0"/>
              <a:t> </a:t>
            </a:r>
            <a:r>
              <a:rPr lang="en-CA" sz="2200" dirty="0" err="1"/>
              <a:t>l’importance</a:t>
            </a:r>
            <a:r>
              <a:rPr lang="en-CA" sz="2200" dirty="0"/>
              <a:t> des micro-saccades pour </a:t>
            </a:r>
            <a:r>
              <a:rPr lang="en-CA" sz="2200" dirty="0" err="1"/>
              <a:t>une</a:t>
            </a:r>
            <a:r>
              <a:rPr lang="en-CA" sz="2200" dirty="0"/>
              <a:t> perception </a:t>
            </a:r>
            <a:r>
              <a:rPr lang="en-CA" sz="2200" dirty="0" err="1"/>
              <a:t>visuelle</a:t>
            </a:r>
            <a:r>
              <a:rPr lang="en-CA" sz="2200" dirty="0"/>
              <a:t> </a:t>
            </a:r>
            <a:r>
              <a:rPr lang="en-CA" sz="2200" dirty="0" err="1"/>
              <a:t>complète</a:t>
            </a:r>
            <a:endParaRPr lang="en-CA" sz="2200" dirty="0"/>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355598" y="5351299"/>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grpSp>
        <p:nvGrpSpPr>
          <p:cNvPr id="19" name="Group 18">
            <a:extLst>
              <a:ext uri="{FF2B5EF4-FFF2-40B4-BE49-F238E27FC236}">
                <a16:creationId xmlns:a16="http://schemas.microsoft.com/office/drawing/2014/main" id="{EAC01506-B5E4-4DEB-A213-0DDD9BE19E4C}"/>
              </a:ext>
            </a:extLst>
          </p:cNvPr>
          <p:cNvGrpSpPr/>
          <p:nvPr/>
        </p:nvGrpSpPr>
        <p:grpSpPr>
          <a:xfrm>
            <a:off x="1215025" y="1544493"/>
            <a:ext cx="6713950" cy="3718910"/>
            <a:chOff x="1215025" y="1569545"/>
            <a:chExt cx="6713950" cy="3718910"/>
          </a:xfrm>
        </p:grpSpPr>
        <p:pic>
          <p:nvPicPr>
            <p:cNvPr id="3" name="Picture 2">
              <a:extLst>
                <a:ext uri="{FF2B5EF4-FFF2-40B4-BE49-F238E27FC236}">
                  <a16:creationId xmlns:a16="http://schemas.microsoft.com/office/drawing/2014/main" id="{3E739212-DDA0-4925-B62D-5CA918365F22}"/>
                </a:ext>
              </a:extLst>
            </p:cNvPr>
            <p:cNvPicPr>
              <a:picLocks noChangeAspect="1"/>
            </p:cNvPicPr>
            <p:nvPr/>
          </p:nvPicPr>
          <p:blipFill>
            <a:blip r:embed="rId3"/>
            <a:stretch>
              <a:fillRect/>
            </a:stretch>
          </p:blipFill>
          <p:spPr>
            <a:xfrm>
              <a:off x="1215025" y="1569545"/>
              <a:ext cx="6713950" cy="3718910"/>
            </a:xfrm>
            <a:prstGeom prst="rect">
              <a:avLst/>
            </a:prstGeom>
          </p:spPr>
        </p:pic>
        <p:sp>
          <p:nvSpPr>
            <p:cNvPr id="14" name="Rectangle 13">
              <a:extLst>
                <a:ext uri="{FF2B5EF4-FFF2-40B4-BE49-F238E27FC236}">
                  <a16:creationId xmlns:a16="http://schemas.microsoft.com/office/drawing/2014/main" id="{0BD6FC55-3A79-4B7B-ACAB-2926720148CE}"/>
                </a:ext>
              </a:extLst>
            </p:cNvPr>
            <p:cNvSpPr/>
            <p:nvPr/>
          </p:nvSpPr>
          <p:spPr>
            <a:xfrm>
              <a:off x="1215025" y="1569545"/>
              <a:ext cx="6713950" cy="37088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28847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30076" y="0"/>
            <a:ext cx="831766" cy="182999"/>
          </a:xfrm>
          <a:prstGeom prst="rect">
            <a:avLst/>
          </a:prstGeom>
        </p:spPr>
        <p:txBody>
          <a:bodyPr vert="horz" wrap="square" lIns="0" tIns="0" rIns="0" bIns="0" rtlCol="0">
            <a:spAutoFit/>
          </a:bodyPr>
          <a:lstStyle/>
          <a:p>
            <a:pPr marL="25168"/>
            <a:r>
              <a:rPr sz="1189" spc="79" dirty="0">
                <a:solidFill>
                  <a:srgbClr val="FFFFFF"/>
                </a:solidFill>
                <a:latin typeface="Calibri"/>
                <a:cs typeface="Calibri"/>
              </a:rPr>
              <a:t>Perception</a:t>
            </a:r>
            <a:endParaRPr sz="1189">
              <a:latin typeface="Calibri"/>
              <a:cs typeface="Calibri"/>
            </a:endParaRPr>
          </a:p>
        </p:txBody>
      </p:sp>
      <p:sp>
        <p:nvSpPr>
          <p:cNvPr id="3" name="object 3"/>
          <p:cNvSpPr/>
          <p:nvPr/>
        </p:nvSpPr>
        <p:spPr>
          <a:xfrm>
            <a:off x="4569910" y="1"/>
            <a:ext cx="4566547" cy="217694"/>
          </a:xfrm>
          <a:custGeom>
            <a:avLst/>
            <a:gdLst/>
            <a:ahLst/>
            <a:cxnLst/>
            <a:rect l="l" t="t" r="r" b="b"/>
            <a:pathLst>
              <a:path w="2304415" h="109855">
                <a:moveTo>
                  <a:pt x="0" y="109727"/>
                </a:moveTo>
                <a:lnTo>
                  <a:pt x="2303995" y="109727"/>
                </a:lnTo>
                <a:lnTo>
                  <a:pt x="2303995" y="0"/>
                </a:lnTo>
                <a:lnTo>
                  <a:pt x="0" y="0"/>
                </a:lnTo>
                <a:lnTo>
                  <a:pt x="0" y="109727"/>
                </a:lnTo>
                <a:close/>
              </a:path>
            </a:pathLst>
          </a:custGeom>
          <a:solidFill>
            <a:srgbClr val="3333B2"/>
          </a:solidFill>
        </p:spPr>
        <p:txBody>
          <a:bodyPr wrap="square" lIns="0" tIns="0" rIns="0" bIns="0" rtlCol="0"/>
          <a:lstStyle/>
          <a:p>
            <a:endParaRPr sz="3567"/>
          </a:p>
        </p:txBody>
      </p:sp>
      <p:sp>
        <p:nvSpPr>
          <p:cNvPr id="4" name="object 4"/>
          <p:cNvSpPr txBox="1"/>
          <p:nvPr/>
        </p:nvSpPr>
        <p:spPr>
          <a:xfrm>
            <a:off x="4678555" y="0"/>
            <a:ext cx="978995" cy="182999"/>
          </a:xfrm>
          <a:prstGeom prst="rect">
            <a:avLst/>
          </a:prstGeom>
        </p:spPr>
        <p:txBody>
          <a:bodyPr vert="horz" wrap="square" lIns="0" tIns="0" rIns="0" bIns="0" rtlCol="0">
            <a:spAutoFit/>
          </a:bodyPr>
          <a:lstStyle/>
          <a:p>
            <a:pPr marL="25168"/>
            <a:r>
              <a:rPr sz="1189" spc="139" dirty="0">
                <a:solidFill>
                  <a:srgbClr val="FFFFFF"/>
                </a:solidFill>
                <a:latin typeface="Calibri"/>
                <a:cs typeface="Calibri"/>
              </a:rPr>
              <a:t>Œil </a:t>
            </a:r>
            <a:r>
              <a:rPr sz="1189" spc="59" dirty="0">
                <a:solidFill>
                  <a:srgbClr val="FFFFFF"/>
                </a:solidFill>
                <a:latin typeface="Calibri"/>
                <a:cs typeface="Calibri"/>
              </a:rPr>
              <a:t>et</a:t>
            </a:r>
            <a:r>
              <a:rPr sz="1189" spc="99" dirty="0">
                <a:solidFill>
                  <a:srgbClr val="FFFFFF"/>
                </a:solidFill>
                <a:latin typeface="Calibri"/>
                <a:cs typeface="Calibri"/>
              </a:rPr>
              <a:t> </a:t>
            </a:r>
            <a:r>
              <a:rPr sz="1189" spc="59" dirty="0">
                <a:solidFill>
                  <a:srgbClr val="FFFFFF"/>
                </a:solidFill>
                <a:latin typeface="Calibri"/>
                <a:cs typeface="Calibri"/>
              </a:rPr>
              <a:t>vision</a:t>
            </a:r>
            <a:endParaRPr sz="1189">
              <a:latin typeface="Calibri"/>
              <a:cs typeface="Calibri"/>
            </a:endParaRPr>
          </a:p>
        </p:txBody>
      </p:sp>
      <p:sp>
        <p:nvSpPr>
          <p:cNvPr id="13" name="object 13"/>
          <p:cNvSpPr/>
          <p:nvPr/>
        </p:nvSpPr>
        <p:spPr>
          <a:xfrm>
            <a:off x="8961874" y="1107798"/>
            <a:ext cx="100567" cy="201336"/>
          </a:xfrm>
          <a:prstGeom prst="rect">
            <a:avLst/>
          </a:prstGeom>
          <a:blipFill>
            <a:blip r:embed="rId3" cstate="print"/>
            <a:stretch>
              <a:fillRect/>
            </a:stretch>
          </a:blipFill>
        </p:spPr>
        <p:txBody>
          <a:bodyPr wrap="square" lIns="0" tIns="0" rIns="0" bIns="0" rtlCol="0"/>
          <a:lstStyle/>
          <a:p>
            <a:endParaRPr sz="3567"/>
          </a:p>
        </p:txBody>
      </p:sp>
      <p:sp>
        <p:nvSpPr>
          <p:cNvPr id="17" name="object 17"/>
          <p:cNvSpPr/>
          <p:nvPr/>
        </p:nvSpPr>
        <p:spPr>
          <a:xfrm>
            <a:off x="8961873" y="1158083"/>
            <a:ext cx="0" cy="25167"/>
          </a:xfrm>
          <a:custGeom>
            <a:avLst/>
            <a:gdLst/>
            <a:ahLst/>
            <a:cxnLst/>
            <a:rect l="l" t="t" r="r" b="b"/>
            <a:pathLst>
              <a:path h="12700">
                <a:moveTo>
                  <a:pt x="0" y="12699"/>
                </a:moveTo>
                <a:lnTo>
                  <a:pt x="0" y="0"/>
                </a:lnTo>
              </a:path>
            </a:pathLst>
          </a:custGeom>
          <a:ln w="3175">
            <a:solidFill>
              <a:srgbClr val="AFAFAF"/>
            </a:solidFill>
          </a:ln>
        </p:spPr>
        <p:txBody>
          <a:bodyPr wrap="square" lIns="0" tIns="0" rIns="0" bIns="0" rtlCol="0"/>
          <a:lstStyle/>
          <a:p>
            <a:endParaRPr sz="3567"/>
          </a:p>
        </p:txBody>
      </p:sp>
      <p:sp>
        <p:nvSpPr>
          <p:cNvPr id="18" name="object 18"/>
          <p:cNvSpPr/>
          <p:nvPr/>
        </p:nvSpPr>
        <p:spPr>
          <a:xfrm>
            <a:off x="8961873" y="1132916"/>
            <a:ext cx="0" cy="25167"/>
          </a:xfrm>
          <a:custGeom>
            <a:avLst/>
            <a:gdLst/>
            <a:ahLst/>
            <a:cxnLst/>
            <a:rect l="l" t="t" r="r" b="b"/>
            <a:pathLst>
              <a:path h="12700">
                <a:moveTo>
                  <a:pt x="0" y="12699"/>
                </a:moveTo>
                <a:lnTo>
                  <a:pt x="0" y="0"/>
                </a:lnTo>
              </a:path>
            </a:pathLst>
          </a:custGeom>
          <a:ln w="3175">
            <a:solidFill>
              <a:srgbClr val="CECECE"/>
            </a:solidFill>
          </a:ln>
        </p:spPr>
        <p:txBody>
          <a:bodyPr wrap="square" lIns="0" tIns="0" rIns="0" bIns="0" rtlCol="0"/>
          <a:lstStyle/>
          <a:p>
            <a:endParaRPr sz="3567"/>
          </a:p>
        </p:txBody>
      </p:sp>
      <p:sp>
        <p:nvSpPr>
          <p:cNvPr id="19" name="object 19"/>
          <p:cNvSpPr/>
          <p:nvPr/>
        </p:nvSpPr>
        <p:spPr>
          <a:xfrm>
            <a:off x="8961873" y="1107749"/>
            <a:ext cx="0" cy="25167"/>
          </a:xfrm>
          <a:custGeom>
            <a:avLst/>
            <a:gdLst/>
            <a:ahLst/>
            <a:cxnLst/>
            <a:rect l="l" t="t" r="r" b="b"/>
            <a:pathLst>
              <a:path h="12700">
                <a:moveTo>
                  <a:pt x="0" y="12699"/>
                </a:moveTo>
                <a:lnTo>
                  <a:pt x="0" y="0"/>
                </a:lnTo>
              </a:path>
            </a:pathLst>
          </a:custGeom>
          <a:ln w="3175">
            <a:solidFill>
              <a:srgbClr val="EFEFEF"/>
            </a:solidFill>
          </a:ln>
        </p:spPr>
        <p:txBody>
          <a:bodyPr wrap="square" lIns="0" tIns="0" rIns="0" bIns="0" rtlCol="0"/>
          <a:lstStyle/>
          <a:p>
            <a:endParaRPr sz="3567"/>
          </a:p>
        </p:txBody>
      </p:sp>
      <p:pic>
        <p:nvPicPr>
          <p:cNvPr id="29" name="Picture 28" descr="Retinotop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320" y="2205234"/>
            <a:ext cx="4391692" cy="2522256"/>
          </a:xfrm>
          <a:prstGeom prst="rect">
            <a:avLst/>
          </a:prstGeom>
        </p:spPr>
      </p:pic>
      <p:sp>
        <p:nvSpPr>
          <p:cNvPr id="31" name="TextBox 30">
            <a:extLst>
              <a:ext uri="{FF2B5EF4-FFF2-40B4-BE49-F238E27FC236}">
                <a16:creationId xmlns:a16="http://schemas.microsoft.com/office/drawing/2014/main" id="{D0D1B129-C58E-4239-B302-0E8D2CFAFE5A}"/>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Formation de </a:t>
            </a:r>
            <a:r>
              <a:rPr lang="en-CA" sz="3200" b="1" spc="-15" dirty="0" err="1">
                <a:latin typeface="+mj-lt"/>
                <a:ea typeface="Tahoma" panose="020B0604030504040204" pitchFamily="34" charset="0"/>
                <a:cs typeface="Tahoma" panose="020B0604030504040204" pitchFamily="34" charset="0"/>
              </a:rPr>
              <a:t>l’image</a:t>
            </a:r>
            <a:r>
              <a:rPr lang="en-CA" sz="3200" b="1" spc="-15" dirty="0">
                <a:latin typeface="+mj-lt"/>
                <a:ea typeface="Tahoma" panose="020B0604030504040204" pitchFamily="34" charset="0"/>
                <a:cs typeface="Tahoma" panose="020B0604030504040204" pitchFamily="34" charset="0"/>
              </a:rPr>
              <a:t> sur </a:t>
            </a:r>
            <a:r>
              <a:rPr lang="en-CA" sz="3200" b="1" spc="-15" dirty="0" err="1">
                <a:latin typeface="+mj-lt"/>
                <a:ea typeface="Tahoma" panose="020B0604030504040204" pitchFamily="34" charset="0"/>
                <a:cs typeface="Tahoma" panose="020B0604030504040204" pitchFamily="34" charset="0"/>
              </a:rPr>
              <a:t>l’</a:t>
            </a:r>
            <a:r>
              <a:rPr lang="en-CA" sz="3200" b="1" dirty="0" err="1">
                <a:latin typeface="+mj-lt"/>
              </a:rPr>
              <a:t>œil</a:t>
            </a:r>
            <a:r>
              <a:rPr lang="en-CA" sz="3200" b="1" dirty="0">
                <a:latin typeface="+mj-lt"/>
              </a:rPr>
              <a:t> </a:t>
            </a:r>
            <a:endParaRPr lang="en-US" sz="3200" b="1" dirty="0">
              <a:latin typeface="+mj-lt"/>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29009134-60F0-4862-B6C7-3BC90960DDF9}"/>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33" name="Content Placeholder 2">
            <a:extLst>
              <a:ext uri="{FF2B5EF4-FFF2-40B4-BE49-F238E27FC236}">
                <a16:creationId xmlns:a16="http://schemas.microsoft.com/office/drawing/2014/main" id="{8E6E29D5-8887-4196-9964-D0CF3265E757}"/>
              </a:ext>
            </a:extLst>
          </p:cNvPr>
          <p:cNvSpPr txBox="1">
            <a:spLocks/>
          </p:cNvSpPr>
          <p:nvPr/>
        </p:nvSpPr>
        <p:spPr>
          <a:xfrm>
            <a:off x="355598" y="1155374"/>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Principe </a:t>
            </a:r>
            <a:r>
              <a:rPr lang="en-CA" sz="2600" b="1" u="sng" dirty="0" err="1">
                <a:latin typeface="+mj-lt"/>
              </a:rPr>
              <a:t>géométrique</a:t>
            </a:r>
            <a:r>
              <a:rPr lang="en-CA" sz="2600" b="1" u="sng" dirty="0">
                <a:latin typeface="+mj-lt"/>
              </a:rPr>
              <a:t> simple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pic>
        <p:nvPicPr>
          <p:cNvPr id="2050" name="Picture 2" descr="Two cross-sectional views of eye anatomy are shown. In part a of the figure, parallel rays from distant object are entering the eye and are converging on the retina to produce an inverted image of the tree shown above the principle axis. The interior lens of the eye is relaxed and least rounded, given as P small. Distance of image d i is equal to two centimeters, which is the measure of the distance from lens to retina. Distance of object d o is given as very large. In part b of the figure, rays from a button, which is a nearby object, are shown to diverge as they enter the eye. The interior lens of the eye, P large, converges the rays to form an image at retina, below the principle axis. Distance of image d i is equal to two centimeters, which is the measure of distance from lens to retina. Distance of object d o is given as very small.">
            <a:extLst>
              <a:ext uri="{FF2B5EF4-FFF2-40B4-BE49-F238E27FC236}">
                <a16:creationId xmlns:a16="http://schemas.microsoft.com/office/drawing/2014/main" id="{A135B2F6-A686-924E-8812-5A1DA3A86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57" y="1710385"/>
            <a:ext cx="3689281" cy="4150442"/>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21">
            <a:extLst>
              <a:ext uri="{FF2B5EF4-FFF2-40B4-BE49-F238E27FC236}">
                <a16:creationId xmlns:a16="http://schemas.microsoft.com/office/drawing/2014/main" id="{B51705F7-D8B7-FB45-AA29-1DA83E3C67C0}"/>
              </a:ext>
            </a:extLst>
          </p:cNvPr>
          <p:cNvSpPr txBox="1"/>
          <p:nvPr/>
        </p:nvSpPr>
        <p:spPr>
          <a:xfrm>
            <a:off x="248478" y="5925517"/>
            <a:ext cx="4186238" cy="184666"/>
          </a:xfrm>
          <a:prstGeom prst="rect">
            <a:avLst/>
          </a:prstGeom>
        </p:spPr>
        <p:txBody>
          <a:bodyPr vert="horz" wrap="square" lIns="0" tIns="0" rIns="0" bIns="0" rtlCol="0">
            <a:spAutoFit/>
          </a:bodyPr>
          <a:lstStyle/>
          <a:p>
            <a:pPr marL="25168"/>
            <a:r>
              <a:rPr lang="fr-CA" sz="1200" i="1" spc="-69" dirty="0">
                <a:latin typeface="Calibri" panose="020F0502020204030204" pitchFamily="34" charset="0"/>
                <a:cs typeface="Calibri" panose="020F0502020204030204" pitchFamily="34" charset="0"/>
              </a:rPr>
              <a:t>https://</a:t>
            </a:r>
            <a:r>
              <a:rPr lang="fr-CA" sz="1200" i="1" spc="-69" dirty="0" err="1">
                <a:latin typeface="Calibri" panose="020F0502020204030204" pitchFamily="34" charset="0"/>
                <a:cs typeface="Calibri" panose="020F0502020204030204" pitchFamily="34" charset="0"/>
              </a:rPr>
              <a:t>courses.lumenlearning.com</a:t>
            </a:r>
            <a:r>
              <a:rPr lang="fr-CA" sz="1200" i="1" spc="-69" dirty="0">
                <a:latin typeface="Calibri" panose="020F0502020204030204" pitchFamily="34" charset="0"/>
                <a:cs typeface="Calibri" panose="020F0502020204030204" pitchFamily="34" charset="0"/>
              </a:rPr>
              <a:t>/</a:t>
            </a:r>
            <a:r>
              <a:rPr lang="fr-CA" sz="1200" i="1" spc="-69" dirty="0" err="1">
                <a:latin typeface="Calibri" panose="020F0502020204030204" pitchFamily="34" charset="0"/>
                <a:cs typeface="Calibri" panose="020F0502020204030204" pitchFamily="34" charset="0"/>
              </a:rPr>
              <a:t>physics</a:t>
            </a:r>
            <a:r>
              <a:rPr lang="fr-CA" sz="1200" i="1" spc="-69" dirty="0">
                <a:latin typeface="Calibri" panose="020F0502020204030204" pitchFamily="34" charset="0"/>
                <a:cs typeface="Calibri" panose="020F0502020204030204" pitchFamily="34" charset="0"/>
              </a:rPr>
              <a:t>/</a:t>
            </a:r>
            <a:r>
              <a:rPr lang="fr-CA" sz="1200" i="1" spc="-69" dirty="0" err="1">
                <a:latin typeface="Calibri" panose="020F0502020204030204" pitchFamily="34" charset="0"/>
                <a:cs typeface="Calibri" panose="020F0502020204030204" pitchFamily="34" charset="0"/>
              </a:rPr>
              <a:t>chapter</a:t>
            </a:r>
            <a:r>
              <a:rPr lang="fr-CA" sz="1200" i="1" spc="-69" dirty="0">
                <a:latin typeface="Calibri" panose="020F0502020204030204" pitchFamily="34" charset="0"/>
                <a:cs typeface="Calibri" panose="020F0502020204030204" pitchFamily="34" charset="0"/>
              </a:rPr>
              <a:t>/26-1-physics-of-the-eye/</a:t>
            </a:r>
            <a:endParaRPr sz="1200" dirty="0">
              <a:latin typeface="Calibri" panose="020F0502020204030204" pitchFamily="34" charset="0"/>
              <a:cs typeface="Calibri" panose="020F050202020403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Perception de </a:t>
            </a:r>
            <a:r>
              <a:rPr lang="en-CA" sz="3200" b="1" spc="-15" dirty="0" err="1">
                <a:latin typeface="+mj-lt"/>
                <a:ea typeface="Tahoma" panose="020B0604030504040204" pitchFamily="34" charset="0"/>
                <a:cs typeface="Tahoma" panose="020B0604030504040204" pitchFamily="34" charset="0"/>
              </a:rPr>
              <a:t>l’intensité</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lumineuse</a:t>
            </a:r>
            <a:r>
              <a:rPr lang="en-CA" sz="3200" b="1" dirty="0">
                <a:latin typeface="+mj-lt"/>
              </a:rPr>
              <a:t> </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4619147" y="6234720"/>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73944" y="1177449"/>
            <a:ext cx="3672171" cy="4912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Adaptation à </a:t>
            </a:r>
            <a:r>
              <a:rPr lang="en-CA" sz="2600" b="1" u="sng" dirty="0" err="1">
                <a:latin typeface="+mj-lt"/>
              </a:rPr>
              <a:t>l’intensité</a:t>
            </a:r>
            <a:r>
              <a:rPr lang="en-CA" sz="2600" b="1" u="sng" dirty="0">
                <a:latin typeface="+mj-lt"/>
              </a:rPr>
              <a:t> </a:t>
            </a:r>
            <a:r>
              <a:rPr lang="en-CA" sz="2600" b="1" u="sng" dirty="0" err="1">
                <a:latin typeface="+mj-lt"/>
              </a:rPr>
              <a:t>lumineuse</a:t>
            </a:r>
            <a:endParaRPr lang="en-CA" sz="2600" b="1" u="sng" dirty="0">
              <a:latin typeface="+mj-lt"/>
            </a:endParaRP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482400">
              <a:spcBef>
                <a:spcPts val="1800"/>
              </a:spcBef>
              <a:buSzPct val="135000"/>
            </a:pPr>
            <a:r>
              <a:rPr lang="en-CA" sz="2200" dirty="0">
                <a:latin typeface="+mj-lt"/>
              </a:rPr>
              <a:t>Vision </a:t>
            </a:r>
            <a:r>
              <a:rPr lang="en-CA" sz="2200" dirty="0" err="1">
                <a:latin typeface="+mj-lt"/>
              </a:rPr>
              <a:t>scotopique</a:t>
            </a:r>
            <a:r>
              <a:rPr lang="en-CA" sz="2200" dirty="0">
                <a:latin typeface="+mj-lt"/>
              </a:rPr>
              <a:t>: </a:t>
            </a:r>
            <a:r>
              <a:rPr lang="en-CA" sz="2200" dirty="0" err="1">
                <a:latin typeface="+mj-lt"/>
              </a:rPr>
              <a:t>bâtonnets</a:t>
            </a:r>
            <a:endParaRPr lang="en-CA" sz="2200" dirty="0">
              <a:latin typeface="+mj-lt"/>
            </a:endParaRPr>
          </a:p>
          <a:p>
            <a:pPr marL="482400">
              <a:spcBef>
                <a:spcPts val="1800"/>
              </a:spcBef>
              <a:buSzPct val="135000"/>
            </a:pPr>
            <a:r>
              <a:rPr lang="en-CA" sz="2200" dirty="0">
                <a:latin typeface="+mj-lt"/>
              </a:rPr>
              <a:t>Vision </a:t>
            </a:r>
            <a:r>
              <a:rPr lang="en-CA" sz="2200" dirty="0" err="1">
                <a:latin typeface="+mj-lt"/>
              </a:rPr>
              <a:t>photopique</a:t>
            </a:r>
            <a:r>
              <a:rPr lang="en-CA" sz="2200" dirty="0">
                <a:latin typeface="+mj-lt"/>
              </a:rPr>
              <a:t>: </a:t>
            </a:r>
            <a:r>
              <a:rPr lang="en-CA" sz="2200" dirty="0" err="1">
                <a:latin typeface="+mj-lt"/>
              </a:rPr>
              <a:t>cônes</a:t>
            </a:r>
            <a:endParaRPr lang="en-CA" sz="2200" dirty="0">
              <a:latin typeface="+mj-lt"/>
            </a:endParaRPr>
          </a:p>
          <a:p>
            <a:pPr marL="482400">
              <a:spcBef>
                <a:spcPts val="1800"/>
              </a:spcBef>
              <a:buSzPct val="135000"/>
            </a:pPr>
            <a:r>
              <a:rPr lang="en-CA" sz="2200" dirty="0" err="1">
                <a:latin typeface="+mj-lt"/>
              </a:rPr>
              <a:t>Plage</a:t>
            </a:r>
            <a:r>
              <a:rPr lang="en-CA" sz="2200" dirty="0">
                <a:latin typeface="+mj-lt"/>
              </a:rPr>
              <a:t> </a:t>
            </a:r>
            <a:r>
              <a:rPr lang="en-CA" sz="2200" dirty="0" err="1">
                <a:latin typeface="+mj-lt"/>
              </a:rPr>
              <a:t>d’adaptation</a:t>
            </a:r>
            <a:r>
              <a:rPr lang="en-CA" sz="2200" dirty="0">
                <a:latin typeface="+mj-lt"/>
              </a:rPr>
              <a:t>:</a:t>
            </a:r>
          </a:p>
          <a:p>
            <a:pPr marL="939600" lvl="1">
              <a:spcBef>
                <a:spcPts val="600"/>
              </a:spcBef>
              <a:buSzPct val="135000"/>
            </a:pPr>
            <a:r>
              <a:rPr lang="en-CA" sz="1800" dirty="0">
                <a:latin typeface="+mj-lt"/>
              </a:rPr>
              <a:t>10</a:t>
            </a:r>
            <a:r>
              <a:rPr lang="en-CA" sz="1800" baseline="30000" dirty="0">
                <a:latin typeface="+mj-lt"/>
              </a:rPr>
              <a:t>6</a:t>
            </a:r>
            <a:r>
              <a:rPr lang="en-CA" sz="1800" dirty="0">
                <a:latin typeface="+mj-lt"/>
              </a:rPr>
              <a:t> mL (</a:t>
            </a:r>
            <a:r>
              <a:rPr lang="en-CA" sz="1800" dirty="0" err="1">
                <a:latin typeface="+mj-lt"/>
              </a:rPr>
              <a:t>photopique</a:t>
            </a:r>
            <a:r>
              <a:rPr lang="en-CA" sz="1800" dirty="0">
                <a:latin typeface="+mj-lt"/>
              </a:rPr>
              <a:t>)</a:t>
            </a:r>
          </a:p>
          <a:p>
            <a:pPr marL="939600" lvl="1">
              <a:spcBef>
                <a:spcPts val="600"/>
              </a:spcBef>
              <a:buSzPct val="135000"/>
            </a:pPr>
            <a:r>
              <a:rPr lang="en-CA" sz="1800" dirty="0">
                <a:latin typeface="+mj-lt"/>
              </a:rPr>
              <a:t>10</a:t>
            </a:r>
            <a:r>
              <a:rPr lang="en-CA" sz="1800" baseline="30000" dirty="0">
                <a:latin typeface="+mj-lt"/>
              </a:rPr>
              <a:t>10</a:t>
            </a:r>
            <a:r>
              <a:rPr lang="en-CA" sz="1800" dirty="0">
                <a:latin typeface="+mj-lt"/>
              </a:rPr>
              <a:t> mL (</a:t>
            </a:r>
            <a:r>
              <a:rPr lang="en-CA" sz="1800" dirty="0" err="1">
                <a:latin typeface="+mj-lt"/>
              </a:rPr>
              <a:t>totale</a:t>
            </a:r>
            <a:r>
              <a:rPr lang="en-CA" sz="1800" dirty="0">
                <a:latin typeface="+mj-lt"/>
              </a:rPr>
              <a:t>)</a:t>
            </a:r>
            <a:endParaRPr lang="en-CA" sz="2200" dirty="0">
              <a:latin typeface="+mj-lt"/>
            </a:endParaRPr>
          </a:p>
          <a:p>
            <a:pPr marL="0" indent="0">
              <a:buFont typeface="Arial" panose="020B0604020202020204" pitchFamily="34" charset="0"/>
              <a:buNone/>
            </a:pPr>
            <a:endParaRPr lang="en-CA" dirty="0"/>
          </a:p>
        </p:txBody>
      </p:sp>
      <p:sp>
        <p:nvSpPr>
          <p:cNvPr id="13" name="Content Placeholder 3">
            <a:extLst>
              <a:ext uri="{FF2B5EF4-FFF2-40B4-BE49-F238E27FC236}">
                <a16:creationId xmlns:a16="http://schemas.microsoft.com/office/drawing/2014/main" id="{899FA14E-4811-4CBE-9796-5243BB947807}"/>
              </a:ext>
            </a:extLst>
          </p:cNvPr>
          <p:cNvSpPr txBox="1">
            <a:spLocks/>
          </p:cNvSpPr>
          <p:nvPr/>
        </p:nvSpPr>
        <p:spPr>
          <a:xfrm>
            <a:off x="4629150" y="1177449"/>
            <a:ext cx="4301908" cy="4759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Plage</a:t>
            </a:r>
            <a:r>
              <a:rPr lang="en-CA" sz="2600" b="1" u="sng" dirty="0">
                <a:latin typeface="+mj-lt"/>
              </a:rPr>
              <a:t> de </a:t>
            </a:r>
            <a:r>
              <a:rPr lang="en-CA" sz="2600" b="1" u="sng" dirty="0" err="1">
                <a:latin typeface="+mj-lt"/>
              </a:rPr>
              <a:t>luminosité</a:t>
            </a:r>
            <a:r>
              <a:rPr lang="en-CA" sz="2600" b="1" u="sng" dirty="0">
                <a:latin typeface="+mj-lt"/>
              </a:rPr>
              <a:t> subjective</a:t>
            </a:r>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s-ES" sz="1500" dirty="0">
              <a:latin typeface="+mj-lt"/>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6D8F2898-9F4B-4ECF-A23C-E3528AB307FF}"/>
              </a:ext>
            </a:extLst>
          </p:cNvPr>
          <p:cNvGrpSpPr/>
          <p:nvPr/>
        </p:nvGrpSpPr>
        <p:grpSpPr>
          <a:xfrm>
            <a:off x="4572000" y="1966656"/>
            <a:ext cx="4020854" cy="4299826"/>
            <a:chOff x="4722313" y="1665962"/>
            <a:chExt cx="4020854" cy="4299826"/>
          </a:xfrm>
        </p:grpSpPr>
        <p:sp>
          <p:nvSpPr>
            <p:cNvPr id="19" name="object 37">
              <a:extLst>
                <a:ext uri="{FF2B5EF4-FFF2-40B4-BE49-F238E27FC236}">
                  <a16:creationId xmlns:a16="http://schemas.microsoft.com/office/drawing/2014/main" id="{BF9D3318-6B00-4CF1-B179-DA2BB19DF233}"/>
                </a:ext>
              </a:extLst>
            </p:cNvPr>
            <p:cNvSpPr/>
            <p:nvPr/>
          </p:nvSpPr>
          <p:spPr>
            <a:xfrm>
              <a:off x="4722313" y="1665962"/>
              <a:ext cx="4020854" cy="4299826"/>
            </a:xfrm>
            <a:prstGeom prst="rect">
              <a:avLst/>
            </a:prstGeom>
            <a:blipFill>
              <a:blip r:embed="rId3"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59AC9372-6157-436D-B712-5030D350F5E2}"/>
                </a:ext>
              </a:extLst>
            </p:cNvPr>
            <p:cNvSpPr/>
            <p:nvPr/>
          </p:nvSpPr>
          <p:spPr>
            <a:xfrm>
              <a:off x="4722313" y="1665962"/>
              <a:ext cx="4020854" cy="4271376"/>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98199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36366" y="1213545"/>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38885" y="195334"/>
            <a:ext cx="8525355"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Discrimination entre </a:t>
            </a:r>
            <a:r>
              <a:rPr lang="en-CA" sz="3200" b="1" spc="-15" dirty="0" err="1">
                <a:latin typeface="+mj-lt"/>
                <a:ea typeface="Tahoma" panose="020B0604030504040204" pitchFamily="34" charset="0"/>
                <a:cs typeface="Tahoma" panose="020B0604030504040204" pitchFamily="34" charset="0"/>
              </a:rPr>
              <a:t>niveaux</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d’intensité</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lumineuse</a:t>
            </a:r>
            <a:r>
              <a:rPr lang="en-CA" sz="3200" b="1" dirty="0">
                <a:latin typeface="+mj-lt"/>
              </a:rPr>
              <a:t> </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184943" y="6147532"/>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36366" y="1442149"/>
            <a:ext cx="4849618" cy="4722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Rapport de Weber</a:t>
            </a: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14" name="Content Placeholder 2">
            <a:extLst>
              <a:ext uri="{FF2B5EF4-FFF2-40B4-BE49-F238E27FC236}">
                <a16:creationId xmlns:a16="http://schemas.microsoft.com/office/drawing/2014/main" id="{00755669-6526-4E48-994B-CCE58153403B}"/>
              </a:ext>
            </a:extLst>
          </p:cNvPr>
          <p:cNvSpPr txBox="1">
            <a:spLocks/>
          </p:cNvSpPr>
          <p:nvPr/>
        </p:nvSpPr>
        <p:spPr>
          <a:xfrm>
            <a:off x="5414148" y="1319600"/>
            <a:ext cx="3394553" cy="4443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482400">
              <a:spcBef>
                <a:spcPts val="1800"/>
              </a:spcBef>
              <a:buSzPct val="135000"/>
            </a:pPr>
            <a:r>
              <a:rPr lang="en-CA" sz="2200" dirty="0" err="1">
                <a:latin typeface="+mj-lt"/>
              </a:rPr>
              <a:t>Discontinuité</a:t>
            </a:r>
            <a:r>
              <a:rPr lang="en-CA" sz="2200" dirty="0">
                <a:latin typeface="+mj-lt"/>
              </a:rPr>
              <a:t> de la </a:t>
            </a:r>
            <a:r>
              <a:rPr lang="en-CA" sz="2200" dirty="0" err="1">
                <a:latin typeface="+mj-lt"/>
              </a:rPr>
              <a:t>courbe</a:t>
            </a:r>
            <a:r>
              <a:rPr lang="en-CA" sz="2200" dirty="0">
                <a:latin typeface="+mj-lt"/>
              </a:rPr>
              <a:t> : </a:t>
            </a:r>
            <a:r>
              <a:rPr lang="en-CA" sz="2200" dirty="0" err="1">
                <a:latin typeface="+mj-lt"/>
              </a:rPr>
              <a:t>bâtonnets</a:t>
            </a:r>
            <a:r>
              <a:rPr lang="en-CA" sz="2200" dirty="0">
                <a:latin typeface="+mj-lt"/>
              </a:rPr>
              <a:t> ―&gt; </a:t>
            </a:r>
            <a:r>
              <a:rPr lang="en-CA" sz="2200" dirty="0" err="1">
                <a:latin typeface="+mj-lt"/>
              </a:rPr>
              <a:t>cônes</a:t>
            </a:r>
            <a:endParaRPr lang="en-CA" sz="2200" dirty="0">
              <a:latin typeface="+mj-lt"/>
            </a:endParaRPr>
          </a:p>
          <a:p>
            <a:pPr marL="482400">
              <a:spcBef>
                <a:spcPts val="1800"/>
              </a:spcBef>
              <a:buSzPct val="135000"/>
            </a:pPr>
            <a:r>
              <a:rPr lang="en-CA" sz="2200" dirty="0">
                <a:latin typeface="+mj-lt"/>
              </a:rPr>
              <a:t>À </a:t>
            </a:r>
            <a:r>
              <a:rPr lang="en-CA" sz="2200" dirty="0" err="1">
                <a:latin typeface="+mj-lt"/>
              </a:rPr>
              <a:t>intensité</a:t>
            </a:r>
            <a:r>
              <a:rPr lang="en-CA" sz="2200" dirty="0">
                <a:latin typeface="+mj-lt"/>
              </a:rPr>
              <a:t> du fond </a:t>
            </a:r>
            <a:r>
              <a:rPr lang="en-CA" sz="2200" dirty="0" err="1">
                <a:latin typeface="+mj-lt"/>
              </a:rPr>
              <a:t>donnée</a:t>
            </a:r>
            <a:r>
              <a:rPr lang="en-CA" sz="2200" dirty="0">
                <a:latin typeface="+mj-lt"/>
              </a:rPr>
              <a:t> : discrimination de 12 à 25 </a:t>
            </a:r>
            <a:r>
              <a:rPr lang="en-CA" sz="2200" dirty="0" err="1">
                <a:latin typeface="+mj-lt"/>
              </a:rPr>
              <a:t>niveaux</a:t>
            </a:r>
            <a:r>
              <a:rPr lang="en-CA" sz="2200" dirty="0">
                <a:latin typeface="+mj-lt"/>
              </a:rPr>
              <a:t> </a:t>
            </a:r>
            <a:r>
              <a:rPr lang="en-CA" sz="2200" dirty="0" err="1">
                <a:latin typeface="+mj-lt"/>
              </a:rPr>
              <a:t>d’intensité</a:t>
            </a:r>
            <a:r>
              <a:rPr lang="en-CA" sz="2200" dirty="0">
                <a:latin typeface="+mj-lt"/>
              </a:rPr>
              <a:t> </a:t>
            </a:r>
            <a:r>
              <a:rPr lang="en-CA" sz="2200" dirty="0" err="1">
                <a:latin typeface="+mj-lt"/>
              </a:rPr>
              <a:t>différents</a:t>
            </a:r>
            <a:endParaRPr lang="en-CA" sz="2200" dirty="0">
              <a:latin typeface="+mj-lt"/>
            </a:endParaRPr>
          </a:p>
          <a:p>
            <a:pPr marL="482400">
              <a:spcBef>
                <a:spcPts val="1800"/>
              </a:spcBef>
              <a:buSzPct val="135000"/>
            </a:pPr>
            <a:r>
              <a:rPr lang="en-CA" sz="2200" dirty="0">
                <a:latin typeface="+mj-lt"/>
              </a:rPr>
              <a:t>12 </a:t>
            </a:r>
            <a:r>
              <a:rPr lang="en-CA" sz="2200" dirty="0" err="1">
                <a:latin typeface="+mj-lt"/>
              </a:rPr>
              <a:t>niveaux</a:t>
            </a:r>
            <a:r>
              <a:rPr lang="en-CA" sz="2200" dirty="0">
                <a:latin typeface="+mj-lt"/>
              </a:rPr>
              <a:t> ne </a:t>
            </a:r>
            <a:r>
              <a:rPr lang="en-CA" sz="2200" dirty="0" err="1">
                <a:latin typeface="+mj-lt"/>
              </a:rPr>
              <a:t>suffisent</a:t>
            </a:r>
            <a:r>
              <a:rPr lang="en-CA" sz="2200" dirty="0">
                <a:latin typeface="+mj-lt"/>
              </a:rPr>
              <a:t> pas!</a:t>
            </a:r>
          </a:p>
        </p:txBody>
      </p:sp>
      <p:grpSp>
        <p:nvGrpSpPr>
          <p:cNvPr id="3" name="Group 2">
            <a:extLst>
              <a:ext uri="{FF2B5EF4-FFF2-40B4-BE49-F238E27FC236}">
                <a16:creationId xmlns:a16="http://schemas.microsoft.com/office/drawing/2014/main" id="{DCBA3349-E9D2-41C5-95EE-CF670FEF0B8F}"/>
              </a:ext>
            </a:extLst>
          </p:cNvPr>
          <p:cNvGrpSpPr/>
          <p:nvPr/>
        </p:nvGrpSpPr>
        <p:grpSpPr>
          <a:xfrm>
            <a:off x="292097" y="1839493"/>
            <a:ext cx="4755892" cy="4252776"/>
            <a:chOff x="292097" y="1646982"/>
            <a:chExt cx="4755892" cy="4252776"/>
          </a:xfrm>
        </p:grpSpPr>
        <p:sp>
          <p:nvSpPr>
            <p:cNvPr id="20" name="object 18">
              <a:extLst>
                <a:ext uri="{FF2B5EF4-FFF2-40B4-BE49-F238E27FC236}">
                  <a16:creationId xmlns:a16="http://schemas.microsoft.com/office/drawing/2014/main" id="{36433DC7-6693-4671-AB14-62148D381221}"/>
                </a:ext>
              </a:extLst>
            </p:cNvPr>
            <p:cNvSpPr/>
            <p:nvPr/>
          </p:nvSpPr>
          <p:spPr>
            <a:xfrm>
              <a:off x="292097" y="1646982"/>
              <a:ext cx="4755892" cy="4252776"/>
            </a:xfrm>
            <a:prstGeom prst="rect">
              <a:avLst/>
            </a:prstGeom>
            <a:blipFill>
              <a:blip r:embed="rId3"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F3519A1E-2BE5-4BAC-AB23-CED5FEFD01AF}"/>
                </a:ext>
              </a:extLst>
            </p:cNvPr>
            <p:cNvSpPr/>
            <p:nvPr/>
          </p:nvSpPr>
          <p:spPr>
            <a:xfrm>
              <a:off x="292097" y="1646982"/>
              <a:ext cx="4755892" cy="4252776"/>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8" name="Picture 7" descr="Diagram&#10;&#10;Description automatically generated">
            <a:extLst>
              <a:ext uri="{FF2B5EF4-FFF2-40B4-BE49-F238E27FC236}">
                <a16:creationId xmlns:a16="http://schemas.microsoft.com/office/drawing/2014/main" id="{E78A1FE8-3698-015B-B2FE-1EC9C45DDE15}"/>
              </a:ext>
            </a:extLst>
          </p:cNvPr>
          <p:cNvPicPr>
            <a:picLocks noChangeAspect="1"/>
          </p:cNvPicPr>
          <p:nvPr/>
        </p:nvPicPr>
        <p:blipFill>
          <a:blip r:embed="rId4"/>
          <a:stretch>
            <a:fillRect/>
          </a:stretch>
        </p:blipFill>
        <p:spPr>
          <a:xfrm>
            <a:off x="3607084" y="1317838"/>
            <a:ext cx="2030899" cy="1413135"/>
          </a:xfrm>
          <a:prstGeom prst="rect">
            <a:avLst/>
          </a:prstGeom>
        </p:spPr>
      </p:pic>
    </p:spTree>
    <p:extLst>
      <p:ext uri="{BB962C8B-B14F-4D97-AF65-F5344CB8AC3E}">
        <p14:creationId xmlns:p14="http://schemas.microsoft.com/office/powerpoint/2010/main" val="468730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4624"/>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9" name="Title 8">
            <a:extLst>
              <a:ext uri="{FF2B5EF4-FFF2-40B4-BE49-F238E27FC236}">
                <a16:creationId xmlns:a16="http://schemas.microsoft.com/office/drawing/2014/main" id="{D3643391-1659-486C-8C0F-AEA40531ABCD}"/>
              </a:ext>
            </a:extLst>
          </p:cNvPr>
          <p:cNvSpPr>
            <a:spLocks noGrp="1"/>
          </p:cNvSpPr>
          <p:nvPr>
            <p:ph type="title"/>
          </p:nvPr>
        </p:nvSpPr>
        <p:spPr>
          <a:xfrm>
            <a:off x="355599" y="1107123"/>
            <a:ext cx="7886700" cy="499108"/>
          </a:xfrm>
        </p:spPr>
        <p:txBody>
          <a:bodyPr>
            <a:normAutofit/>
          </a:bodyPr>
          <a:lstStyle/>
          <a:p>
            <a:pPr marL="12700">
              <a:lnSpc>
                <a:spcPct val="100000"/>
              </a:lnSpc>
            </a:pPr>
            <a:r>
              <a:rPr lang="en-CA" sz="2600" b="1" u="sng" spc="-45" dirty="0" err="1">
                <a:cs typeface="Tahoma"/>
              </a:rPr>
              <a:t>Années</a:t>
            </a:r>
            <a:r>
              <a:rPr lang="en-CA" sz="2600" b="1" u="sng" spc="-45" dirty="0">
                <a:cs typeface="Tahoma"/>
              </a:rPr>
              <a:t> 1920 : transmissions </a:t>
            </a:r>
            <a:r>
              <a:rPr lang="en-CA" sz="2600" b="1" u="sng" spc="-45" dirty="0" err="1">
                <a:cs typeface="Tahoma"/>
              </a:rPr>
              <a:t>terrestres</a:t>
            </a:r>
            <a:endParaRPr lang="en-CA" sz="2600" b="1" u="sng" dirty="0">
              <a:cs typeface="Tahoma"/>
            </a:endParaRPr>
          </a:p>
        </p:txBody>
      </p:sp>
      <p:sp>
        <p:nvSpPr>
          <p:cNvPr id="13" name="object 24">
            <a:extLst>
              <a:ext uri="{FF2B5EF4-FFF2-40B4-BE49-F238E27FC236}">
                <a16:creationId xmlns:a16="http://schemas.microsoft.com/office/drawing/2014/main" id="{3A8EB88E-9590-4DEF-8693-847B42DCB377}"/>
              </a:ext>
            </a:extLst>
          </p:cNvPr>
          <p:cNvSpPr txBox="1"/>
          <p:nvPr/>
        </p:nvSpPr>
        <p:spPr>
          <a:xfrm>
            <a:off x="247792" y="6289165"/>
            <a:ext cx="4625060" cy="107978"/>
          </a:xfrm>
          <a:prstGeom prst="rect">
            <a:avLst/>
          </a:prstGeom>
        </p:spPr>
        <p:txBody>
          <a:bodyPr vert="horz" wrap="square" lIns="0" tIns="0" rIns="0" bIns="0" rtlCol="0">
            <a:spAutoFit/>
          </a:bodyPr>
          <a:lstStyle/>
          <a:p>
            <a:pPr marL="12700">
              <a:lnSpc>
                <a:spcPts val="675"/>
              </a:lnSpc>
            </a:pPr>
            <a:r>
              <a:rPr lang="en-CA" sz="1200" i="1" spc="-35" dirty="0">
                <a:latin typeface="+mj-lt"/>
                <a:cs typeface="Arial"/>
              </a:rPr>
              <a:t>©</a:t>
            </a:r>
            <a:r>
              <a:rPr sz="1200" spc="-35" dirty="0">
                <a:latin typeface="+mj-lt"/>
                <a:ea typeface="Tahoma" panose="020B0604030504040204" pitchFamily="34" charset="0"/>
                <a:cs typeface="Tahoma" panose="020B0604030504040204" pitchFamily="34" charset="0"/>
              </a:rPr>
              <a:t> </a:t>
            </a:r>
            <a:r>
              <a:rPr sz="1200" spc="45" dirty="0">
                <a:latin typeface="+mj-lt"/>
                <a:ea typeface="Tahoma" panose="020B0604030504040204" pitchFamily="34" charset="0"/>
                <a:cs typeface="Tahoma" panose="020B0604030504040204" pitchFamily="34" charset="0"/>
              </a:rPr>
              <a:t>1992-2008 </a:t>
            </a:r>
            <a:r>
              <a:rPr sz="1200" spc="85" dirty="0">
                <a:latin typeface="+mj-lt"/>
                <a:ea typeface="Tahoma" panose="020B0604030504040204" pitchFamily="34" charset="0"/>
                <a:cs typeface="Tahoma" panose="020B0604030504040204" pitchFamily="34" charset="0"/>
              </a:rPr>
              <a:t>R. C. </a:t>
            </a:r>
            <a:r>
              <a:rPr sz="1200" spc="45" dirty="0">
                <a:latin typeface="+mj-lt"/>
                <a:ea typeface="Tahoma" panose="020B0604030504040204" pitchFamily="34" charset="0"/>
                <a:cs typeface="Tahoma" panose="020B0604030504040204" pitchFamily="34" charset="0"/>
              </a:rPr>
              <a:t>Gonzalez </a:t>
            </a:r>
            <a:r>
              <a:rPr sz="1200" spc="120" dirty="0">
                <a:latin typeface="+mj-lt"/>
                <a:ea typeface="Tahoma" panose="020B0604030504040204" pitchFamily="34" charset="0"/>
                <a:cs typeface="Tahoma" panose="020B0604030504040204" pitchFamily="34" charset="0"/>
              </a:rPr>
              <a:t>&amp; </a:t>
            </a:r>
            <a:r>
              <a:rPr sz="1200" spc="85" dirty="0">
                <a:latin typeface="+mj-lt"/>
                <a:ea typeface="Tahoma" panose="020B0604030504040204" pitchFamily="34" charset="0"/>
                <a:cs typeface="Tahoma" panose="020B0604030504040204" pitchFamily="34" charset="0"/>
              </a:rPr>
              <a:t>R. E.</a:t>
            </a:r>
            <a:r>
              <a:rPr sz="1200" spc="170" dirty="0">
                <a:latin typeface="+mj-lt"/>
                <a:ea typeface="Tahoma" panose="020B0604030504040204" pitchFamily="34" charset="0"/>
                <a:cs typeface="Tahoma" panose="020B0604030504040204" pitchFamily="34" charset="0"/>
              </a:rPr>
              <a:t> </a:t>
            </a:r>
            <a:r>
              <a:rPr sz="1200" spc="55" dirty="0">
                <a:latin typeface="+mj-lt"/>
                <a:ea typeface="Tahoma" panose="020B0604030504040204" pitchFamily="34" charset="0"/>
                <a:cs typeface="Tahoma" panose="020B0604030504040204" pitchFamily="34" charset="0"/>
              </a:rPr>
              <a:t>Woods</a:t>
            </a:r>
            <a:endParaRPr sz="1200" dirty="0">
              <a:latin typeface="+mj-lt"/>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4C1983E-F9A5-4DFB-A402-505B77CEA8D0}"/>
              </a:ext>
            </a:extLst>
          </p:cNvPr>
          <p:cNvSpPr txBox="1"/>
          <p:nvPr/>
        </p:nvSpPr>
        <p:spPr>
          <a:xfrm>
            <a:off x="355600" y="248705"/>
            <a:ext cx="6306992" cy="584775"/>
          </a:xfrm>
          <a:prstGeom prst="rect">
            <a:avLst/>
          </a:prstGeom>
          <a:noFill/>
        </p:spPr>
        <p:txBody>
          <a:bodyPr wrap="square" rtlCol="0">
            <a:spAutoFit/>
          </a:bodyPr>
          <a:lstStyle/>
          <a:p>
            <a:r>
              <a:rPr lang="en-CA" sz="3200" b="1" spc="-35" dirty="0">
                <a:latin typeface="+mj-lt"/>
              </a:rPr>
              <a:t>Premiers </a:t>
            </a:r>
            <a:r>
              <a:rPr lang="en-CA" sz="3200" b="1" spc="-35" dirty="0" err="1">
                <a:latin typeface="+mj-lt"/>
              </a:rPr>
              <a:t>traitements</a:t>
            </a:r>
            <a:endParaRPr lang="en-US" sz="3200" b="1" dirty="0">
              <a:solidFill>
                <a:schemeClr val="tx1">
                  <a:lumMod val="75000"/>
                  <a:lumOff val="25000"/>
                </a:schemeClr>
              </a:solidFill>
              <a:latin typeface="+mj-lt"/>
              <a:ea typeface="Century Gothic" charset="0"/>
              <a:cs typeface="Century Gothic" charset="0"/>
            </a:endParaRPr>
          </a:p>
        </p:txBody>
      </p:sp>
      <p:sp>
        <p:nvSpPr>
          <p:cNvPr id="21" name="TextBox 20">
            <a:extLst>
              <a:ext uri="{FF2B5EF4-FFF2-40B4-BE49-F238E27FC236}">
                <a16:creationId xmlns:a16="http://schemas.microsoft.com/office/drawing/2014/main" id="{E8BFD6DA-C23F-4AE6-88AA-9AA4EDFC249E}"/>
              </a:ext>
            </a:extLst>
          </p:cNvPr>
          <p:cNvSpPr txBox="1"/>
          <p:nvPr/>
        </p:nvSpPr>
        <p:spPr>
          <a:xfrm>
            <a:off x="1330220" y="-48017"/>
            <a:ext cx="3167726" cy="338554"/>
          </a:xfrm>
          <a:prstGeom prst="rect">
            <a:avLst/>
          </a:prstGeom>
          <a:noFill/>
        </p:spPr>
        <p:txBody>
          <a:bodyPr wrap="square" rtlCol="0">
            <a:spAutoFit/>
          </a:bodyPr>
          <a:lstStyle/>
          <a:p>
            <a:pPr algn="r"/>
            <a:r>
              <a:rPr lang="en-CA" sz="1600" b="1" dirty="0">
                <a:solidFill>
                  <a:schemeClr val="bg1"/>
                </a:solidFill>
                <a:latin typeface="+mj-lt"/>
              </a:rPr>
              <a:t>   Introduction</a:t>
            </a:r>
          </a:p>
        </p:txBody>
      </p:sp>
      <p:sp>
        <p:nvSpPr>
          <p:cNvPr id="22" name="TextBox 21">
            <a:extLst>
              <a:ext uri="{FF2B5EF4-FFF2-40B4-BE49-F238E27FC236}">
                <a16:creationId xmlns:a16="http://schemas.microsoft.com/office/drawing/2014/main" id="{744D8860-6DFD-4815-8548-A8A5894B0225}"/>
              </a:ext>
            </a:extLst>
          </p:cNvPr>
          <p:cNvSpPr txBox="1"/>
          <p:nvPr/>
        </p:nvSpPr>
        <p:spPr>
          <a:xfrm>
            <a:off x="4639172" y="-48017"/>
            <a:ext cx="3167726"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Éléments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historiques</a:t>
            </a:r>
            <a:endParaRPr lang="en-CA" sz="1600" dirty="0">
              <a:solidFill>
                <a:schemeClr val="tx1">
                  <a:lumMod val="75000"/>
                  <a:lumOff val="25000"/>
                </a:schemeClr>
              </a:solidFill>
              <a:latin typeface="+mj-lt"/>
            </a:endParaRPr>
          </a:p>
        </p:txBody>
      </p:sp>
      <p:pic>
        <p:nvPicPr>
          <p:cNvPr id="4" name="Picture 3">
            <a:extLst>
              <a:ext uri="{FF2B5EF4-FFF2-40B4-BE49-F238E27FC236}">
                <a16:creationId xmlns:a16="http://schemas.microsoft.com/office/drawing/2014/main" id="{64D534A9-AB28-4D54-B5CF-D80870EE8975}"/>
              </a:ext>
            </a:extLst>
          </p:cNvPr>
          <p:cNvPicPr>
            <a:picLocks noChangeAspect="1"/>
          </p:cNvPicPr>
          <p:nvPr/>
        </p:nvPicPr>
        <p:blipFill>
          <a:blip r:embed="rId3"/>
          <a:stretch>
            <a:fillRect/>
          </a:stretch>
        </p:blipFill>
        <p:spPr>
          <a:xfrm>
            <a:off x="1743145" y="1879874"/>
            <a:ext cx="2448494" cy="3789124"/>
          </a:xfrm>
          <a:prstGeom prst="rect">
            <a:avLst/>
          </a:prstGeom>
        </p:spPr>
      </p:pic>
      <p:pic>
        <p:nvPicPr>
          <p:cNvPr id="10" name="Picture 9">
            <a:extLst>
              <a:ext uri="{FF2B5EF4-FFF2-40B4-BE49-F238E27FC236}">
                <a16:creationId xmlns:a16="http://schemas.microsoft.com/office/drawing/2014/main" id="{F4A2F3C6-4803-46F2-955A-BB23D9A4C1C8}"/>
              </a:ext>
            </a:extLst>
          </p:cNvPr>
          <p:cNvPicPr>
            <a:picLocks noChangeAspect="1"/>
          </p:cNvPicPr>
          <p:nvPr/>
        </p:nvPicPr>
        <p:blipFill>
          <a:blip r:embed="rId4"/>
          <a:stretch>
            <a:fillRect/>
          </a:stretch>
        </p:blipFill>
        <p:spPr>
          <a:xfrm>
            <a:off x="4357781" y="2488538"/>
            <a:ext cx="2918242" cy="2571796"/>
          </a:xfrm>
          <a:prstGeom prst="rect">
            <a:avLst/>
          </a:prstGeom>
        </p:spPr>
      </p:pic>
      <p:sp>
        <p:nvSpPr>
          <p:cNvPr id="24" name="TextBox 23">
            <a:extLst>
              <a:ext uri="{FF2B5EF4-FFF2-40B4-BE49-F238E27FC236}">
                <a16:creationId xmlns:a16="http://schemas.microsoft.com/office/drawing/2014/main" id="{6166D859-5BA6-486E-839B-46B4D4E27F32}"/>
              </a:ext>
            </a:extLst>
          </p:cNvPr>
          <p:cNvSpPr txBox="1"/>
          <p:nvPr/>
        </p:nvSpPr>
        <p:spPr>
          <a:xfrm>
            <a:off x="2550486" y="5675491"/>
            <a:ext cx="755335" cy="430887"/>
          </a:xfrm>
          <a:prstGeom prst="rect">
            <a:avLst/>
          </a:prstGeom>
          <a:noFill/>
        </p:spPr>
        <p:txBody>
          <a:bodyPr wrap="none" rtlCol="0">
            <a:spAutoFit/>
          </a:bodyPr>
          <a:lstStyle/>
          <a:p>
            <a:r>
              <a:rPr lang="en-CA" sz="2200" dirty="0">
                <a:latin typeface="+mj-lt"/>
              </a:rPr>
              <a:t>1922</a:t>
            </a:r>
          </a:p>
        </p:txBody>
      </p:sp>
      <p:sp>
        <p:nvSpPr>
          <p:cNvPr id="25" name="TextBox 24">
            <a:extLst>
              <a:ext uri="{FF2B5EF4-FFF2-40B4-BE49-F238E27FC236}">
                <a16:creationId xmlns:a16="http://schemas.microsoft.com/office/drawing/2014/main" id="{B49DBD99-44C1-483E-B30A-A17E66359845}"/>
              </a:ext>
            </a:extLst>
          </p:cNvPr>
          <p:cNvSpPr txBox="1"/>
          <p:nvPr/>
        </p:nvSpPr>
        <p:spPr>
          <a:xfrm>
            <a:off x="5379256" y="5069268"/>
            <a:ext cx="755335" cy="430887"/>
          </a:xfrm>
          <a:prstGeom prst="rect">
            <a:avLst/>
          </a:prstGeom>
          <a:noFill/>
        </p:spPr>
        <p:txBody>
          <a:bodyPr wrap="none" rtlCol="0">
            <a:spAutoFit/>
          </a:bodyPr>
          <a:lstStyle/>
          <a:p>
            <a:r>
              <a:rPr lang="en-CA" sz="2200" dirty="0">
                <a:latin typeface="+mj-lt"/>
              </a:rPr>
              <a:t>1929</a:t>
            </a:r>
          </a:p>
        </p:txBody>
      </p:sp>
    </p:spTree>
    <p:extLst>
      <p:ext uri="{BB962C8B-B14F-4D97-AF65-F5344CB8AC3E}">
        <p14:creationId xmlns:p14="http://schemas.microsoft.com/office/powerpoint/2010/main" val="730192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B764D-6C6D-1A1D-2CB1-DDDA5A506F2D}"/>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9B5AD700-01DF-AAB5-81BD-52B6D3B31396}"/>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9106D2AC-1428-840F-6798-85BDE274B182}"/>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2800" b="1">
                <a:solidFill>
                  <a:srgbClr val="5B5B5B"/>
                </a:solidFill>
              </a:rPr>
              <a:t>Pourquoi 12-25 niveaux de gris est généralement insuffisant pour réprésenter une image? </a:t>
            </a:r>
          </a:p>
        </p:txBody>
      </p:sp>
      <p:sp>
        <p:nvSpPr>
          <p:cNvPr id="7" name="Rectangle 6">
            <a:extLst>
              <a:ext uri="{FF2B5EF4-FFF2-40B4-BE49-F238E27FC236}">
                <a16:creationId xmlns:a16="http://schemas.microsoft.com/office/drawing/2014/main" id="{5FDCCE17-7B4B-2CF6-157A-4D85B63E4E31}"/>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084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Perception de </a:t>
            </a:r>
            <a:r>
              <a:rPr lang="en-CA" sz="3200" b="1" spc="-15" dirty="0" err="1">
                <a:latin typeface="+mj-lt"/>
                <a:ea typeface="Tahoma" panose="020B0604030504040204" pitchFamily="34" charset="0"/>
                <a:cs typeface="Tahoma" panose="020B0604030504040204" pitchFamily="34" charset="0"/>
              </a:rPr>
              <a:t>l’intensité</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lumineuse</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184943" y="601518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36366" y="1177449"/>
            <a:ext cx="4849618" cy="4722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Bandes</a:t>
            </a:r>
            <a:r>
              <a:rPr lang="en-CA" sz="2600" b="1" u="sng" dirty="0">
                <a:latin typeface="+mj-lt"/>
              </a:rPr>
              <a:t> de Mach</a:t>
            </a: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14" name="Content Placeholder 2">
            <a:extLst>
              <a:ext uri="{FF2B5EF4-FFF2-40B4-BE49-F238E27FC236}">
                <a16:creationId xmlns:a16="http://schemas.microsoft.com/office/drawing/2014/main" id="{00755669-6526-4E48-994B-CCE58153403B}"/>
              </a:ext>
            </a:extLst>
          </p:cNvPr>
          <p:cNvSpPr txBox="1">
            <a:spLocks/>
          </p:cNvSpPr>
          <p:nvPr/>
        </p:nvSpPr>
        <p:spPr>
          <a:xfrm>
            <a:off x="4872626" y="1421513"/>
            <a:ext cx="3594969" cy="444335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482400">
              <a:spcBef>
                <a:spcPts val="600"/>
              </a:spcBef>
              <a:buSzPct val="135000"/>
            </a:pPr>
            <a:r>
              <a:rPr lang="en-CA" sz="2200" dirty="0" err="1">
                <a:latin typeface="+mj-lt"/>
              </a:rPr>
              <a:t>Phénomène</a:t>
            </a:r>
            <a:r>
              <a:rPr lang="en-CA" sz="2200" dirty="0">
                <a:latin typeface="+mj-lt"/>
              </a:rPr>
              <a:t> important </a:t>
            </a:r>
            <a:r>
              <a:rPr lang="en-CA" sz="2200" dirty="0" err="1">
                <a:latin typeface="+mj-lt"/>
              </a:rPr>
              <a:t>en</a:t>
            </a:r>
            <a:r>
              <a:rPr lang="en-CA" sz="2200" dirty="0">
                <a:latin typeface="+mj-lt"/>
              </a:rPr>
              <a:t> </a:t>
            </a:r>
            <a:r>
              <a:rPr lang="en-CA" sz="2200" dirty="0" err="1">
                <a:latin typeface="+mj-lt"/>
              </a:rPr>
              <a:t>rehaussement</a:t>
            </a:r>
            <a:r>
              <a:rPr lang="en-CA" sz="2200" dirty="0">
                <a:latin typeface="+mj-lt"/>
              </a:rPr>
              <a:t> </a:t>
            </a:r>
            <a:r>
              <a:rPr lang="en-CA" sz="2200" dirty="0" err="1">
                <a:latin typeface="+mj-lt"/>
              </a:rPr>
              <a:t>d’images</a:t>
            </a:r>
            <a:endParaRPr lang="en-CA" sz="2200" dirty="0">
              <a:latin typeface="+mj-lt"/>
            </a:endParaRPr>
          </a:p>
        </p:txBody>
      </p:sp>
      <p:sp>
        <p:nvSpPr>
          <p:cNvPr id="13" name="object 18">
            <a:extLst>
              <a:ext uri="{FF2B5EF4-FFF2-40B4-BE49-F238E27FC236}">
                <a16:creationId xmlns:a16="http://schemas.microsoft.com/office/drawing/2014/main" id="{8C10C460-3792-4608-9D72-7C6DBE2C0086}"/>
              </a:ext>
            </a:extLst>
          </p:cNvPr>
          <p:cNvSpPr/>
          <p:nvPr/>
        </p:nvSpPr>
        <p:spPr>
          <a:xfrm>
            <a:off x="496957" y="1640056"/>
            <a:ext cx="4075043" cy="425970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65701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Contraste</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simultané</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405702" y="517594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05702" y="1603334"/>
            <a:ext cx="6741048"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Perception de la </a:t>
            </a:r>
            <a:r>
              <a:rPr lang="en-CA" sz="2600" b="1" u="sng" dirty="0" err="1">
                <a:latin typeface="+mj-lt"/>
              </a:rPr>
              <a:t>luminosité</a:t>
            </a:r>
            <a:r>
              <a:rPr lang="en-CA" sz="2600" b="1" u="sng" dirty="0">
                <a:latin typeface="+mj-lt"/>
              </a:rPr>
              <a:t> du centre</a:t>
            </a: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19" name="object 20">
            <a:extLst>
              <a:ext uri="{FF2B5EF4-FFF2-40B4-BE49-F238E27FC236}">
                <a16:creationId xmlns:a16="http://schemas.microsoft.com/office/drawing/2014/main" id="{612448BA-FFF7-434C-AAD0-391882AB54CE}"/>
              </a:ext>
            </a:extLst>
          </p:cNvPr>
          <p:cNvSpPr/>
          <p:nvPr/>
        </p:nvSpPr>
        <p:spPr>
          <a:xfrm>
            <a:off x="436366" y="2066319"/>
            <a:ext cx="8291444" cy="30044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79059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Illusions</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05702" y="977034"/>
            <a:ext cx="6741048"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Géométrie</a:t>
            </a:r>
            <a:endParaRPr lang="en-CA" sz="2600" b="1" u="sng" dirty="0">
              <a:latin typeface="+mj-lt"/>
            </a:endParaRP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grpSp>
        <p:nvGrpSpPr>
          <p:cNvPr id="3" name="Group 2">
            <a:extLst>
              <a:ext uri="{FF2B5EF4-FFF2-40B4-BE49-F238E27FC236}">
                <a16:creationId xmlns:a16="http://schemas.microsoft.com/office/drawing/2014/main" id="{E0E68D1B-CADE-49BC-84CB-D2870BC7CA8F}"/>
              </a:ext>
            </a:extLst>
          </p:cNvPr>
          <p:cNvGrpSpPr/>
          <p:nvPr/>
        </p:nvGrpSpPr>
        <p:grpSpPr>
          <a:xfrm>
            <a:off x="2086353" y="1450495"/>
            <a:ext cx="5304003" cy="4551169"/>
            <a:chOff x="2086353" y="1450495"/>
            <a:chExt cx="5304003" cy="4551169"/>
          </a:xfrm>
        </p:grpSpPr>
        <p:sp>
          <p:nvSpPr>
            <p:cNvPr id="2" name="Rectangle 1">
              <a:extLst>
                <a:ext uri="{FF2B5EF4-FFF2-40B4-BE49-F238E27FC236}">
                  <a16:creationId xmlns:a16="http://schemas.microsoft.com/office/drawing/2014/main" id="{5DF0D690-2A9E-418E-8E35-8E1F3743B1DA}"/>
                </a:ext>
              </a:extLst>
            </p:cNvPr>
            <p:cNvSpPr/>
            <p:nvPr/>
          </p:nvSpPr>
          <p:spPr>
            <a:xfrm>
              <a:off x="2086353" y="1450495"/>
              <a:ext cx="5304003" cy="4551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9" name="Picture 238">
              <a:extLst>
                <a:ext uri="{FF2B5EF4-FFF2-40B4-BE49-F238E27FC236}">
                  <a16:creationId xmlns:a16="http://schemas.microsoft.com/office/drawing/2014/main" id="{341CABA2-B774-4793-BA8D-F07E877539A0}"/>
                </a:ext>
              </a:extLst>
            </p:cNvPr>
            <p:cNvPicPr/>
            <p:nvPr/>
          </p:nvPicPr>
          <p:blipFill>
            <a:blip r:embed="rId3"/>
            <a:stretch>
              <a:fillRect/>
            </a:stretch>
          </p:blipFill>
          <p:spPr>
            <a:xfrm>
              <a:off x="2179529" y="1599474"/>
              <a:ext cx="2051607" cy="4281485"/>
            </a:xfrm>
            <a:prstGeom prst="rect">
              <a:avLst/>
            </a:prstGeom>
          </p:spPr>
        </p:pic>
        <p:grpSp>
          <p:nvGrpSpPr>
            <p:cNvPr id="240" name="Group 239">
              <a:extLst>
                <a:ext uri="{FF2B5EF4-FFF2-40B4-BE49-F238E27FC236}">
                  <a16:creationId xmlns:a16="http://schemas.microsoft.com/office/drawing/2014/main" id="{EB5D2D1A-990D-47C5-A39E-972D73DDD898}"/>
                </a:ext>
              </a:extLst>
            </p:cNvPr>
            <p:cNvGrpSpPr/>
            <p:nvPr/>
          </p:nvGrpSpPr>
          <p:grpSpPr>
            <a:xfrm>
              <a:off x="5262627" y="1599475"/>
              <a:ext cx="1998097" cy="4281484"/>
              <a:chOff x="0" y="0"/>
              <a:chExt cx="915162" cy="1974342"/>
            </a:xfrm>
          </p:grpSpPr>
          <p:sp>
            <p:nvSpPr>
              <p:cNvPr id="241" name="Shape 16">
                <a:extLst>
                  <a:ext uri="{FF2B5EF4-FFF2-40B4-BE49-F238E27FC236}">
                    <a16:creationId xmlns:a16="http://schemas.microsoft.com/office/drawing/2014/main" id="{99A28E87-D751-4892-A771-008F43F6E3EC}"/>
                  </a:ext>
                </a:extLst>
              </p:cNvPr>
              <p:cNvSpPr/>
              <p:nvPr/>
            </p:nvSpPr>
            <p:spPr>
              <a:xfrm>
                <a:off x="1524" y="0"/>
                <a:ext cx="912114" cy="0"/>
              </a:xfrm>
              <a:custGeom>
                <a:avLst/>
                <a:gdLst/>
                <a:ahLst/>
                <a:cxnLst/>
                <a:rect l="0" t="0" r="0" b="0"/>
                <a:pathLst>
                  <a:path w="912114">
                    <a:moveTo>
                      <a:pt x="0" y="0"/>
                    </a:moveTo>
                    <a:lnTo>
                      <a:pt x="912114"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42" name="Shape 17">
                <a:extLst>
                  <a:ext uri="{FF2B5EF4-FFF2-40B4-BE49-F238E27FC236}">
                    <a16:creationId xmlns:a16="http://schemas.microsoft.com/office/drawing/2014/main" id="{794E41BB-C894-4C73-9A53-EB7428E7865E}"/>
                  </a:ext>
                </a:extLst>
              </p:cNvPr>
              <p:cNvSpPr/>
              <p:nvPr/>
            </p:nvSpPr>
            <p:spPr>
              <a:xfrm>
                <a:off x="915162" y="0"/>
                <a:ext cx="0" cy="912114"/>
              </a:xfrm>
              <a:custGeom>
                <a:avLst/>
                <a:gdLst/>
                <a:ahLst/>
                <a:cxnLst/>
                <a:rect l="0" t="0" r="0" b="0"/>
                <a:pathLst>
                  <a:path h="912114">
                    <a:moveTo>
                      <a:pt x="0" y="0"/>
                    </a:moveTo>
                    <a:lnTo>
                      <a:pt x="0" y="91211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43" name="Shape 18">
                <a:extLst>
                  <a:ext uri="{FF2B5EF4-FFF2-40B4-BE49-F238E27FC236}">
                    <a16:creationId xmlns:a16="http://schemas.microsoft.com/office/drawing/2014/main" id="{30200160-9ED1-4407-8DD7-FCAFBDAF87D3}"/>
                  </a:ext>
                </a:extLst>
              </p:cNvPr>
              <p:cNvSpPr/>
              <p:nvPr/>
            </p:nvSpPr>
            <p:spPr>
              <a:xfrm>
                <a:off x="1524" y="0"/>
                <a:ext cx="912114" cy="912114"/>
              </a:xfrm>
              <a:custGeom>
                <a:avLst/>
                <a:gdLst/>
                <a:ahLst/>
                <a:cxnLst/>
                <a:rect l="0" t="0" r="0" b="0"/>
                <a:pathLst>
                  <a:path w="912114" h="912114">
                    <a:moveTo>
                      <a:pt x="912114" y="912114"/>
                    </a:moveTo>
                    <a:lnTo>
                      <a:pt x="0" y="912114"/>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44" name="Shape 3796">
                <a:extLst>
                  <a:ext uri="{FF2B5EF4-FFF2-40B4-BE49-F238E27FC236}">
                    <a16:creationId xmlns:a16="http://schemas.microsoft.com/office/drawing/2014/main" id="{628F0AD1-5E14-419F-9845-192B41CCC188}"/>
                  </a:ext>
                </a:extLst>
              </p:cNvPr>
              <p:cNvSpPr/>
              <p:nvPr/>
            </p:nvSpPr>
            <p:spPr>
              <a:xfrm>
                <a:off x="234696" y="287274"/>
                <a:ext cx="441198" cy="14478"/>
              </a:xfrm>
              <a:custGeom>
                <a:avLst/>
                <a:gdLst/>
                <a:ahLst/>
                <a:cxnLst/>
                <a:rect l="0" t="0" r="0" b="0"/>
                <a:pathLst>
                  <a:path w="441198" h="14478">
                    <a:moveTo>
                      <a:pt x="0" y="0"/>
                    </a:moveTo>
                    <a:lnTo>
                      <a:pt x="441198" y="0"/>
                    </a:lnTo>
                    <a:lnTo>
                      <a:pt x="441198" y="14478"/>
                    </a:lnTo>
                    <a:lnTo>
                      <a:pt x="0" y="14478"/>
                    </a:lnTo>
                    <a:lnTo>
                      <a:pt x="0" y="0"/>
                    </a:lnTo>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5" name="Shape 20">
                <a:extLst>
                  <a:ext uri="{FF2B5EF4-FFF2-40B4-BE49-F238E27FC236}">
                    <a16:creationId xmlns:a16="http://schemas.microsoft.com/office/drawing/2014/main" id="{73EA99E2-7472-4ACD-8F65-594CEF41B6B0}"/>
                  </a:ext>
                </a:extLst>
              </p:cNvPr>
              <p:cNvSpPr/>
              <p:nvPr/>
            </p:nvSpPr>
            <p:spPr>
              <a:xfrm>
                <a:off x="230124" y="287274"/>
                <a:ext cx="137922" cy="138684"/>
              </a:xfrm>
              <a:custGeom>
                <a:avLst/>
                <a:gdLst/>
                <a:ahLst/>
                <a:cxnLst/>
                <a:rect l="0" t="0" r="0" b="0"/>
                <a:pathLst>
                  <a:path w="137922" h="138684">
                    <a:moveTo>
                      <a:pt x="8382" y="0"/>
                    </a:moveTo>
                    <a:lnTo>
                      <a:pt x="137922" y="128778"/>
                    </a:lnTo>
                    <a:lnTo>
                      <a:pt x="128016" y="138684"/>
                    </a:lnTo>
                    <a:lnTo>
                      <a:pt x="0" y="9906"/>
                    </a:lnTo>
                    <a:lnTo>
                      <a:pt x="8382"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6" name="Shape 21">
                <a:extLst>
                  <a:ext uri="{FF2B5EF4-FFF2-40B4-BE49-F238E27FC236}">
                    <a16:creationId xmlns:a16="http://schemas.microsoft.com/office/drawing/2014/main" id="{9AA43CE6-A418-4135-B485-7A7C3631165C}"/>
                  </a:ext>
                </a:extLst>
              </p:cNvPr>
              <p:cNvSpPr/>
              <p:nvPr/>
            </p:nvSpPr>
            <p:spPr>
              <a:xfrm>
                <a:off x="230124" y="168402"/>
                <a:ext cx="133350" cy="138684"/>
              </a:xfrm>
              <a:custGeom>
                <a:avLst/>
                <a:gdLst/>
                <a:ahLst/>
                <a:cxnLst/>
                <a:rect l="0" t="0" r="0" b="0"/>
                <a:pathLst>
                  <a:path w="133350" h="138684">
                    <a:moveTo>
                      <a:pt x="122682" y="0"/>
                    </a:moveTo>
                    <a:lnTo>
                      <a:pt x="133350" y="9144"/>
                    </a:lnTo>
                    <a:lnTo>
                      <a:pt x="8382" y="138684"/>
                    </a:lnTo>
                    <a:lnTo>
                      <a:pt x="0" y="128778"/>
                    </a:lnTo>
                    <a:lnTo>
                      <a:pt x="122682"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7" name="Shape 22">
                <a:extLst>
                  <a:ext uri="{FF2B5EF4-FFF2-40B4-BE49-F238E27FC236}">
                    <a16:creationId xmlns:a16="http://schemas.microsoft.com/office/drawing/2014/main" id="{86C6895B-EB0A-4718-9313-CEE5F36DA73B}"/>
                  </a:ext>
                </a:extLst>
              </p:cNvPr>
              <p:cNvSpPr/>
              <p:nvPr/>
            </p:nvSpPr>
            <p:spPr>
              <a:xfrm>
                <a:off x="547116" y="287274"/>
                <a:ext cx="138684" cy="138684"/>
              </a:xfrm>
              <a:custGeom>
                <a:avLst/>
                <a:gdLst/>
                <a:ahLst/>
                <a:cxnLst/>
                <a:rect l="0" t="0" r="0" b="0"/>
                <a:pathLst>
                  <a:path w="138684" h="138684">
                    <a:moveTo>
                      <a:pt x="128778" y="0"/>
                    </a:moveTo>
                    <a:lnTo>
                      <a:pt x="138684" y="9906"/>
                    </a:lnTo>
                    <a:lnTo>
                      <a:pt x="9906" y="138684"/>
                    </a:lnTo>
                    <a:lnTo>
                      <a:pt x="0" y="128778"/>
                    </a:lnTo>
                    <a:lnTo>
                      <a:pt x="128778"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8" name="Shape 23">
                <a:extLst>
                  <a:ext uri="{FF2B5EF4-FFF2-40B4-BE49-F238E27FC236}">
                    <a16:creationId xmlns:a16="http://schemas.microsoft.com/office/drawing/2014/main" id="{8E330678-AFE7-4A28-97D9-0FAADAD580A5}"/>
                  </a:ext>
                </a:extLst>
              </p:cNvPr>
              <p:cNvSpPr/>
              <p:nvPr/>
            </p:nvSpPr>
            <p:spPr>
              <a:xfrm>
                <a:off x="551688" y="168402"/>
                <a:ext cx="134112" cy="138684"/>
              </a:xfrm>
              <a:custGeom>
                <a:avLst/>
                <a:gdLst/>
                <a:ahLst/>
                <a:cxnLst/>
                <a:rect l="0" t="0" r="0" b="0"/>
                <a:pathLst>
                  <a:path w="134112" h="138684">
                    <a:moveTo>
                      <a:pt x="9906" y="0"/>
                    </a:moveTo>
                    <a:lnTo>
                      <a:pt x="134112" y="128778"/>
                    </a:lnTo>
                    <a:lnTo>
                      <a:pt x="124206" y="138684"/>
                    </a:lnTo>
                    <a:lnTo>
                      <a:pt x="0" y="9144"/>
                    </a:lnTo>
                    <a:lnTo>
                      <a:pt x="99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9" name="Shape 3797">
                <a:extLst>
                  <a:ext uri="{FF2B5EF4-FFF2-40B4-BE49-F238E27FC236}">
                    <a16:creationId xmlns:a16="http://schemas.microsoft.com/office/drawing/2014/main" id="{96588251-23D6-4A63-946A-62CA837CCEDE}"/>
                  </a:ext>
                </a:extLst>
              </p:cNvPr>
              <p:cNvSpPr/>
              <p:nvPr/>
            </p:nvSpPr>
            <p:spPr>
              <a:xfrm>
                <a:off x="234696" y="605028"/>
                <a:ext cx="441198" cy="15240"/>
              </a:xfrm>
              <a:custGeom>
                <a:avLst/>
                <a:gdLst/>
                <a:ahLst/>
                <a:cxnLst/>
                <a:rect l="0" t="0" r="0" b="0"/>
                <a:pathLst>
                  <a:path w="441198" h="15240">
                    <a:moveTo>
                      <a:pt x="0" y="0"/>
                    </a:moveTo>
                    <a:lnTo>
                      <a:pt x="441198" y="0"/>
                    </a:lnTo>
                    <a:lnTo>
                      <a:pt x="441198" y="15240"/>
                    </a:lnTo>
                    <a:lnTo>
                      <a:pt x="0" y="15240"/>
                    </a:lnTo>
                    <a:lnTo>
                      <a:pt x="0" y="0"/>
                    </a:lnTo>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0" name="Shape 25">
                <a:extLst>
                  <a:ext uri="{FF2B5EF4-FFF2-40B4-BE49-F238E27FC236}">
                    <a16:creationId xmlns:a16="http://schemas.microsoft.com/office/drawing/2014/main" id="{95898C65-E50D-4399-A035-D36F5FB577E1}"/>
                  </a:ext>
                </a:extLst>
              </p:cNvPr>
              <p:cNvSpPr/>
              <p:nvPr/>
            </p:nvSpPr>
            <p:spPr>
              <a:xfrm>
                <a:off x="115824" y="605028"/>
                <a:ext cx="137922" cy="138684"/>
              </a:xfrm>
              <a:custGeom>
                <a:avLst/>
                <a:gdLst/>
                <a:ahLst/>
                <a:cxnLst/>
                <a:rect l="0" t="0" r="0" b="0"/>
                <a:pathLst>
                  <a:path w="137922" h="138684">
                    <a:moveTo>
                      <a:pt x="128016" y="0"/>
                    </a:moveTo>
                    <a:lnTo>
                      <a:pt x="137922" y="9144"/>
                    </a:lnTo>
                    <a:lnTo>
                      <a:pt x="9906" y="138684"/>
                    </a:lnTo>
                    <a:lnTo>
                      <a:pt x="0" y="128016"/>
                    </a:lnTo>
                    <a:lnTo>
                      <a:pt x="12801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1" name="Shape 26">
                <a:extLst>
                  <a:ext uri="{FF2B5EF4-FFF2-40B4-BE49-F238E27FC236}">
                    <a16:creationId xmlns:a16="http://schemas.microsoft.com/office/drawing/2014/main" id="{E1E54540-AE27-49DF-B480-30475EF995A6}"/>
                  </a:ext>
                </a:extLst>
              </p:cNvPr>
              <p:cNvSpPr/>
              <p:nvPr/>
            </p:nvSpPr>
            <p:spPr>
              <a:xfrm>
                <a:off x="120396" y="486156"/>
                <a:ext cx="133350" cy="137922"/>
              </a:xfrm>
              <a:custGeom>
                <a:avLst/>
                <a:gdLst/>
                <a:ahLst/>
                <a:cxnLst/>
                <a:rect l="0" t="0" r="0" b="0"/>
                <a:pathLst>
                  <a:path w="133350" h="137922">
                    <a:moveTo>
                      <a:pt x="9906" y="0"/>
                    </a:moveTo>
                    <a:lnTo>
                      <a:pt x="133350" y="128016"/>
                    </a:lnTo>
                    <a:lnTo>
                      <a:pt x="123444" y="137922"/>
                    </a:lnTo>
                    <a:lnTo>
                      <a:pt x="0" y="9906"/>
                    </a:lnTo>
                    <a:lnTo>
                      <a:pt x="99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2" name="Shape 27">
                <a:extLst>
                  <a:ext uri="{FF2B5EF4-FFF2-40B4-BE49-F238E27FC236}">
                    <a16:creationId xmlns:a16="http://schemas.microsoft.com/office/drawing/2014/main" id="{9126A9D0-5A14-4BAA-B163-86B9757B2094}"/>
                  </a:ext>
                </a:extLst>
              </p:cNvPr>
              <p:cNvSpPr/>
              <p:nvPr/>
            </p:nvSpPr>
            <p:spPr>
              <a:xfrm>
                <a:off x="661416" y="605028"/>
                <a:ext cx="138684" cy="138684"/>
              </a:xfrm>
              <a:custGeom>
                <a:avLst/>
                <a:gdLst/>
                <a:ahLst/>
                <a:cxnLst/>
                <a:rect l="0" t="0" r="0" b="0"/>
                <a:pathLst>
                  <a:path w="138684" h="138684">
                    <a:moveTo>
                      <a:pt x="9906" y="0"/>
                    </a:moveTo>
                    <a:lnTo>
                      <a:pt x="138684" y="128016"/>
                    </a:lnTo>
                    <a:lnTo>
                      <a:pt x="128778" y="138684"/>
                    </a:lnTo>
                    <a:lnTo>
                      <a:pt x="0" y="9144"/>
                    </a:lnTo>
                    <a:lnTo>
                      <a:pt x="99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3" name="Shape 28">
                <a:extLst>
                  <a:ext uri="{FF2B5EF4-FFF2-40B4-BE49-F238E27FC236}">
                    <a16:creationId xmlns:a16="http://schemas.microsoft.com/office/drawing/2014/main" id="{12CE50EA-14F1-453A-8E08-2E8A3DEAFE31}"/>
                  </a:ext>
                </a:extLst>
              </p:cNvPr>
              <p:cNvSpPr/>
              <p:nvPr/>
            </p:nvSpPr>
            <p:spPr>
              <a:xfrm>
                <a:off x="661416" y="486156"/>
                <a:ext cx="134112" cy="137922"/>
              </a:xfrm>
              <a:custGeom>
                <a:avLst/>
                <a:gdLst/>
                <a:ahLst/>
                <a:cxnLst/>
                <a:rect l="0" t="0" r="0" b="0"/>
                <a:pathLst>
                  <a:path w="134112" h="137922">
                    <a:moveTo>
                      <a:pt x="124206" y="0"/>
                    </a:moveTo>
                    <a:lnTo>
                      <a:pt x="134112" y="9906"/>
                    </a:lnTo>
                    <a:lnTo>
                      <a:pt x="9906" y="137922"/>
                    </a:lnTo>
                    <a:lnTo>
                      <a:pt x="0" y="128016"/>
                    </a:lnTo>
                    <a:lnTo>
                      <a:pt x="1242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4" name="Shape 417">
                <a:extLst>
                  <a:ext uri="{FF2B5EF4-FFF2-40B4-BE49-F238E27FC236}">
                    <a16:creationId xmlns:a16="http://schemas.microsoft.com/office/drawing/2014/main" id="{F7319C46-A014-48B6-9362-90B68F8C2152}"/>
                  </a:ext>
                </a:extLst>
              </p:cNvPr>
              <p:cNvSpPr/>
              <p:nvPr/>
            </p:nvSpPr>
            <p:spPr>
              <a:xfrm>
                <a:off x="915162" y="1358646"/>
                <a:ext cx="0" cy="39624"/>
              </a:xfrm>
              <a:custGeom>
                <a:avLst/>
                <a:gdLst/>
                <a:ahLst/>
                <a:cxnLst/>
                <a:rect l="0" t="0" r="0" b="0"/>
                <a:pathLst>
                  <a:path h="39624">
                    <a:moveTo>
                      <a:pt x="0" y="0"/>
                    </a:moveTo>
                    <a:lnTo>
                      <a:pt x="0" y="3962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5" name="Shape 418">
                <a:extLst>
                  <a:ext uri="{FF2B5EF4-FFF2-40B4-BE49-F238E27FC236}">
                    <a16:creationId xmlns:a16="http://schemas.microsoft.com/office/drawing/2014/main" id="{2744F27A-FC15-48C8-82B8-3DF7D7BB5522}"/>
                  </a:ext>
                </a:extLst>
              </p:cNvPr>
              <p:cNvSpPr/>
              <p:nvPr/>
            </p:nvSpPr>
            <p:spPr>
              <a:xfrm>
                <a:off x="457200" y="1175004"/>
                <a:ext cx="456438" cy="223266"/>
              </a:xfrm>
              <a:custGeom>
                <a:avLst/>
                <a:gdLst/>
                <a:ahLst/>
                <a:cxnLst/>
                <a:rect l="0" t="0" r="0" b="0"/>
                <a:pathLst>
                  <a:path w="456438" h="223266">
                    <a:moveTo>
                      <a:pt x="456438" y="223266"/>
                    </a:moveTo>
                    <a:lnTo>
                      <a:pt x="0" y="0"/>
                    </a:lnTo>
                    <a:lnTo>
                      <a:pt x="456438" y="183642"/>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6" name="Shape 419">
                <a:extLst>
                  <a:ext uri="{FF2B5EF4-FFF2-40B4-BE49-F238E27FC236}">
                    <a16:creationId xmlns:a16="http://schemas.microsoft.com/office/drawing/2014/main" id="{5598FCA3-155C-4F79-8118-96EA30D542E3}"/>
                  </a:ext>
                </a:extLst>
              </p:cNvPr>
              <p:cNvSpPr/>
              <p:nvPr/>
            </p:nvSpPr>
            <p:spPr>
              <a:xfrm>
                <a:off x="915162" y="1358646"/>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7" name="Shape 420">
                <a:extLst>
                  <a:ext uri="{FF2B5EF4-FFF2-40B4-BE49-F238E27FC236}">
                    <a16:creationId xmlns:a16="http://schemas.microsoft.com/office/drawing/2014/main" id="{6CB30D22-41F5-49C8-A1C6-CD00180B4C8B}"/>
                  </a:ext>
                </a:extLst>
              </p:cNvPr>
              <p:cNvSpPr/>
              <p:nvPr/>
            </p:nvSpPr>
            <p:spPr>
              <a:xfrm>
                <a:off x="457200" y="1175004"/>
                <a:ext cx="456438" cy="277368"/>
              </a:xfrm>
              <a:custGeom>
                <a:avLst/>
                <a:gdLst/>
                <a:ahLst/>
                <a:cxnLst/>
                <a:rect l="0" t="0" r="0" b="0"/>
                <a:pathLst>
                  <a:path w="456438" h="277368">
                    <a:moveTo>
                      <a:pt x="0" y="0"/>
                    </a:moveTo>
                    <a:lnTo>
                      <a:pt x="456438" y="223266"/>
                    </a:lnTo>
                    <a:lnTo>
                      <a:pt x="456438" y="277368"/>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58" name="Shape 421">
                <a:extLst>
                  <a:ext uri="{FF2B5EF4-FFF2-40B4-BE49-F238E27FC236}">
                    <a16:creationId xmlns:a16="http://schemas.microsoft.com/office/drawing/2014/main" id="{73A7933E-5FAF-4A93-9FDC-35B2D2229D8E}"/>
                  </a:ext>
                </a:extLst>
              </p:cNvPr>
              <p:cNvSpPr/>
              <p:nvPr/>
            </p:nvSpPr>
            <p:spPr>
              <a:xfrm>
                <a:off x="915162" y="1398270"/>
                <a:ext cx="0" cy="54102"/>
              </a:xfrm>
              <a:custGeom>
                <a:avLst/>
                <a:gdLst/>
                <a:ahLst/>
                <a:cxnLst/>
                <a:rect l="0" t="0" r="0" b="0"/>
                <a:pathLst>
                  <a:path h="54102">
                    <a:moveTo>
                      <a:pt x="0" y="0"/>
                    </a:moveTo>
                    <a:lnTo>
                      <a:pt x="0" y="54102"/>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9" name="Shape 422">
                <a:extLst>
                  <a:ext uri="{FF2B5EF4-FFF2-40B4-BE49-F238E27FC236}">
                    <a16:creationId xmlns:a16="http://schemas.microsoft.com/office/drawing/2014/main" id="{A1C18FE7-DC1C-48F3-BFA1-7AC42084A0BD}"/>
                  </a:ext>
                </a:extLst>
              </p:cNvPr>
              <p:cNvSpPr/>
              <p:nvPr/>
            </p:nvSpPr>
            <p:spPr>
              <a:xfrm>
                <a:off x="457200" y="1175004"/>
                <a:ext cx="456438" cy="277368"/>
              </a:xfrm>
              <a:custGeom>
                <a:avLst/>
                <a:gdLst/>
                <a:ahLst/>
                <a:cxnLst/>
                <a:rect l="0" t="0" r="0" b="0"/>
                <a:pathLst>
                  <a:path w="456438" h="277368">
                    <a:moveTo>
                      <a:pt x="456438" y="277368"/>
                    </a:moveTo>
                    <a:lnTo>
                      <a:pt x="0" y="0"/>
                    </a:lnTo>
                    <a:lnTo>
                      <a:pt x="456438" y="22326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0" name="Shape 423">
                <a:extLst>
                  <a:ext uri="{FF2B5EF4-FFF2-40B4-BE49-F238E27FC236}">
                    <a16:creationId xmlns:a16="http://schemas.microsoft.com/office/drawing/2014/main" id="{E5D06F2C-8408-4DA8-8511-A4E22BD7DFF4}"/>
                  </a:ext>
                </a:extLst>
              </p:cNvPr>
              <p:cNvSpPr/>
              <p:nvPr/>
            </p:nvSpPr>
            <p:spPr>
              <a:xfrm>
                <a:off x="915162" y="1398270"/>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1" name="Shape 424">
                <a:extLst>
                  <a:ext uri="{FF2B5EF4-FFF2-40B4-BE49-F238E27FC236}">
                    <a16:creationId xmlns:a16="http://schemas.microsoft.com/office/drawing/2014/main" id="{6C9B0B7B-ABED-4D53-848E-536507BEDDC4}"/>
                  </a:ext>
                </a:extLst>
              </p:cNvPr>
              <p:cNvSpPr/>
              <p:nvPr/>
            </p:nvSpPr>
            <p:spPr>
              <a:xfrm>
                <a:off x="457200" y="1175004"/>
                <a:ext cx="456438" cy="683514"/>
              </a:xfrm>
              <a:custGeom>
                <a:avLst/>
                <a:gdLst/>
                <a:ahLst/>
                <a:cxnLst/>
                <a:rect l="0" t="0" r="0" b="0"/>
                <a:pathLst>
                  <a:path w="456438" h="683514">
                    <a:moveTo>
                      <a:pt x="0" y="0"/>
                    </a:moveTo>
                    <a:lnTo>
                      <a:pt x="456438" y="277368"/>
                    </a:lnTo>
                    <a:lnTo>
                      <a:pt x="456438" y="342138"/>
                    </a:lnTo>
                    <a:lnTo>
                      <a:pt x="456438" y="406146"/>
                    </a:lnTo>
                    <a:lnTo>
                      <a:pt x="0" y="683514"/>
                    </a:lnTo>
                    <a:lnTo>
                      <a:pt x="422148" y="342138"/>
                    </a:lnTo>
                    <a:lnTo>
                      <a:pt x="416814" y="342138"/>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62" name="Shape 425">
                <a:extLst>
                  <a:ext uri="{FF2B5EF4-FFF2-40B4-BE49-F238E27FC236}">
                    <a16:creationId xmlns:a16="http://schemas.microsoft.com/office/drawing/2014/main" id="{B3844292-B5CE-47AC-83E4-06643ECA75A7}"/>
                  </a:ext>
                </a:extLst>
              </p:cNvPr>
              <p:cNvSpPr/>
              <p:nvPr/>
            </p:nvSpPr>
            <p:spPr>
              <a:xfrm>
                <a:off x="915162" y="1453134"/>
                <a:ext cx="0" cy="128016"/>
              </a:xfrm>
              <a:custGeom>
                <a:avLst/>
                <a:gdLst/>
                <a:ahLst/>
                <a:cxnLst/>
                <a:rect l="0" t="0" r="0" b="0"/>
                <a:pathLst>
                  <a:path h="128016">
                    <a:moveTo>
                      <a:pt x="0" y="0"/>
                    </a:moveTo>
                    <a:lnTo>
                      <a:pt x="0" y="12801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3" name="Shape 426">
                <a:extLst>
                  <a:ext uri="{FF2B5EF4-FFF2-40B4-BE49-F238E27FC236}">
                    <a16:creationId xmlns:a16="http://schemas.microsoft.com/office/drawing/2014/main" id="{613651E2-8444-4F97-BD83-1B746BDBFDBC}"/>
                  </a:ext>
                </a:extLst>
              </p:cNvPr>
              <p:cNvSpPr/>
              <p:nvPr/>
            </p:nvSpPr>
            <p:spPr>
              <a:xfrm>
                <a:off x="457200" y="1581150"/>
                <a:ext cx="456438" cy="277368"/>
              </a:xfrm>
              <a:custGeom>
                <a:avLst/>
                <a:gdLst/>
                <a:ahLst/>
                <a:cxnLst/>
                <a:rect l="0" t="0" r="0" b="0"/>
                <a:pathLst>
                  <a:path w="456438" h="277368">
                    <a:moveTo>
                      <a:pt x="456438" y="0"/>
                    </a:moveTo>
                    <a:lnTo>
                      <a:pt x="0"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4" name="Shape 427">
                <a:extLst>
                  <a:ext uri="{FF2B5EF4-FFF2-40B4-BE49-F238E27FC236}">
                    <a16:creationId xmlns:a16="http://schemas.microsoft.com/office/drawing/2014/main" id="{58E975D5-3C8E-47E8-8C91-A14832ACBAA7}"/>
                  </a:ext>
                </a:extLst>
              </p:cNvPr>
              <p:cNvSpPr/>
              <p:nvPr/>
            </p:nvSpPr>
            <p:spPr>
              <a:xfrm>
                <a:off x="457200" y="1517142"/>
                <a:ext cx="422148" cy="341376"/>
              </a:xfrm>
              <a:custGeom>
                <a:avLst/>
                <a:gdLst/>
                <a:ahLst/>
                <a:cxnLst/>
                <a:rect l="0" t="0" r="0" b="0"/>
                <a:pathLst>
                  <a:path w="422148" h="341376">
                    <a:moveTo>
                      <a:pt x="0" y="341376"/>
                    </a:moveTo>
                    <a:lnTo>
                      <a:pt x="42214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5" name="Shape 428">
                <a:extLst>
                  <a:ext uri="{FF2B5EF4-FFF2-40B4-BE49-F238E27FC236}">
                    <a16:creationId xmlns:a16="http://schemas.microsoft.com/office/drawing/2014/main" id="{6A26C523-D487-4260-BECE-D0B3409AA0E5}"/>
                  </a:ext>
                </a:extLst>
              </p:cNvPr>
              <p:cNvSpPr/>
              <p:nvPr/>
            </p:nvSpPr>
            <p:spPr>
              <a:xfrm>
                <a:off x="874014" y="1517142"/>
                <a:ext cx="5334" cy="0"/>
              </a:xfrm>
              <a:custGeom>
                <a:avLst/>
                <a:gdLst/>
                <a:ahLst/>
                <a:cxnLst/>
                <a:rect l="0" t="0" r="0" b="0"/>
                <a:pathLst>
                  <a:path w="5334">
                    <a:moveTo>
                      <a:pt x="5334"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6" name="Shape 429">
                <a:extLst>
                  <a:ext uri="{FF2B5EF4-FFF2-40B4-BE49-F238E27FC236}">
                    <a16:creationId xmlns:a16="http://schemas.microsoft.com/office/drawing/2014/main" id="{E423BE0B-A580-4BB0-9049-F057BDEA8EE6}"/>
                  </a:ext>
                </a:extLst>
              </p:cNvPr>
              <p:cNvSpPr/>
              <p:nvPr/>
            </p:nvSpPr>
            <p:spPr>
              <a:xfrm>
                <a:off x="874776" y="1517142"/>
                <a:ext cx="38862" cy="0"/>
              </a:xfrm>
              <a:custGeom>
                <a:avLst/>
                <a:gdLst/>
                <a:ahLst/>
                <a:cxnLst/>
                <a:rect l="0" t="0" r="0" b="0"/>
                <a:pathLst>
                  <a:path w="38862">
                    <a:moveTo>
                      <a:pt x="0" y="0"/>
                    </a:moveTo>
                    <a:lnTo>
                      <a:pt x="38862"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7" name="Shape 430">
                <a:extLst>
                  <a:ext uri="{FF2B5EF4-FFF2-40B4-BE49-F238E27FC236}">
                    <a16:creationId xmlns:a16="http://schemas.microsoft.com/office/drawing/2014/main" id="{0F0D63F4-EC22-433D-A973-DC442419E6A1}"/>
                  </a:ext>
                </a:extLst>
              </p:cNvPr>
              <p:cNvSpPr/>
              <p:nvPr/>
            </p:nvSpPr>
            <p:spPr>
              <a:xfrm>
                <a:off x="874014" y="1517142"/>
                <a:ext cx="39624" cy="0"/>
              </a:xfrm>
              <a:custGeom>
                <a:avLst/>
                <a:gdLst/>
                <a:ahLst/>
                <a:cxnLst/>
                <a:rect l="0" t="0" r="0" b="0"/>
                <a:pathLst>
                  <a:path w="39624">
                    <a:moveTo>
                      <a:pt x="39624"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8" name="Shape 431">
                <a:extLst>
                  <a:ext uri="{FF2B5EF4-FFF2-40B4-BE49-F238E27FC236}">
                    <a16:creationId xmlns:a16="http://schemas.microsoft.com/office/drawing/2014/main" id="{A2F9485C-E00C-4872-9600-866C49460E98}"/>
                  </a:ext>
                </a:extLst>
              </p:cNvPr>
              <p:cNvSpPr/>
              <p:nvPr/>
            </p:nvSpPr>
            <p:spPr>
              <a:xfrm>
                <a:off x="457200" y="1175004"/>
                <a:ext cx="456438" cy="342138"/>
              </a:xfrm>
              <a:custGeom>
                <a:avLst/>
                <a:gdLst/>
                <a:ahLst/>
                <a:cxnLst/>
                <a:rect l="0" t="0" r="0" b="0"/>
                <a:pathLst>
                  <a:path w="456438" h="342138">
                    <a:moveTo>
                      <a:pt x="416814" y="342138"/>
                    </a:moveTo>
                    <a:lnTo>
                      <a:pt x="0" y="0"/>
                    </a:lnTo>
                    <a:lnTo>
                      <a:pt x="456438"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9" name="Shape 432">
                <a:extLst>
                  <a:ext uri="{FF2B5EF4-FFF2-40B4-BE49-F238E27FC236}">
                    <a16:creationId xmlns:a16="http://schemas.microsoft.com/office/drawing/2014/main" id="{053C27E9-0696-47C3-A9B7-09B64FEB26F7}"/>
                  </a:ext>
                </a:extLst>
              </p:cNvPr>
              <p:cNvSpPr/>
              <p:nvPr/>
            </p:nvSpPr>
            <p:spPr>
              <a:xfrm>
                <a:off x="915162" y="145313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0" name="Shape 433">
                <a:extLst>
                  <a:ext uri="{FF2B5EF4-FFF2-40B4-BE49-F238E27FC236}">
                    <a16:creationId xmlns:a16="http://schemas.microsoft.com/office/drawing/2014/main" id="{CF57F146-29DB-47B8-9CF7-FCB32B907B98}"/>
                  </a:ext>
                </a:extLst>
              </p:cNvPr>
              <p:cNvSpPr/>
              <p:nvPr/>
            </p:nvSpPr>
            <p:spPr>
              <a:xfrm>
                <a:off x="457200" y="1581150"/>
                <a:ext cx="456438" cy="277368"/>
              </a:xfrm>
              <a:custGeom>
                <a:avLst/>
                <a:gdLst/>
                <a:ahLst/>
                <a:cxnLst/>
                <a:rect l="0" t="0" r="0" b="0"/>
                <a:pathLst>
                  <a:path w="456438" h="277368">
                    <a:moveTo>
                      <a:pt x="456438" y="0"/>
                    </a:moveTo>
                    <a:lnTo>
                      <a:pt x="456438" y="54864"/>
                    </a:lnTo>
                    <a:lnTo>
                      <a:pt x="0" y="277368"/>
                    </a:lnTo>
                    <a:lnTo>
                      <a:pt x="456438"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71" name="Shape 434">
                <a:extLst>
                  <a:ext uri="{FF2B5EF4-FFF2-40B4-BE49-F238E27FC236}">
                    <a16:creationId xmlns:a16="http://schemas.microsoft.com/office/drawing/2014/main" id="{2F324D7E-850B-4BBF-8C7B-FBF9BDC5ECEF}"/>
                  </a:ext>
                </a:extLst>
              </p:cNvPr>
              <p:cNvSpPr/>
              <p:nvPr/>
            </p:nvSpPr>
            <p:spPr>
              <a:xfrm>
                <a:off x="915162" y="1581150"/>
                <a:ext cx="0" cy="54864"/>
              </a:xfrm>
              <a:custGeom>
                <a:avLst/>
                <a:gdLst/>
                <a:ahLst/>
                <a:cxnLst/>
                <a:rect l="0" t="0" r="0" b="0"/>
                <a:pathLst>
                  <a:path h="54864">
                    <a:moveTo>
                      <a:pt x="0" y="0"/>
                    </a:moveTo>
                    <a:lnTo>
                      <a:pt x="0" y="5486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2" name="Shape 435">
                <a:extLst>
                  <a:ext uri="{FF2B5EF4-FFF2-40B4-BE49-F238E27FC236}">
                    <a16:creationId xmlns:a16="http://schemas.microsoft.com/office/drawing/2014/main" id="{C3F54E3B-8B5C-46B0-B2AC-B424CBEB2861}"/>
                  </a:ext>
                </a:extLst>
              </p:cNvPr>
              <p:cNvSpPr/>
              <p:nvPr/>
            </p:nvSpPr>
            <p:spPr>
              <a:xfrm>
                <a:off x="457200" y="1636014"/>
                <a:ext cx="456438" cy="222504"/>
              </a:xfrm>
              <a:custGeom>
                <a:avLst/>
                <a:gdLst/>
                <a:ahLst/>
                <a:cxnLst/>
                <a:rect l="0" t="0" r="0" b="0"/>
                <a:pathLst>
                  <a:path w="456438" h="222504">
                    <a:moveTo>
                      <a:pt x="456438" y="0"/>
                    </a:moveTo>
                    <a:lnTo>
                      <a:pt x="0" y="22250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3" name="Shape 436">
                <a:extLst>
                  <a:ext uri="{FF2B5EF4-FFF2-40B4-BE49-F238E27FC236}">
                    <a16:creationId xmlns:a16="http://schemas.microsoft.com/office/drawing/2014/main" id="{A0A48F07-453C-4284-B616-9FCB865144CD}"/>
                  </a:ext>
                </a:extLst>
              </p:cNvPr>
              <p:cNvSpPr/>
              <p:nvPr/>
            </p:nvSpPr>
            <p:spPr>
              <a:xfrm>
                <a:off x="457200" y="1581150"/>
                <a:ext cx="456438" cy="277368"/>
              </a:xfrm>
              <a:custGeom>
                <a:avLst/>
                <a:gdLst/>
                <a:ahLst/>
                <a:cxnLst/>
                <a:rect l="0" t="0" r="0" b="0"/>
                <a:pathLst>
                  <a:path w="456438" h="277368">
                    <a:moveTo>
                      <a:pt x="0" y="277368"/>
                    </a:moveTo>
                    <a:lnTo>
                      <a:pt x="45643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4" name="Shape 437">
                <a:extLst>
                  <a:ext uri="{FF2B5EF4-FFF2-40B4-BE49-F238E27FC236}">
                    <a16:creationId xmlns:a16="http://schemas.microsoft.com/office/drawing/2014/main" id="{220A26A0-EB4A-4980-A9BE-EB0EC027E215}"/>
                  </a:ext>
                </a:extLst>
              </p:cNvPr>
              <p:cNvSpPr/>
              <p:nvPr/>
            </p:nvSpPr>
            <p:spPr>
              <a:xfrm>
                <a:off x="915162" y="1581150"/>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5" name="Shape 438">
                <a:extLst>
                  <a:ext uri="{FF2B5EF4-FFF2-40B4-BE49-F238E27FC236}">
                    <a16:creationId xmlns:a16="http://schemas.microsoft.com/office/drawing/2014/main" id="{F390A0A7-72C3-46C2-BBF9-048EB4E27C4D}"/>
                  </a:ext>
                </a:extLst>
              </p:cNvPr>
              <p:cNvSpPr/>
              <p:nvPr/>
            </p:nvSpPr>
            <p:spPr>
              <a:xfrm>
                <a:off x="457200" y="1636014"/>
                <a:ext cx="456438" cy="222504"/>
              </a:xfrm>
              <a:custGeom>
                <a:avLst/>
                <a:gdLst/>
                <a:ahLst/>
                <a:cxnLst/>
                <a:rect l="0" t="0" r="0" b="0"/>
                <a:pathLst>
                  <a:path w="456438" h="222504">
                    <a:moveTo>
                      <a:pt x="456438" y="0"/>
                    </a:moveTo>
                    <a:lnTo>
                      <a:pt x="456438" y="39624"/>
                    </a:lnTo>
                    <a:lnTo>
                      <a:pt x="0" y="222504"/>
                    </a:lnTo>
                    <a:lnTo>
                      <a:pt x="456438"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76" name="Shape 439">
                <a:extLst>
                  <a:ext uri="{FF2B5EF4-FFF2-40B4-BE49-F238E27FC236}">
                    <a16:creationId xmlns:a16="http://schemas.microsoft.com/office/drawing/2014/main" id="{7B4E7131-74B9-4CF5-8E13-8E2E6F63E79D}"/>
                  </a:ext>
                </a:extLst>
              </p:cNvPr>
              <p:cNvSpPr/>
              <p:nvPr/>
            </p:nvSpPr>
            <p:spPr>
              <a:xfrm>
                <a:off x="915162" y="1636014"/>
                <a:ext cx="0" cy="39624"/>
              </a:xfrm>
              <a:custGeom>
                <a:avLst/>
                <a:gdLst/>
                <a:ahLst/>
                <a:cxnLst/>
                <a:rect l="0" t="0" r="0" b="0"/>
                <a:pathLst>
                  <a:path h="39624">
                    <a:moveTo>
                      <a:pt x="0" y="0"/>
                    </a:moveTo>
                    <a:lnTo>
                      <a:pt x="0" y="3962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7" name="Shape 440">
                <a:extLst>
                  <a:ext uri="{FF2B5EF4-FFF2-40B4-BE49-F238E27FC236}">
                    <a16:creationId xmlns:a16="http://schemas.microsoft.com/office/drawing/2014/main" id="{5C6877A8-7939-48C6-95F1-0806CC6D479A}"/>
                  </a:ext>
                </a:extLst>
              </p:cNvPr>
              <p:cNvSpPr/>
              <p:nvPr/>
            </p:nvSpPr>
            <p:spPr>
              <a:xfrm>
                <a:off x="457200" y="1675638"/>
                <a:ext cx="456438" cy="182880"/>
              </a:xfrm>
              <a:custGeom>
                <a:avLst/>
                <a:gdLst/>
                <a:ahLst/>
                <a:cxnLst/>
                <a:rect l="0" t="0" r="0" b="0"/>
                <a:pathLst>
                  <a:path w="456438" h="182880">
                    <a:moveTo>
                      <a:pt x="456438" y="0"/>
                    </a:moveTo>
                    <a:lnTo>
                      <a:pt x="0" y="18288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8" name="Shape 441">
                <a:extLst>
                  <a:ext uri="{FF2B5EF4-FFF2-40B4-BE49-F238E27FC236}">
                    <a16:creationId xmlns:a16="http://schemas.microsoft.com/office/drawing/2014/main" id="{D21073F6-373F-4AE8-8C57-8595249797E3}"/>
                  </a:ext>
                </a:extLst>
              </p:cNvPr>
              <p:cNvSpPr/>
              <p:nvPr/>
            </p:nvSpPr>
            <p:spPr>
              <a:xfrm>
                <a:off x="457200" y="1636014"/>
                <a:ext cx="456438" cy="222504"/>
              </a:xfrm>
              <a:custGeom>
                <a:avLst/>
                <a:gdLst/>
                <a:ahLst/>
                <a:cxnLst/>
                <a:rect l="0" t="0" r="0" b="0"/>
                <a:pathLst>
                  <a:path w="456438" h="222504">
                    <a:moveTo>
                      <a:pt x="0" y="222504"/>
                    </a:moveTo>
                    <a:lnTo>
                      <a:pt x="45643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9" name="Shape 442">
                <a:extLst>
                  <a:ext uri="{FF2B5EF4-FFF2-40B4-BE49-F238E27FC236}">
                    <a16:creationId xmlns:a16="http://schemas.microsoft.com/office/drawing/2014/main" id="{B3E31EA3-01D2-4BD2-A55E-2ED3508D98CD}"/>
                  </a:ext>
                </a:extLst>
              </p:cNvPr>
              <p:cNvSpPr/>
              <p:nvPr/>
            </p:nvSpPr>
            <p:spPr>
              <a:xfrm>
                <a:off x="915162" y="163601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0" name="Shape 444">
                <a:extLst>
                  <a:ext uri="{FF2B5EF4-FFF2-40B4-BE49-F238E27FC236}">
                    <a16:creationId xmlns:a16="http://schemas.microsoft.com/office/drawing/2014/main" id="{4CFF018F-7A1D-406F-BA98-3A5493418779}"/>
                  </a:ext>
                </a:extLst>
              </p:cNvPr>
              <p:cNvSpPr/>
              <p:nvPr/>
            </p:nvSpPr>
            <p:spPr>
              <a:xfrm>
                <a:off x="1524" y="1636014"/>
                <a:ext cx="451104" cy="222504"/>
              </a:xfrm>
              <a:custGeom>
                <a:avLst/>
                <a:gdLst/>
                <a:ahLst/>
                <a:cxnLst/>
                <a:rect l="0" t="0" r="0" b="0"/>
                <a:pathLst>
                  <a:path w="451104" h="222504">
                    <a:moveTo>
                      <a:pt x="0" y="39624"/>
                    </a:moveTo>
                    <a:lnTo>
                      <a:pt x="0" y="0"/>
                    </a:lnTo>
                    <a:lnTo>
                      <a:pt x="451104" y="22250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1" name="Shape 445">
                <a:extLst>
                  <a:ext uri="{FF2B5EF4-FFF2-40B4-BE49-F238E27FC236}">
                    <a16:creationId xmlns:a16="http://schemas.microsoft.com/office/drawing/2014/main" id="{8D8B807E-E6D6-4869-B8E8-AF0588EA42C7}"/>
                  </a:ext>
                </a:extLst>
              </p:cNvPr>
              <p:cNvSpPr/>
              <p:nvPr/>
            </p:nvSpPr>
            <p:spPr>
              <a:xfrm>
                <a:off x="1524" y="1675638"/>
                <a:ext cx="451104" cy="182880"/>
              </a:xfrm>
              <a:custGeom>
                <a:avLst/>
                <a:gdLst/>
                <a:ahLst/>
                <a:cxnLst/>
                <a:rect l="0" t="0" r="0" b="0"/>
                <a:pathLst>
                  <a:path w="451104" h="182880">
                    <a:moveTo>
                      <a:pt x="451104" y="18288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2" name="Shape 446">
                <a:extLst>
                  <a:ext uri="{FF2B5EF4-FFF2-40B4-BE49-F238E27FC236}">
                    <a16:creationId xmlns:a16="http://schemas.microsoft.com/office/drawing/2014/main" id="{110D2859-D66F-4A58-A434-9567A536F2CB}"/>
                  </a:ext>
                </a:extLst>
              </p:cNvPr>
              <p:cNvSpPr/>
              <p:nvPr/>
            </p:nvSpPr>
            <p:spPr>
              <a:xfrm>
                <a:off x="1524" y="1581150"/>
                <a:ext cx="451104" cy="277368"/>
              </a:xfrm>
              <a:custGeom>
                <a:avLst/>
                <a:gdLst/>
                <a:ahLst/>
                <a:cxnLst/>
                <a:rect l="0" t="0" r="0" b="0"/>
                <a:pathLst>
                  <a:path w="451104" h="277368">
                    <a:moveTo>
                      <a:pt x="0" y="0"/>
                    </a:moveTo>
                    <a:lnTo>
                      <a:pt x="451104" y="272796"/>
                    </a:lnTo>
                    <a:lnTo>
                      <a:pt x="451104" y="277368"/>
                    </a:lnTo>
                    <a:lnTo>
                      <a:pt x="0" y="54864"/>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83" name="Shape 447">
                <a:extLst>
                  <a:ext uri="{FF2B5EF4-FFF2-40B4-BE49-F238E27FC236}">
                    <a16:creationId xmlns:a16="http://schemas.microsoft.com/office/drawing/2014/main" id="{BFF16897-76AE-487D-A791-C75AD7C85FF0}"/>
                  </a:ext>
                </a:extLst>
              </p:cNvPr>
              <p:cNvSpPr/>
              <p:nvPr/>
            </p:nvSpPr>
            <p:spPr>
              <a:xfrm>
                <a:off x="1524" y="1581150"/>
                <a:ext cx="451104" cy="272796"/>
              </a:xfrm>
              <a:custGeom>
                <a:avLst/>
                <a:gdLst/>
                <a:ahLst/>
                <a:cxnLst/>
                <a:rect l="0" t="0" r="0" b="0"/>
                <a:pathLst>
                  <a:path w="451104" h="272796">
                    <a:moveTo>
                      <a:pt x="0" y="54864"/>
                    </a:moveTo>
                    <a:lnTo>
                      <a:pt x="0" y="0"/>
                    </a:lnTo>
                    <a:lnTo>
                      <a:pt x="451104" y="27279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4" name="Shape 448">
                <a:extLst>
                  <a:ext uri="{FF2B5EF4-FFF2-40B4-BE49-F238E27FC236}">
                    <a16:creationId xmlns:a16="http://schemas.microsoft.com/office/drawing/2014/main" id="{B60FFCAD-80F8-4730-8275-988C5DB9D2A2}"/>
                  </a:ext>
                </a:extLst>
              </p:cNvPr>
              <p:cNvSpPr/>
              <p:nvPr/>
            </p:nvSpPr>
            <p:spPr>
              <a:xfrm>
                <a:off x="452628" y="1854708"/>
                <a:ext cx="0" cy="3810"/>
              </a:xfrm>
              <a:custGeom>
                <a:avLst/>
                <a:gdLst/>
                <a:ahLst/>
                <a:cxnLst/>
                <a:rect l="0" t="0" r="0" b="0"/>
                <a:pathLst>
                  <a:path h="3810">
                    <a:moveTo>
                      <a:pt x="0" y="0"/>
                    </a:moveTo>
                    <a:lnTo>
                      <a:pt x="0"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5" name="Shape 449">
                <a:extLst>
                  <a:ext uri="{FF2B5EF4-FFF2-40B4-BE49-F238E27FC236}">
                    <a16:creationId xmlns:a16="http://schemas.microsoft.com/office/drawing/2014/main" id="{028827A8-2261-43AA-A629-9AA71AC80E7F}"/>
                  </a:ext>
                </a:extLst>
              </p:cNvPr>
              <p:cNvSpPr/>
              <p:nvPr/>
            </p:nvSpPr>
            <p:spPr>
              <a:xfrm>
                <a:off x="1524" y="1636014"/>
                <a:ext cx="451104" cy="222504"/>
              </a:xfrm>
              <a:custGeom>
                <a:avLst/>
                <a:gdLst/>
                <a:ahLst/>
                <a:cxnLst/>
                <a:rect l="0" t="0" r="0" b="0"/>
                <a:pathLst>
                  <a:path w="451104" h="222504">
                    <a:moveTo>
                      <a:pt x="451104" y="222504"/>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6" name="Shape 451">
                <a:extLst>
                  <a:ext uri="{FF2B5EF4-FFF2-40B4-BE49-F238E27FC236}">
                    <a16:creationId xmlns:a16="http://schemas.microsoft.com/office/drawing/2014/main" id="{9D50C9BE-23C4-4C5B-B260-33F430CFF095}"/>
                  </a:ext>
                </a:extLst>
              </p:cNvPr>
              <p:cNvSpPr/>
              <p:nvPr/>
            </p:nvSpPr>
            <p:spPr>
              <a:xfrm>
                <a:off x="1524" y="1175004"/>
                <a:ext cx="451104" cy="277368"/>
              </a:xfrm>
              <a:custGeom>
                <a:avLst/>
                <a:gdLst/>
                <a:ahLst/>
                <a:cxnLst/>
                <a:rect l="0" t="0" r="0" b="0"/>
                <a:pathLst>
                  <a:path w="451104" h="277368">
                    <a:moveTo>
                      <a:pt x="0" y="277368"/>
                    </a:moveTo>
                    <a:lnTo>
                      <a:pt x="0" y="223266"/>
                    </a:lnTo>
                    <a:lnTo>
                      <a:pt x="451104" y="0"/>
                    </a:lnTo>
                    <a:lnTo>
                      <a:pt x="0"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7" name="Shape 452">
                <a:extLst>
                  <a:ext uri="{FF2B5EF4-FFF2-40B4-BE49-F238E27FC236}">
                    <a16:creationId xmlns:a16="http://schemas.microsoft.com/office/drawing/2014/main" id="{247B510D-881B-4E91-9D0E-6C04A911F04E}"/>
                  </a:ext>
                </a:extLst>
              </p:cNvPr>
              <p:cNvSpPr/>
              <p:nvPr/>
            </p:nvSpPr>
            <p:spPr>
              <a:xfrm>
                <a:off x="1524" y="145313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8" name="Shape 453">
                <a:extLst>
                  <a:ext uri="{FF2B5EF4-FFF2-40B4-BE49-F238E27FC236}">
                    <a16:creationId xmlns:a16="http://schemas.microsoft.com/office/drawing/2014/main" id="{4834BC24-BBDA-4358-8320-7323983ED516}"/>
                  </a:ext>
                </a:extLst>
              </p:cNvPr>
              <p:cNvSpPr/>
              <p:nvPr/>
            </p:nvSpPr>
            <p:spPr>
              <a:xfrm>
                <a:off x="1524" y="1175004"/>
                <a:ext cx="451104" cy="223266"/>
              </a:xfrm>
              <a:custGeom>
                <a:avLst/>
                <a:gdLst/>
                <a:ahLst/>
                <a:cxnLst/>
                <a:rect l="0" t="0" r="0" b="0"/>
                <a:pathLst>
                  <a:path w="451104" h="223266">
                    <a:moveTo>
                      <a:pt x="451104" y="0"/>
                    </a:moveTo>
                    <a:lnTo>
                      <a:pt x="0" y="223266"/>
                    </a:lnTo>
                    <a:lnTo>
                      <a:pt x="0" y="183642"/>
                    </a:lnTo>
                    <a:lnTo>
                      <a:pt x="451104"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89" name="Shape 454">
                <a:extLst>
                  <a:ext uri="{FF2B5EF4-FFF2-40B4-BE49-F238E27FC236}">
                    <a16:creationId xmlns:a16="http://schemas.microsoft.com/office/drawing/2014/main" id="{D7EA390B-EE74-45A1-BBE0-E8757DEDA064}"/>
                  </a:ext>
                </a:extLst>
              </p:cNvPr>
              <p:cNvSpPr/>
              <p:nvPr/>
            </p:nvSpPr>
            <p:spPr>
              <a:xfrm>
                <a:off x="1524" y="1175004"/>
                <a:ext cx="451104" cy="223266"/>
              </a:xfrm>
              <a:custGeom>
                <a:avLst/>
                <a:gdLst/>
                <a:ahLst/>
                <a:cxnLst/>
                <a:rect l="0" t="0" r="0" b="0"/>
                <a:pathLst>
                  <a:path w="451104" h="223266">
                    <a:moveTo>
                      <a:pt x="0" y="223266"/>
                    </a:moveTo>
                    <a:lnTo>
                      <a:pt x="0" y="183642"/>
                    </a:lnTo>
                    <a:lnTo>
                      <a:pt x="451104" y="0"/>
                    </a:lnTo>
                    <a:lnTo>
                      <a:pt x="0" y="22326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0" name="Shape 455">
                <a:extLst>
                  <a:ext uri="{FF2B5EF4-FFF2-40B4-BE49-F238E27FC236}">
                    <a16:creationId xmlns:a16="http://schemas.microsoft.com/office/drawing/2014/main" id="{B8C471E2-9CC4-4606-8665-6D874963D6BE}"/>
                  </a:ext>
                </a:extLst>
              </p:cNvPr>
              <p:cNvSpPr/>
              <p:nvPr/>
            </p:nvSpPr>
            <p:spPr>
              <a:xfrm>
                <a:off x="175260" y="1517142"/>
                <a:ext cx="277368" cy="336804"/>
              </a:xfrm>
              <a:custGeom>
                <a:avLst/>
                <a:gdLst/>
                <a:ahLst/>
                <a:cxnLst/>
                <a:rect l="0" t="0" r="0" b="0"/>
                <a:pathLst>
                  <a:path w="277368" h="336804">
                    <a:moveTo>
                      <a:pt x="0" y="0"/>
                    </a:moveTo>
                    <a:lnTo>
                      <a:pt x="3810" y="0"/>
                    </a:lnTo>
                    <a:lnTo>
                      <a:pt x="143256" y="0"/>
                    </a:lnTo>
                    <a:lnTo>
                      <a:pt x="277368" y="336804"/>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91" name="Shape 456">
                <a:extLst>
                  <a:ext uri="{FF2B5EF4-FFF2-40B4-BE49-F238E27FC236}">
                    <a16:creationId xmlns:a16="http://schemas.microsoft.com/office/drawing/2014/main" id="{45E80BF5-BFD2-4600-8933-A3FBE65DED76}"/>
                  </a:ext>
                </a:extLst>
              </p:cNvPr>
              <p:cNvSpPr/>
              <p:nvPr/>
            </p:nvSpPr>
            <p:spPr>
              <a:xfrm>
                <a:off x="179832" y="1517142"/>
                <a:ext cx="272796" cy="336804"/>
              </a:xfrm>
              <a:custGeom>
                <a:avLst/>
                <a:gdLst/>
                <a:ahLst/>
                <a:cxnLst/>
                <a:rect l="0" t="0" r="0" b="0"/>
                <a:pathLst>
                  <a:path w="272796" h="336804">
                    <a:moveTo>
                      <a:pt x="0" y="0"/>
                    </a:moveTo>
                    <a:lnTo>
                      <a:pt x="138684" y="0"/>
                    </a:lnTo>
                    <a:lnTo>
                      <a:pt x="272796" y="33680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2" name="Shape 457">
                <a:extLst>
                  <a:ext uri="{FF2B5EF4-FFF2-40B4-BE49-F238E27FC236}">
                    <a16:creationId xmlns:a16="http://schemas.microsoft.com/office/drawing/2014/main" id="{5FCC4402-AD24-4AA7-BFDE-3D87D073EFDF}"/>
                  </a:ext>
                </a:extLst>
              </p:cNvPr>
              <p:cNvSpPr/>
              <p:nvPr/>
            </p:nvSpPr>
            <p:spPr>
              <a:xfrm>
                <a:off x="174498" y="1517142"/>
                <a:ext cx="278130" cy="336804"/>
              </a:xfrm>
              <a:custGeom>
                <a:avLst/>
                <a:gdLst/>
                <a:ahLst/>
                <a:cxnLst/>
                <a:rect l="0" t="0" r="0" b="0"/>
                <a:pathLst>
                  <a:path w="278130" h="336804">
                    <a:moveTo>
                      <a:pt x="278130" y="336804"/>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3" name="Shape 458">
                <a:extLst>
                  <a:ext uri="{FF2B5EF4-FFF2-40B4-BE49-F238E27FC236}">
                    <a16:creationId xmlns:a16="http://schemas.microsoft.com/office/drawing/2014/main" id="{5843BA6A-F7E7-4E96-8B07-C1D70CF784F3}"/>
                  </a:ext>
                </a:extLst>
              </p:cNvPr>
              <p:cNvSpPr/>
              <p:nvPr/>
            </p:nvSpPr>
            <p:spPr>
              <a:xfrm>
                <a:off x="175260" y="1517142"/>
                <a:ext cx="3810" cy="0"/>
              </a:xfrm>
              <a:custGeom>
                <a:avLst/>
                <a:gdLst/>
                <a:ahLst/>
                <a:cxnLst/>
                <a:rect l="0" t="0" r="0" b="0"/>
                <a:pathLst>
                  <a:path w="3810">
                    <a:moveTo>
                      <a:pt x="0" y="0"/>
                    </a:moveTo>
                    <a:lnTo>
                      <a:pt x="381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4" name="Shape 459">
                <a:extLst>
                  <a:ext uri="{FF2B5EF4-FFF2-40B4-BE49-F238E27FC236}">
                    <a16:creationId xmlns:a16="http://schemas.microsoft.com/office/drawing/2014/main" id="{27FE8444-6755-40D0-8043-DF5D5C7B168E}"/>
                  </a:ext>
                </a:extLst>
              </p:cNvPr>
              <p:cNvSpPr/>
              <p:nvPr/>
            </p:nvSpPr>
            <p:spPr>
              <a:xfrm>
                <a:off x="179832" y="15171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5" name="Shape 460">
                <a:extLst>
                  <a:ext uri="{FF2B5EF4-FFF2-40B4-BE49-F238E27FC236}">
                    <a16:creationId xmlns:a16="http://schemas.microsoft.com/office/drawing/2014/main" id="{4DD708AD-8D42-4782-92B2-C83109C17BD8}"/>
                  </a:ext>
                </a:extLst>
              </p:cNvPr>
              <p:cNvSpPr/>
              <p:nvPr/>
            </p:nvSpPr>
            <p:spPr>
              <a:xfrm>
                <a:off x="457200" y="1517142"/>
                <a:ext cx="278892" cy="341376"/>
              </a:xfrm>
              <a:custGeom>
                <a:avLst/>
                <a:gdLst/>
                <a:ahLst/>
                <a:cxnLst/>
                <a:rect l="0" t="0" r="0" b="0"/>
                <a:pathLst>
                  <a:path w="278892" h="341376">
                    <a:moveTo>
                      <a:pt x="139446" y="0"/>
                    </a:moveTo>
                    <a:lnTo>
                      <a:pt x="278892" y="0"/>
                    </a:lnTo>
                    <a:lnTo>
                      <a:pt x="0" y="341376"/>
                    </a:lnTo>
                    <a:lnTo>
                      <a:pt x="139446"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96" name="Shape 461">
                <a:extLst>
                  <a:ext uri="{FF2B5EF4-FFF2-40B4-BE49-F238E27FC236}">
                    <a16:creationId xmlns:a16="http://schemas.microsoft.com/office/drawing/2014/main" id="{314009A9-25E3-4782-A001-83FC12A056E7}"/>
                  </a:ext>
                </a:extLst>
              </p:cNvPr>
              <p:cNvSpPr/>
              <p:nvPr/>
            </p:nvSpPr>
            <p:spPr>
              <a:xfrm>
                <a:off x="457200" y="1517142"/>
                <a:ext cx="278892" cy="341376"/>
              </a:xfrm>
              <a:custGeom>
                <a:avLst/>
                <a:gdLst/>
                <a:ahLst/>
                <a:cxnLst/>
                <a:rect l="0" t="0" r="0" b="0"/>
                <a:pathLst>
                  <a:path w="278892" h="341376">
                    <a:moveTo>
                      <a:pt x="139446" y="0"/>
                    </a:moveTo>
                    <a:lnTo>
                      <a:pt x="278892" y="0"/>
                    </a:lnTo>
                    <a:lnTo>
                      <a:pt x="0" y="34137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7" name="Shape 462">
                <a:extLst>
                  <a:ext uri="{FF2B5EF4-FFF2-40B4-BE49-F238E27FC236}">
                    <a16:creationId xmlns:a16="http://schemas.microsoft.com/office/drawing/2014/main" id="{5FA14C9B-76A2-4372-AECF-3DB530A8FBF5}"/>
                  </a:ext>
                </a:extLst>
              </p:cNvPr>
              <p:cNvSpPr/>
              <p:nvPr/>
            </p:nvSpPr>
            <p:spPr>
              <a:xfrm>
                <a:off x="457200" y="1517142"/>
                <a:ext cx="139446" cy="341376"/>
              </a:xfrm>
              <a:custGeom>
                <a:avLst/>
                <a:gdLst/>
                <a:ahLst/>
                <a:cxnLst/>
                <a:rect l="0" t="0" r="0" b="0"/>
                <a:pathLst>
                  <a:path w="139446" h="341376">
                    <a:moveTo>
                      <a:pt x="0" y="341376"/>
                    </a:moveTo>
                    <a:lnTo>
                      <a:pt x="139446"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8" name="Shape 463">
                <a:extLst>
                  <a:ext uri="{FF2B5EF4-FFF2-40B4-BE49-F238E27FC236}">
                    <a16:creationId xmlns:a16="http://schemas.microsoft.com/office/drawing/2014/main" id="{E6F8D4DC-F52C-4068-9F85-34151098C8D0}"/>
                  </a:ext>
                </a:extLst>
              </p:cNvPr>
              <p:cNvSpPr/>
              <p:nvPr/>
            </p:nvSpPr>
            <p:spPr>
              <a:xfrm>
                <a:off x="457200" y="1175004"/>
                <a:ext cx="278892" cy="342138"/>
              </a:xfrm>
              <a:custGeom>
                <a:avLst/>
                <a:gdLst/>
                <a:ahLst/>
                <a:cxnLst/>
                <a:rect l="0" t="0" r="0" b="0"/>
                <a:pathLst>
                  <a:path w="278892" h="342138">
                    <a:moveTo>
                      <a:pt x="0" y="0"/>
                    </a:moveTo>
                    <a:lnTo>
                      <a:pt x="278892" y="342138"/>
                    </a:lnTo>
                    <a:lnTo>
                      <a:pt x="139446" y="342138"/>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99" name="Shape 464">
                <a:extLst>
                  <a:ext uri="{FF2B5EF4-FFF2-40B4-BE49-F238E27FC236}">
                    <a16:creationId xmlns:a16="http://schemas.microsoft.com/office/drawing/2014/main" id="{DA196505-69EF-410D-A8A8-D00AAC9A7D65}"/>
                  </a:ext>
                </a:extLst>
              </p:cNvPr>
              <p:cNvSpPr/>
              <p:nvPr/>
            </p:nvSpPr>
            <p:spPr>
              <a:xfrm>
                <a:off x="457200" y="1175004"/>
                <a:ext cx="278892" cy="342138"/>
              </a:xfrm>
              <a:custGeom>
                <a:avLst/>
                <a:gdLst/>
                <a:ahLst/>
                <a:cxnLst/>
                <a:rect l="0" t="0" r="0" b="0"/>
                <a:pathLst>
                  <a:path w="278892" h="342138">
                    <a:moveTo>
                      <a:pt x="278892" y="342138"/>
                    </a:moveTo>
                    <a:lnTo>
                      <a:pt x="139446" y="342138"/>
                    </a:lnTo>
                    <a:lnTo>
                      <a:pt x="0" y="0"/>
                    </a:lnTo>
                    <a:lnTo>
                      <a:pt x="278892" y="34213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0" name="Shape 465">
                <a:extLst>
                  <a:ext uri="{FF2B5EF4-FFF2-40B4-BE49-F238E27FC236}">
                    <a16:creationId xmlns:a16="http://schemas.microsoft.com/office/drawing/2014/main" id="{377D8A59-ADE6-424F-BCCB-6F7A1D27D44E}"/>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01" name="Shape 466">
                <a:extLst>
                  <a:ext uri="{FF2B5EF4-FFF2-40B4-BE49-F238E27FC236}">
                    <a16:creationId xmlns:a16="http://schemas.microsoft.com/office/drawing/2014/main" id="{5F770B00-0A47-4488-B8E5-B852E08350BD}"/>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2" name="Shape 468">
                <a:extLst>
                  <a:ext uri="{FF2B5EF4-FFF2-40B4-BE49-F238E27FC236}">
                    <a16:creationId xmlns:a16="http://schemas.microsoft.com/office/drawing/2014/main" id="{6BD80DED-730C-4567-B2CE-A80BC6131D41}"/>
                  </a:ext>
                </a:extLst>
              </p:cNvPr>
              <p:cNvSpPr/>
              <p:nvPr/>
            </p:nvSpPr>
            <p:spPr>
              <a:xfrm>
                <a:off x="452628" y="1860042"/>
                <a:ext cx="4572" cy="0"/>
              </a:xfrm>
              <a:custGeom>
                <a:avLst/>
                <a:gdLst/>
                <a:ahLst/>
                <a:cxnLst/>
                <a:rect l="0" t="0" r="0" b="0"/>
                <a:pathLst>
                  <a:path w="4572">
                    <a:moveTo>
                      <a:pt x="4572" y="0"/>
                    </a:moveTo>
                    <a:lnTo>
                      <a:pt x="0" y="0"/>
                    </a:lnTo>
                    <a:lnTo>
                      <a:pt x="4572"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3" name="Shape 469">
                <a:extLst>
                  <a:ext uri="{FF2B5EF4-FFF2-40B4-BE49-F238E27FC236}">
                    <a16:creationId xmlns:a16="http://schemas.microsoft.com/office/drawing/2014/main" id="{3CF7AF0D-01EF-4E3A-9E64-0D9886C84CFD}"/>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04" name="Shape 470">
                <a:extLst>
                  <a:ext uri="{FF2B5EF4-FFF2-40B4-BE49-F238E27FC236}">
                    <a16:creationId xmlns:a16="http://schemas.microsoft.com/office/drawing/2014/main" id="{21A503EF-DC75-4E94-8D85-5D6BC74125E0}"/>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5" name="Shape 471">
                <a:extLst>
                  <a:ext uri="{FF2B5EF4-FFF2-40B4-BE49-F238E27FC236}">
                    <a16:creationId xmlns:a16="http://schemas.microsoft.com/office/drawing/2014/main" id="{F6C35029-243D-4E71-BED0-A7869125C4E7}"/>
                  </a:ext>
                </a:extLst>
              </p:cNvPr>
              <p:cNvSpPr/>
              <p:nvPr/>
            </p:nvSpPr>
            <p:spPr>
              <a:xfrm>
                <a:off x="452628" y="1854708"/>
                <a:ext cx="4572" cy="3810"/>
              </a:xfrm>
              <a:custGeom>
                <a:avLst/>
                <a:gdLst/>
                <a:ahLst/>
                <a:cxnLst/>
                <a:rect l="0" t="0" r="0" b="0"/>
                <a:pathLst>
                  <a:path w="4572" h="3810">
                    <a:moveTo>
                      <a:pt x="0" y="0"/>
                    </a:moveTo>
                    <a:lnTo>
                      <a:pt x="4572" y="3810"/>
                    </a:lnTo>
                    <a:lnTo>
                      <a:pt x="0" y="3810"/>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06" name="Shape 472">
                <a:extLst>
                  <a:ext uri="{FF2B5EF4-FFF2-40B4-BE49-F238E27FC236}">
                    <a16:creationId xmlns:a16="http://schemas.microsoft.com/office/drawing/2014/main" id="{908F7364-7E23-41ED-8013-907F061B89FD}"/>
                  </a:ext>
                </a:extLst>
              </p:cNvPr>
              <p:cNvSpPr/>
              <p:nvPr/>
            </p:nvSpPr>
            <p:spPr>
              <a:xfrm>
                <a:off x="452628" y="1860042"/>
                <a:ext cx="4572" cy="0"/>
              </a:xfrm>
              <a:custGeom>
                <a:avLst/>
                <a:gdLst/>
                <a:ahLst/>
                <a:cxnLst/>
                <a:rect l="0" t="0" r="0" b="0"/>
                <a:pathLst>
                  <a:path w="4572">
                    <a:moveTo>
                      <a:pt x="4572"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7" name="Shape 473">
                <a:extLst>
                  <a:ext uri="{FF2B5EF4-FFF2-40B4-BE49-F238E27FC236}">
                    <a16:creationId xmlns:a16="http://schemas.microsoft.com/office/drawing/2014/main" id="{419427DD-9D74-41C4-9520-D9C60315D29C}"/>
                  </a:ext>
                </a:extLst>
              </p:cNvPr>
              <p:cNvSpPr/>
              <p:nvPr/>
            </p:nvSpPr>
            <p:spPr>
              <a:xfrm>
                <a:off x="452628" y="1853946"/>
                <a:ext cx="0" cy="4572"/>
              </a:xfrm>
              <a:custGeom>
                <a:avLst/>
                <a:gdLst/>
                <a:ahLst/>
                <a:cxnLst/>
                <a:rect l="0" t="0" r="0" b="0"/>
                <a:pathLst>
                  <a:path h="4572">
                    <a:moveTo>
                      <a:pt x="0" y="4572"/>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8" name="Shape 474">
                <a:extLst>
                  <a:ext uri="{FF2B5EF4-FFF2-40B4-BE49-F238E27FC236}">
                    <a16:creationId xmlns:a16="http://schemas.microsoft.com/office/drawing/2014/main" id="{4BBB0758-F5F1-4403-A363-DF0050D9EC3B}"/>
                  </a:ext>
                </a:extLst>
              </p:cNvPr>
              <p:cNvSpPr/>
              <p:nvPr/>
            </p:nvSpPr>
            <p:spPr>
              <a:xfrm>
                <a:off x="452628" y="1854708"/>
                <a:ext cx="4572" cy="3810"/>
              </a:xfrm>
              <a:custGeom>
                <a:avLst/>
                <a:gdLst/>
                <a:ahLst/>
                <a:cxnLst/>
                <a:rect l="0" t="0" r="0" b="0"/>
                <a:pathLst>
                  <a:path w="4572" h="3810">
                    <a:moveTo>
                      <a:pt x="0" y="0"/>
                    </a:moveTo>
                    <a:lnTo>
                      <a:pt x="4572"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9" name="Shape 475">
                <a:extLst>
                  <a:ext uri="{FF2B5EF4-FFF2-40B4-BE49-F238E27FC236}">
                    <a16:creationId xmlns:a16="http://schemas.microsoft.com/office/drawing/2014/main" id="{0F0A1535-782C-46DA-BA33-E8427F9AEEB1}"/>
                  </a:ext>
                </a:extLst>
              </p:cNvPr>
              <p:cNvSpPr/>
              <p:nvPr/>
            </p:nvSpPr>
            <p:spPr>
              <a:xfrm>
                <a:off x="457200" y="18600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0" name="Shape 476">
                <a:extLst>
                  <a:ext uri="{FF2B5EF4-FFF2-40B4-BE49-F238E27FC236}">
                    <a16:creationId xmlns:a16="http://schemas.microsoft.com/office/drawing/2014/main" id="{098B4050-08B3-47C0-8512-CE746A3F73EF}"/>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11" name="Shape 477">
                <a:extLst>
                  <a:ext uri="{FF2B5EF4-FFF2-40B4-BE49-F238E27FC236}">
                    <a16:creationId xmlns:a16="http://schemas.microsoft.com/office/drawing/2014/main" id="{C659D857-9B80-4462-83D1-DDC5E4642659}"/>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2" name="Shape 478">
                <a:extLst>
                  <a:ext uri="{FF2B5EF4-FFF2-40B4-BE49-F238E27FC236}">
                    <a16:creationId xmlns:a16="http://schemas.microsoft.com/office/drawing/2014/main" id="{9826007F-DD24-4048-BA9B-688A842D5486}"/>
                  </a:ext>
                </a:extLst>
              </p:cNvPr>
              <p:cNvSpPr/>
              <p:nvPr/>
            </p:nvSpPr>
            <p:spPr>
              <a:xfrm>
                <a:off x="452628" y="1854708"/>
                <a:ext cx="4572" cy="3810"/>
              </a:xfrm>
              <a:custGeom>
                <a:avLst/>
                <a:gdLst/>
                <a:ahLst/>
                <a:cxnLst/>
                <a:rect l="0" t="0" r="0" b="0"/>
                <a:pathLst>
                  <a:path w="4572" h="3810">
                    <a:moveTo>
                      <a:pt x="4572" y="381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13" name="Shape 479">
                <a:extLst>
                  <a:ext uri="{FF2B5EF4-FFF2-40B4-BE49-F238E27FC236}">
                    <a16:creationId xmlns:a16="http://schemas.microsoft.com/office/drawing/2014/main" id="{F7506828-D198-4334-81B2-9613B48CB9E2}"/>
                  </a:ext>
                </a:extLst>
              </p:cNvPr>
              <p:cNvSpPr/>
              <p:nvPr/>
            </p:nvSpPr>
            <p:spPr>
              <a:xfrm>
                <a:off x="452628" y="1853946"/>
                <a:ext cx="4572" cy="4572"/>
              </a:xfrm>
              <a:custGeom>
                <a:avLst/>
                <a:gdLst/>
                <a:ahLst/>
                <a:cxnLst/>
                <a:rect l="0" t="0" r="0" b="0"/>
                <a:pathLst>
                  <a:path w="4572" h="4572">
                    <a:moveTo>
                      <a:pt x="4572" y="4572"/>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4" name="Shape 480">
                <a:extLst>
                  <a:ext uri="{FF2B5EF4-FFF2-40B4-BE49-F238E27FC236}">
                    <a16:creationId xmlns:a16="http://schemas.microsoft.com/office/drawing/2014/main" id="{6CCA00FD-C3E6-45CD-8DF8-F74BFAB90126}"/>
                  </a:ext>
                </a:extLst>
              </p:cNvPr>
              <p:cNvSpPr/>
              <p:nvPr/>
            </p:nvSpPr>
            <p:spPr>
              <a:xfrm>
                <a:off x="452628" y="1854708"/>
                <a:ext cx="4572" cy="3810"/>
              </a:xfrm>
              <a:custGeom>
                <a:avLst/>
                <a:gdLst/>
                <a:ahLst/>
                <a:cxnLst/>
                <a:rect l="0" t="0" r="0" b="0"/>
                <a:pathLst>
                  <a:path w="4572" h="3810">
                    <a:moveTo>
                      <a:pt x="0" y="0"/>
                    </a:moveTo>
                    <a:lnTo>
                      <a:pt x="4572"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5" name="Shape 481">
                <a:extLst>
                  <a:ext uri="{FF2B5EF4-FFF2-40B4-BE49-F238E27FC236}">
                    <a16:creationId xmlns:a16="http://schemas.microsoft.com/office/drawing/2014/main" id="{274B1237-E408-40CB-969C-496CBFCD11A0}"/>
                  </a:ext>
                </a:extLst>
              </p:cNvPr>
              <p:cNvSpPr/>
              <p:nvPr/>
            </p:nvSpPr>
            <p:spPr>
              <a:xfrm>
                <a:off x="457200" y="18600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6" name="Shape 482">
                <a:extLst>
                  <a:ext uri="{FF2B5EF4-FFF2-40B4-BE49-F238E27FC236}">
                    <a16:creationId xmlns:a16="http://schemas.microsoft.com/office/drawing/2014/main" id="{714E009E-6B66-4D12-A181-F0CF997B1E96}"/>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17" name="Shape 483">
                <a:extLst>
                  <a:ext uri="{FF2B5EF4-FFF2-40B4-BE49-F238E27FC236}">
                    <a16:creationId xmlns:a16="http://schemas.microsoft.com/office/drawing/2014/main" id="{F164D962-0B32-41B5-93D1-51978A0C114F}"/>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8" name="Shape 484">
                <a:extLst>
                  <a:ext uri="{FF2B5EF4-FFF2-40B4-BE49-F238E27FC236}">
                    <a16:creationId xmlns:a16="http://schemas.microsoft.com/office/drawing/2014/main" id="{3E8762DD-C9D5-4839-A522-943A8911B088}"/>
                  </a:ext>
                </a:extLst>
              </p:cNvPr>
              <p:cNvSpPr/>
              <p:nvPr/>
            </p:nvSpPr>
            <p:spPr>
              <a:xfrm>
                <a:off x="452628" y="1854708"/>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9" name="Shape 485">
                <a:extLst>
                  <a:ext uri="{FF2B5EF4-FFF2-40B4-BE49-F238E27FC236}">
                    <a16:creationId xmlns:a16="http://schemas.microsoft.com/office/drawing/2014/main" id="{5A270A62-F579-47E5-9A33-E9F9EFDE52A8}"/>
                  </a:ext>
                </a:extLst>
              </p:cNvPr>
              <p:cNvSpPr/>
              <p:nvPr/>
            </p:nvSpPr>
            <p:spPr>
              <a:xfrm>
                <a:off x="452628" y="1175004"/>
                <a:ext cx="4572" cy="4572"/>
              </a:xfrm>
              <a:custGeom>
                <a:avLst/>
                <a:gdLst/>
                <a:ahLst/>
                <a:cxnLst/>
                <a:rect l="0" t="0" r="0" b="0"/>
                <a:pathLst>
                  <a:path w="4572" h="4572">
                    <a:moveTo>
                      <a:pt x="0" y="0"/>
                    </a:moveTo>
                    <a:lnTo>
                      <a:pt x="4572" y="0"/>
                    </a:lnTo>
                    <a:lnTo>
                      <a:pt x="0" y="4572"/>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0" name="Shape 486">
                <a:extLst>
                  <a:ext uri="{FF2B5EF4-FFF2-40B4-BE49-F238E27FC236}">
                    <a16:creationId xmlns:a16="http://schemas.microsoft.com/office/drawing/2014/main" id="{96C92CD2-6AF9-4F5B-A842-CD1D575A2DF6}"/>
                  </a:ext>
                </a:extLst>
              </p:cNvPr>
              <p:cNvSpPr/>
              <p:nvPr/>
            </p:nvSpPr>
            <p:spPr>
              <a:xfrm>
                <a:off x="452628" y="1175004"/>
                <a:ext cx="4572" cy="4572"/>
              </a:xfrm>
              <a:custGeom>
                <a:avLst/>
                <a:gdLst/>
                <a:ahLst/>
                <a:cxnLst/>
                <a:rect l="0" t="0" r="0" b="0"/>
                <a:pathLst>
                  <a:path w="4572" h="4572">
                    <a:moveTo>
                      <a:pt x="0" y="0"/>
                    </a:moveTo>
                    <a:lnTo>
                      <a:pt x="4572" y="0"/>
                    </a:lnTo>
                    <a:lnTo>
                      <a:pt x="0" y="4572"/>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1" name="Shape 487">
                <a:extLst>
                  <a:ext uri="{FF2B5EF4-FFF2-40B4-BE49-F238E27FC236}">
                    <a16:creationId xmlns:a16="http://schemas.microsoft.com/office/drawing/2014/main" id="{525BF5D4-19EB-40CD-A0A4-1FA76DEA989C}"/>
                  </a:ext>
                </a:extLst>
              </p:cNvPr>
              <p:cNvSpPr/>
              <p:nvPr/>
            </p:nvSpPr>
            <p:spPr>
              <a:xfrm>
                <a:off x="452628" y="1854708"/>
                <a:ext cx="4572" cy="3810"/>
              </a:xfrm>
              <a:custGeom>
                <a:avLst/>
                <a:gdLst/>
                <a:ahLst/>
                <a:cxnLst/>
                <a:rect l="0" t="0" r="0" b="0"/>
                <a:pathLst>
                  <a:path w="4572" h="3810">
                    <a:moveTo>
                      <a:pt x="4572" y="381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2" name="Shape 488">
                <a:extLst>
                  <a:ext uri="{FF2B5EF4-FFF2-40B4-BE49-F238E27FC236}">
                    <a16:creationId xmlns:a16="http://schemas.microsoft.com/office/drawing/2014/main" id="{2FFE39B4-9B8B-4ED5-9C4B-93E957008A61}"/>
                  </a:ext>
                </a:extLst>
              </p:cNvPr>
              <p:cNvSpPr/>
              <p:nvPr/>
            </p:nvSpPr>
            <p:spPr>
              <a:xfrm>
                <a:off x="452628" y="1853946"/>
                <a:ext cx="4572" cy="4572"/>
              </a:xfrm>
              <a:custGeom>
                <a:avLst/>
                <a:gdLst/>
                <a:ahLst/>
                <a:cxnLst/>
                <a:rect l="0" t="0" r="0" b="0"/>
                <a:pathLst>
                  <a:path w="4572" h="4572">
                    <a:moveTo>
                      <a:pt x="4572" y="4572"/>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3" name="Shape 489">
                <a:extLst>
                  <a:ext uri="{FF2B5EF4-FFF2-40B4-BE49-F238E27FC236}">
                    <a16:creationId xmlns:a16="http://schemas.microsoft.com/office/drawing/2014/main" id="{2F50513C-B0A3-47F7-9EFB-66B318465FD4}"/>
                  </a:ext>
                </a:extLst>
              </p:cNvPr>
              <p:cNvSpPr/>
              <p:nvPr/>
            </p:nvSpPr>
            <p:spPr>
              <a:xfrm>
                <a:off x="452628" y="1854708"/>
                <a:ext cx="4572" cy="3810"/>
              </a:xfrm>
              <a:custGeom>
                <a:avLst/>
                <a:gdLst/>
                <a:ahLst/>
                <a:cxnLst/>
                <a:rect l="0" t="0" r="0" b="0"/>
                <a:pathLst>
                  <a:path w="4572" h="3810">
                    <a:moveTo>
                      <a:pt x="0" y="0"/>
                    </a:moveTo>
                    <a:lnTo>
                      <a:pt x="4572"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4" name="Shape 490">
                <a:extLst>
                  <a:ext uri="{FF2B5EF4-FFF2-40B4-BE49-F238E27FC236}">
                    <a16:creationId xmlns:a16="http://schemas.microsoft.com/office/drawing/2014/main" id="{F16A3A69-D096-4D40-8C11-16BC8A00A1F6}"/>
                  </a:ext>
                </a:extLst>
              </p:cNvPr>
              <p:cNvSpPr/>
              <p:nvPr/>
            </p:nvSpPr>
            <p:spPr>
              <a:xfrm>
                <a:off x="457200" y="18600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5" name="Shape 491">
                <a:extLst>
                  <a:ext uri="{FF2B5EF4-FFF2-40B4-BE49-F238E27FC236}">
                    <a16:creationId xmlns:a16="http://schemas.microsoft.com/office/drawing/2014/main" id="{C158C962-7DF9-4140-9080-ECD9C65ED03F}"/>
                  </a:ext>
                </a:extLst>
              </p:cNvPr>
              <p:cNvSpPr/>
              <p:nvPr/>
            </p:nvSpPr>
            <p:spPr>
              <a:xfrm>
                <a:off x="179832" y="1175004"/>
                <a:ext cx="272796" cy="342138"/>
              </a:xfrm>
              <a:custGeom>
                <a:avLst/>
                <a:gdLst/>
                <a:ahLst/>
                <a:cxnLst/>
                <a:rect l="0" t="0" r="0" b="0"/>
                <a:pathLst>
                  <a:path w="272796" h="342138">
                    <a:moveTo>
                      <a:pt x="272796" y="0"/>
                    </a:moveTo>
                    <a:lnTo>
                      <a:pt x="272796" y="4572"/>
                    </a:lnTo>
                    <a:lnTo>
                      <a:pt x="138684" y="342138"/>
                    </a:lnTo>
                    <a:lnTo>
                      <a:pt x="0" y="342138"/>
                    </a:lnTo>
                    <a:lnTo>
                      <a:pt x="272796"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6" name="Shape 492">
                <a:extLst>
                  <a:ext uri="{FF2B5EF4-FFF2-40B4-BE49-F238E27FC236}">
                    <a16:creationId xmlns:a16="http://schemas.microsoft.com/office/drawing/2014/main" id="{429B555A-CF12-4184-9C42-E7B8AA597005}"/>
                  </a:ext>
                </a:extLst>
              </p:cNvPr>
              <p:cNvSpPr/>
              <p:nvPr/>
            </p:nvSpPr>
            <p:spPr>
              <a:xfrm>
                <a:off x="179070" y="1517142"/>
                <a:ext cx="139446" cy="0"/>
              </a:xfrm>
              <a:custGeom>
                <a:avLst/>
                <a:gdLst/>
                <a:ahLst/>
                <a:cxnLst/>
                <a:rect l="0" t="0" r="0" b="0"/>
                <a:pathLst>
                  <a:path w="139446">
                    <a:moveTo>
                      <a:pt x="139446"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7" name="Shape 493">
                <a:extLst>
                  <a:ext uri="{FF2B5EF4-FFF2-40B4-BE49-F238E27FC236}">
                    <a16:creationId xmlns:a16="http://schemas.microsoft.com/office/drawing/2014/main" id="{7B4842DE-A2F0-41F7-9E2B-3BFA5F78C3D5}"/>
                  </a:ext>
                </a:extLst>
              </p:cNvPr>
              <p:cNvSpPr/>
              <p:nvPr/>
            </p:nvSpPr>
            <p:spPr>
              <a:xfrm>
                <a:off x="179832" y="1175004"/>
                <a:ext cx="272796" cy="342138"/>
              </a:xfrm>
              <a:custGeom>
                <a:avLst/>
                <a:gdLst/>
                <a:ahLst/>
                <a:cxnLst/>
                <a:rect l="0" t="0" r="0" b="0"/>
                <a:pathLst>
                  <a:path w="272796" h="342138">
                    <a:moveTo>
                      <a:pt x="0" y="342138"/>
                    </a:moveTo>
                    <a:lnTo>
                      <a:pt x="272796" y="0"/>
                    </a:lnTo>
                    <a:lnTo>
                      <a:pt x="272796" y="4572"/>
                    </a:lnTo>
                    <a:lnTo>
                      <a:pt x="138684" y="34213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8" name="Shape 3798">
                <a:extLst>
                  <a:ext uri="{FF2B5EF4-FFF2-40B4-BE49-F238E27FC236}">
                    <a16:creationId xmlns:a16="http://schemas.microsoft.com/office/drawing/2014/main" id="{1369DABE-D817-41B1-BAAC-A83B6C193B5A}"/>
                  </a:ext>
                </a:extLst>
              </p:cNvPr>
              <p:cNvSpPr/>
              <p:nvPr/>
            </p:nvSpPr>
            <p:spPr>
              <a:xfrm>
                <a:off x="880110" y="1507998"/>
                <a:ext cx="34290" cy="19050"/>
              </a:xfrm>
              <a:custGeom>
                <a:avLst/>
                <a:gdLst/>
                <a:ahLst/>
                <a:cxnLst/>
                <a:rect l="0" t="0" r="0" b="0"/>
                <a:pathLst>
                  <a:path w="34290" h="19050">
                    <a:moveTo>
                      <a:pt x="0" y="0"/>
                    </a:moveTo>
                    <a:lnTo>
                      <a:pt x="34290" y="0"/>
                    </a:lnTo>
                    <a:lnTo>
                      <a:pt x="34290" y="19050"/>
                    </a:lnTo>
                    <a:lnTo>
                      <a:pt x="0" y="1905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9" name="Shape 3799">
                <a:extLst>
                  <a:ext uri="{FF2B5EF4-FFF2-40B4-BE49-F238E27FC236}">
                    <a16:creationId xmlns:a16="http://schemas.microsoft.com/office/drawing/2014/main" id="{0037CAAF-5C8B-4A4C-96AB-255612E83D8C}"/>
                  </a:ext>
                </a:extLst>
              </p:cNvPr>
              <p:cNvSpPr/>
              <p:nvPr/>
            </p:nvSpPr>
            <p:spPr>
              <a:xfrm>
                <a:off x="596646" y="1511808"/>
                <a:ext cx="124206" cy="15240"/>
              </a:xfrm>
              <a:custGeom>
                <a:avLst/>
                <a:gdLst/>
                <a:ahLst/>
                <a:cxnLst/>
                <a:rect l="0" t="0" r="0" b="0"/>
                <a:pathLst>
                  <a:path w="124206" h="15240">
                    <a:moveTo>
                      <a:pt x="0" y="0"/>
                    </a:moveTo>
                    <a:lnTo>
                      <a:pt x="124206" y="0"/>
                    </a:lnTo>
                    <a:lnTo>
                      <a:pt x="124206" y="15240"/>
                    </a:lnTo>
                    <a:lnTo>
                      <a:pt x="0" y="1524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0" name="Shape 496">
                <a:extLst>
                  <a:ext uri="{FF2B5EF4-FFF2-40B4-BE49-F238E27FC236}">
                    <a16:creationId xmlns:a16="http://schemas.microsoft.com/office/drawing/2014/main" id="{27023C94-51FA-41D6-A2D7-3D36CB9BA348}"/>
                  </a:ext>
                </a:extLst>
              </p:cNvPr>
              <p:cNvSpPr/>
              <p:nvPr/>
            </p:nvSpPr>
            <p:spPr>
              <a:xfrm>
                <a:off x="701040" y="1507998"/>
                <a:ext cx="35052" cy="13716"/>
              </a:xfrm>
              <a:custGeom>
                <a:avLst/>
                <a:gdLst/>
                <a:ahLst/>
                <a:cxnLst/>
                <a:rect l="0" t="0" r="0" b="0"/>
                <a:pathLst>
                  <a:path w="35052" h="13716">
                    <a:moveTo>
                      <a:pt x="0" y="0"/>
                    </a:moveTo>
                    <a:lnTo>
                      <a:pt x="25146" y="0"/>
                    </a:lnTo>
                    <a:lnTo>
                      <a:pt x="35052" y="9144"/>
                    </a:lnTo>
                    <a:lnTo>
                      <a:pt x="29718" y="13716"/>
                    </a:lnTo>
                    <a:lnTo>
                      <a:pt x="5334" y="13716"/>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1" name="Shape 3800">
                <a:extLst>
                  <a:ext uri="{FF2B5EF4-FFF2-40B4-BE49-F238E27FC236}">
                    <a16:creationId xmlns:a16="http://schemas.microsoft.com/office/drawing/2014/main" id="{64134976-98F5-467A-9944-33D5A8C7618B}"/>
                  </a:ext>
                </a:extLst>
              </p:cNvPr>
              <p:cNvSpPr/>
              <p:nvPr/>
            </p:nvSpPr>
            <p:spPr>
              <a:xfrm>
                <a:off x="195072" y="1511808"/>
                <a:ext cx="123444" cy="15240"/>
              </a:xfrm>
              <a:custGeom>
                <a:avLst/>
                <a:gdLst/>
                <a:ahLst/>
                <a:cxnLst/>
                <a:rect l="0" t="0" r="0" b="0"/>
                <a:pathLst>
                  <a:path w="123444" h="15240">
                    <a:moveTo>
                      <a:pt x="0" y="0"/>
                    </a:moveTo>
                    <a:lnTo>
                      <a:pt x="123444" y="0"/>
                    </a:lnTo>
                    <a:lnTo>
                      <a:pt x="123444" y="15240"/>
                    </a:lnTo>
                    <a:lnTo>
                      <a:pt x="0" y="1524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2" name="Shape 498">
                <a:extLst>
                  <a:ext uri="{FF2B5EF4-FFF2-40B4-BE49-F238E27FC236}">
                    <a16:creationId xmlns:a16="http://schemas.microsoft.com/office/drawing/2014/main" id="{253567CF-0265-40E3-A8C8-5A53C61188F0}"/>
                  </a:ext>
                </a:extLst>
              </p:cNvPr>
              <p:cNvSpPr/>
              <p:nvPr/>
            </p:nvSpPr>
            <p:spPr>
              <a:xfrm>
                <a:off x="179832" y="1507998"/>
                <a:ext cx="34290" cy="13716"/>
              </a:xfrm>
              <a:custGeom>
                <a:avLst/>
                <a:gdLst/>
                <a:ahLst/>
                <a:cxnLst/>
                <a:rect l="0" t="0" r="0" b="0"/>
                <a:pathLst>
                  <a:path w="34290" h="13716">
                    <a:moveTo>
                      <a:pt x="9144" y="0"/>
                    </a:moveTo>
                    <a:lnTo>
                      <a:pt x="34290" y="0"/>
                    </a:lnTo>
                    <a:lnTo>
                      <a:pt x="28956" y="13716"/>
                    </a:lnTo>
                    <a:lnTo>
                      <a:pt x="4572" y="13716"/>
                    </a:lnTo>
                    <a:lnTo>
                      <a:pt x="0" y="9144"/>
                    </a:lnTo>
                    <a:lnTo>
                      <a:pt x="9144"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3" name="Shape 499">
                <a:extLst>
                  <a:ext uri="{FF2B5EF4-FFF2-40B4-BE49-F238E27FC236}">
                    <a16:creationId xmlns:a16="http://schemas.microsoft.com/office/drawing/2014/main" id="{24A32934-7BA1-4F98-ABAE-1A9E7EE245F7}"/>
                  </a:ext>
                </a:extLst>
              </p:cNvPr>
              <p:cNvSpPr/>
              <p:nvPr/>
            </p:nvSpPr>
            <p:spPr>
              <a:xfrm>
                <a:off x="1524" y="1175004"/>
                <a:ext cx="455676" cy="683514"/>
              </a:xfrm>
              <a:custGeom>
                <a:avLst/>
                <a:gdLst/>
                <a:ahLst/>
                <a:cxnLst/>
                <a:rect l="0" t="0" r="0" b="0"/>
                <a:pathLst>
                  <a:path w="455676" h="683514">
                    <a:moveTo>
                      <a:pt x="455676" y="0"/>
                    </a:moveTo>
                    <a:lnTo>
                      <a:pt x="34290" y="342138"/>
                    </a:lnTo>
                    <a:lnTo>
                      <a:pt x="455676" y="683514"/>
                    </a:lnTo>
                    <a:lnTo>
                      <a:pt x="0" y="406146"/>
                    </a:lnTo>
                    <a:lnTo>
                      <a:pt x="0" y="342138"/>
                    </a:lnTo>
                    <a:lnTo>
                      <a:pt x="0" y="277368"/>
                    </a:lnTo>
                    <a:lnTo>
                      <a:pt x="455676"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4" name="Shape 500">
                <a:extLst>
                  <a:ext uri="{FF2B5EF4-FFF2-40B4-BE49-F238E27FC236}">
                    <a16:creationId xmlns:a16="http://schemas.microsoft.com/office/drawing/2014/main" id="{5EA2CD57-02A6-4A66-8CE5-14DD1C625C85}"/>
                  </a:ext>
                </a:extLst>
              </p:cNvPr>
              <p:cNvSpPr/>
              <p:nvPr/>
            </p:nvSpPr>
            <p:spPr>
              <a:xfrm>
                <a:off x="1524" y="1453134"/>
                <a:ext cx="455676" cy="405384"/>
              </a:xfrm>
              <a:custGeom>
                <a:avLst/>
                <a:gdLst/>
                <a:ahLst/>
                <a:cxnLst/>
                <a:rect l="0" t="0" r="0" b="0"/>
                <a:pathLst>
                  <a:path w="455676" h="405384">
                    <a:moveTo>
                      <a:pt x="0" y="0"/>
                    </a:moveTo>
                    <a:lnTo>
                      <a:pt x="0" y="128016"/>
                    </a:lnTo>
                    <a:lnTo>
                      <a:pt x="455676" y="40538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5" name="Shape 501">
                <a:extLst>
                  <a:ext uri="{FF2B5EF4-FFF2-40B4-BE49-F238E27FC236}">
                    <a16:creationId xmlns:a16="http://schemas.microsoft.com/office/drawing/2014/main" id="{53B01D58-1E85-45CB-9304-F9D86EB574FF}"/>
                  </a:ext>
                </a:extLst>
              </p:cNvPr>
              <p:cNvSpPr/>
              <p:nvPr/>
            </p:nvSpPr>
            <p:spPr>
              <a:xfrm>
                <a:off x="1524" y="1517142"/>
                <a:ext cx="455676" cy="341376"/>
              </a:xfrm>
              <a:custGeom>
                <a:avLst/>
                <a:gdLst/>
                <a:ahLst/>
                <a:cxnLst/>
                <a:rect l="0" t="0" r="0" b="0"/>
                <a:pathLst>
                  <a:path w="455676" h="341376">
                    <a:moveTo>
                      <a:pt x="455676" y="341376"/>
                    </a:moveTo>
                    <a:lnTo>
                      <a:pt x="34290"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6" name="Shape 502">
                <a:extLst>
                  <a:ext uri="{FF2B5EF4-FFF2-40B4-BE49-F238E27FC236}">
                    <a16:creationId xmlns:a16="http://schemas.microsoft.com/office/drawing/2014/main" id="{BAED4E86-B725-4173-B5D4-9A85BC83CB41}"/>
                  </a:ext>
                </a:extLst>
              </p:cNvPr>
              <p:cNvSpPr/>
              <p:nvPr/>
            </p:nvSpPr>
            <p:spPr>
              <a:xfrm>
                <a:off x="1524" y="1517904"/>
                <a:ext cx="33528" cy="0"/>
              </a:xfrm>
              <a:custGeom>
                <a:avLst/>
                <a:gdLst/>
                <a:ahLst/>
                <a:cxnLst/>
                <a:rect l="0" t="0" r="0" b="0"/>
                <a:pathLst>
                  <a:path w="33528">
                    <a:moveTo>
                      <a:pt x="0" y="0"/>
                    </a:moveTo>
                    <a:lnTo>
                      <a:pt x="3352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7" name="Shape 503">
                <a:extLst>
                  <a:ext uri="{FF2B5EF4-FFF2-40B4-BE49-F238E27FC236}">
                    <a16:creationId xmlns:a16="http://schemas.microsoft.com/office/drawing/2014/main" id="{00E34646-0A6D-4D45-94CA-5344425A94C1}"/>
                  </a:ext>
                </a:extLst>
              </p:cNvPr>
              <p:cNvSpPr/>
              <p:nvPr/>
            </p:nvSpPr>
            <p:spPr>
              <a:xfrm>
                <a:off x="35814" y="1175004"/>
                <a:ext cx="421386" cy="342138"/>
              </a:xfrm>
              <a:custGeom>
                <a:avLst/>
                <a:gdLst/>
                <a:ahLst/>
                <a:cxnLst/>
                <a:rect l="0" t="0" r="0" b="0"/>
                <a:pathLst>
                  <a:path w="421386" h="342138">
                    <a:moveTo>
                      <a:pt x="0" y="342138"/>
                    </a:moveTo>
                    <a:lnTo>
                      <a:pt x="421386"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8" name="Shape 504">
                <a:extLst>
                  <a:ext uri="{FF2B5EF4-FFF2-40B4-BE49-F238E27FC236}">
                    <a16:creationId xmlns:a16="http://schemas.microsoft.com/office/drawing/2014/main" id="{7AFCB316-2143-481B-B008-FB4F92585769}"/>
                  </a:ext>
                </a:extLst>
              </p:cNvPr>
              <p:cNvSpPr/>
              <p:nvPr/>
            </p:nvSpPr>
            <p:spPr>
              <a:xfrm>
                <a:off x="0" y="1175766"/>
                <a:ext cx="457200" cy="277368"/>
              </a:xfrm>
              <a:custGeom>
                <a:avLst/>
                <a:gdLst/>
                <a:ahLst/>
                <a:cxnLst/>
                <a:rect l="0" t="0" r="0" b="0"/>
                <a:pathLst>
                  <a:path w="457200" h="277368">
                    <a:moveTo>
                      <a:pt x="457200" y="0"/>
                    </a:moveTo>
                    <a:lnTo>
                      <a:pt x="0"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9" name="Shape 505">
                <a:extLst>
                  <a:ext uri="{FF2B5EF4-FFF2-40B4-BE49-F238E27FC236}">
                    <a16:creationId xmlns:a16="http://schemas.microsoft.com/office/drawing/2014/main" id="{5BD4B74C-D915-4503-AC04-42066CD6D599}"/>
                  </a:ext>
                </a:extLst>
              </p:cNvPr>
              <p:cNvSpPr/>
              <p:nvPr/>
            </p:nvSpPr>
            <p:spPr>
              <a:xfrm>
                <a:off x="1524" y="145313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0" name="Shape 3801">
                <a:extLst>
                  <a:ext uri="{FF2B5EF4-FFF2-40B4-BE49-F238E27FC236}">
                    <a16:creationId xmlns:a16="http://schemas.microsoft.com/office/drawing/2014/main" id="{C651549B-89FF-40F2-9AC3-32494867E54B}"/>
                  </a:ext>
                </a:extLst>
              </p:cNvPr>
              <p:cNvSpPr/>
              <p:nvPr/>
            </p:nvSpPr>
            <p:spPr>
              <a:xfrm>
                <a:off x="1524" y="1453134"/>
                <a:ext cx="34290" cy="129540"/>
              </a:xfrm>
              <a:custGeom>
                <a:avLst/>
                <a:gdLst/>
                <a:ahLst/>
                <a:cxnLst/>
                <a:rect l="0" t="0" r="0" b="0"/>
                <a:pathLst>
                  <a:path w="34290" h="129540">
                    <a:moveTo>
                      <a:pt x="0" y="0"/>
                    </a:moveTo>
                    <a:lnTo>
                      <a:pt x="34290" y="0"/>
                    </a:lnTo>
                    <a:lnTo>
                      <a:pt x="34290" y="129540"/>
                    </a:lnTo>
                    <a:lnTo>
                      <a:pt x="0" y="12954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41" name="Shape 507">
                <a:extLst>
                  <a:ext uri="{FF2B5EF4-FFF2-40B4-BE49-F238E27FC236}">
                    <a16:creationId xmlns:a16="http://schemas.microsoft.com/office/drawing/2014/main" id="{0E932541-53EE-443D-BFCF-580FBFE7A5A6}"/>
                  </a:ext>
                </a:extLst>
              </p:cNvPr>
              <p:cNvSpPr/>
              <p:nvPr/>
            </p:nvSpPr>
            <p:spPr>
              <a:xfrm>
                <a:off x="1524" y="1398270"/>
                <a:ext cx="912114" cy="0"/>
              </a:xfrm>
              <a:custGeom>
                <a:avLst/>
                <a:gdLst/>
                <a:ahLst/>
                <a:cxnLst/>
                <a:rect l="0" t="0" r="0" b="0"/>
                <a:pathLst>
                  <a:path w="912114">
                    <a:moveTo>
                      <a:pt x="0" y="0"/>
                    </a:moveTo>
                    <a:lnTo>
                      <a:pt x="912114"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2" name="Shape 508">
                <a:extLst>
                  <a:ext uri="{FF2B5EF4-FFF2-40B4-BE49-F238E27FC236}">
                    <a16:creationId xmlns:a16="http://schemas.microsoft.com/office/drawing/2014/main" id="{2390E5D6-DC88-49D6-B94C-C304997AEEF9}"/>
                  </a:ext>
                </a:extLst>
              </p:cNvPr>
              <p:cNvSpPr/>
              <p:nvPr/>
            </p:nvSpPr>
            <p:spPr>
              <a:xfrm>
                <a:off x="1524" y="1645920"/>
                <a:ext cx="912114" cy="0"/>
              </a:xfrm>
              <a:custGeom>
                <a:avLst/>
                <a:gdLst/>
                <a:ahLst/>
                <a:cxnLst/>
                <a:rect l="0" t="0" r="0" b="0"/>
                <a:pathLst>
                  <a:path w="912114">
                    <a:moveTo>
                      <a:pt x="0" y="0"/>
                    </a:moveTo>
                    <a:lnTo>
                      <a:pt x="912114"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3" name="Shape 509">
                <a:extLst>
                  <a:ext uri="{FF2B5EF4-FFF2-40B4-BE49-F238E27FC236}">
                    <a16:creationId xmlns:a16="http://schemas.microsoft.com/office/drawing/2014/main" id="{2809F50C-F12D-49E1-B2E9-EBB46865B94E}"/>
                  </a:ext>
                </a:extLst>
              </p:cNvPr>
              <p:cNvSpPr/>
              <p:nvPr/>
            </p:nvSpPr>
            <p:spPr>
              <a:xfrm>
                <a:off x="1524" y="1061466"/>
                <a:ext cx="912114" cy="912114"/>
              </a:xfrm>
              <a:custGeom>
                <a:avLst/>
                <a:gdLst/>
                <a:ahLst/>
                <a:cxnLst/>
                <a:rect l="0" t="0" r="0" b="0"/>
                <a:pathLst>
                  <a:path w="912114" h="912114">
                    <a:moveTo>
                      <a:pt x="0" y="0"/>
                    </a:moveTo>
                    <a:lnTo>
                      <a:pt x="912114" y="0"/>
                    </a:lnTo>
                    <a:lnTo>
                      <a:pt x="912114" y="91211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4" name="Shape 510">
                <a:extLst>
                  <a:ext uri="{FF2B5EF4-FFF2-40B4-BE49-F238E27FC236}">
                    <a16:creationId xmlns:a16="http://schemas.microsoft.com/office/drawing/2014/main" id="{F2FD04BB-5194-41DA-B307-23D15830FE68}"/>
                  </a:ext>
                </a:extLst>
              </p:cNvPr>
              <p:cNvSpPr/>
              <p:nvPr/>
            </p:nvSpPr>
            <p:spPr>
              <a:xfrm>
                <a:off x="0" y="1974342"/>
                <a:ext cx="913638" cy="0"/>
              </a:xfrm>
              <a:custGeom>
                <a:avLst/>
                <a:gdLst/>
                <a:ahLst/>
                <a:cxnLst/>
                <a:rect l="0" t="0" r="0" b="0"/>
                <a:pathLst>
                  <a:path w="913638">
                    <a:moveTo>
                      <a:pt x="913638"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5" name="Shape 511">
                <a:extLst>
                  <a:ext uri="{FF2B5EF4-FFF2-40B4-BE49-F238E27FC236}">
                    <a16:creationId xmlns:a16="http://schemas.microsoft.com/office/drawing/2014/main" id="{C40DAF35-D6D9-4E06-AAD5-BF5D38122F49}"/>
                  </a:ext>
                </a:extLst>
              </p:cNvPr>
              <p:cNvSpPr/>
              <p:nvPr/>
            </p:nvSpPr>
            <p:spPr>
              <a:xfrm>
                <a:off x="1524" y="1061466"/>
                <a:ext cx="0" cy="912114"/>
              </a:xfrm>
              <a:custGeom>
                <a:avLst/>
                <a:gdLst/>
                <a:ahLst/>
                <a:cxnLst/>
                <a:rect l="0" t="0" r="0" b="0"/>
                <a:pathLst>
                  <a:path h="912114">
                    <a:moveTo>
                      <a:pt x="0" y="912114"/>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6" name="Shape 3802">
                <a:extLst>
                  <a:ext uri="{FF2B5EF4-FFF2-40B4-BE49-F238E27FC236}">
                    <a16:creationId xmlns:a16="http://schemas.microsoft.com/office/drawing/2014/main" id="{718E8192-5876-4937-9687-53100B34A757}"/>
                  </a:ext>
                </a:extLst>
              </p:cNvPr>
              <p:cNvSpPr/>
              <p:nvPr/>
            </p:nvSpPr>
            <p:spPr>
              <a:xfrm>
                <a:off x="447294" y="1860042"/>
                <a:ext cx="19812" cy="9906"/>
              </a:xfrm>
              <a:custGeom>
                <a:avLst/>
                <a:gdLst/>
                <a:ahLst/>
                <a:cxnLst/>
                <a:rect l="0" t="0" r="0" b="0"/>
                <a:pathLst>
                  <a:path w="19812" h="9906">
                    <a:moveTo>
                      <a:pt x="0" y="0"/>
                    </a:moveTo>
                    <a:lnTo>
                      <a:pt x="19812" y="0"/>
                    </a:lnTo>
                    <a:lnTo>
                      <a:pt x="19812" y="9906"/>
                    </a:lnTo>
                    <a:lnTo>
                      <a:pt x="0" y="9906"/>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47" name="Shape 3803">
                <a:extLst>
                  <a:ext uri="{FF2B5EF4-FFF2-40B4-BE49-F238E27FC236}">
                    <a16:creationId xmlns:a16="http://schemas.microsoft.com/office/drawing/2014/main" id="{A13123F1-13F2-40FF-8F92-AC32004D77D8}"/>
                  </a:ext>
                </a:extLst>
              </p:cNvPr>
              <p:cNvSpPr/>
              <p:nvPr/>
            </p:nvSpPr>
            <p:spPr>
              <a:xfrm>
                <a:off x="447294" y="1165860"/>
                <a:ext cx="19812" cy="9144"/>
              </a:xfrm>
              <a:custGeom>
                <a:avLst/>
                <a:gdLst/>
                <a:ahLst/>
                <a:cxnLst/>
                <a:rect l="0" t="0" r="0" b="0"/>
                <a:pathLst>
                  <a:path w="19812" h="9144">
                    <a:moveTo>
                      <a:pt x="0" y="0"/>
                    </a:moveTo>
                    <a:lnTo>
                      <a:pt x="19812" y="0"/>
                    </a:lnTo>
                    <a:lnTo>
                      <a:pt x="19812" y="9144"/>
                    </a:lnTo>
                    <a:lnTo>
                      <a:pt x="0" y="9144"/>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48" name="Shape 514">
                <a:extLst>
                  <a:ext uri="{FF2B5EF4-FFF2-40B4-BE49-F238E27FC236}">
                    <a16:creationId xmlns:a16="http://schemas.microsoft.com/office/drawing/2014/main" id="{5B0BDB78-3BE2-4D26-B87E-590FBF78090A}"/>
                  </a:ext>
                </a:extLst>
              </p:cNvPr>
              <p:cNvSpPr/>
              <p:nvPr/>
            </p:nvSpPr>
            <p:spPr>
              <a:xfrm>
                <a:off x="457200" y="1175766"/>
                <a:ext cx="0" cy="674370"/>
              </a:xfrm>
              <a:custGeom>
                <a:avLst/>
                <a:gdLst/>
                <a:ahLst/>
                <a:cxnLst/>
                <a:rect l="0" t="0" r="0" b="0"/>
                <a:pathLst>
                  <a:path h="674370">
                    <a:moveTo>
                      <a:pt x="0" y="0"/>
                    </a:moveTo>
                    <a:lnTo>
                      <a:pt x="0" y="67437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grpSp>
      </p:grpSp>
      <p:sp>
        <p:nvSpPr>
          <p:cNvPr id="349" name="TextBox 348">
            <a:extLst>
              <a:ext uri="{FF2B5EF4-FFF2-40B4-BE49-F238E27FC236}">
                <a16:creationId xmlns:a16="http://schemas.microsoft.com/office/drawing/2014/main" id="{D447BD7B-5D16-44C8-81CD-2406DE49DAB2}"/>
              </a:ext>
            </a:extLst>
          </p:cNvPr>
          <p:cNvSpPr txBox="1"/>
          <p:nvPr/>
        </p:nvSpPr>
        <p:spPr>
          <a:xfrm>
            <a:off x="405702" y="6152962"/>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Tree>
    <p:extLst>
      <p:ext uri="{BB962C8B-B14F-4D97-AF65-F5344CB8AC3E}">
        <p14:creationId xmlns:p14="http://schemas.microsoft.com/office/powerpoint/2010/main" val="153698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Vision et perception</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21" name="Content Placeholder 2">
            <a:extLst>
              <a:ext uri="{FF2B5EF4-FFF2-40B4-BE49-F238E27FC236}">
                <a16:creationId xmlns:a16="http://schemas.microsoft.com/office/drawing/2014/main" id="{6645622B-B25B-4AC2-94F5-79B41E95655C}"/>
              </a:ext>
            </a:extLst>
          </p:cNvPr>
          <p:cNvSpPr txBox="1">
            <a:spLocks/>
          </p:cNvSpPr>
          <p:nvPr/>
        </p:nvSpPr>
        <p:spPr>
          <a:xfrm>
            <a:off x="248476" y="1044106"/>
            <a:ext cx="8670056" cy="2197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CA" sz="2600" b="1" u="sng" dirty="0">
                <a:solidFill>
                  <a:srgbClr val="FF0000"/>
                </a:solidFill>
                <a:latin typeface="+mj-lt"/>
              </a:rPr>
              <a:t>Importance de </a:t>
            </a:r>
            <a:r>
              <a:rPr lang="en-CA" sz="2600" b="1" u="sng" dirty="0" err="1">
                <a:solidFill>
                  <a:srgbClr val="FF0000"/>
                </a:solidFill>
                <a:latin typeface="+mj-lt"/>
              </a:rPr>
              <a:t>ces</a:t>
            </a:r>
            <a:r>
              <a:rPr lang="en-CA" sz="2600" b="1" u="sng" dirty="0">
                <a:solidFill>
                  <a:srgbClr val="FF0000"/>
                </a:solidFill>
                <a:latin typeface="+mj-lt"/>
              </a:rPr>
              <a:t> </a:t>
            </a:r>
            <a:r>
              <a:rPr lang="en-CA" sz="2600" b="1" u="sng" dirty="0" err="1">
                <a:solidFill>
                  <a:srgbClr val="FF0000"/>
                </a:solidFill>
                <a:latin typeface="+mj-lt"/>
              </a:rPr>
              <a:t>phénomènes</a:t>
            </a:r>
            <a:endParaRPr lang="en-CA" dirty="0">
              <a:solidFill>
                <a:srgbClr val="FF0000"/>
              </a:solidFill>
            </a:endParaRPr>
          </a:p>
          <a:p>
            <a:pPr marL="482400">
              <a:spcBef>
                <a:spcPts val="1200"/>
              </a:spcBef>
              <a:buClr>
                <a:srgbClr val="FF0000"/>
              </a:buClr>
              <a:buSzPct val="135000"/>
            </a:pPr>
            <a:r>
              <a:rPr lang="en-CA" sz="2200" dirty="0" err="1">
                <a:latin typeface="+mj-lt"/>
              </a:rPr>
              <a:t>Interprétation</a:t>
            </a:r>
            <a:r>
              <a:rPr lang="en-CA" sz="2200" dirty="0">
                <a:latin typeface="+mj-lt"/>
              </a:rPr>
              <a:t> </a:t>
            </a:r>
            <a:r>
              <a:rPr lang="en-CA" sz="2200" dirty="0" err="1">
                <a:latin typeface="+mj-lt"/>
              </a:rPr>
              <a:t>adéquate</a:t>
            </a:r>
            <a:r>
              <a:rPr lang="en-CA" sz="2200" dirty="0">
                <a:latin typeface="+mj-lt"/>
              </a:rPr>
              <a:t> des images</a:t>
            </a:r>
          </a:p>
          <a:p>
            <a:pPr marL="482400">
              <a:spcBef>
                <a:spcPts val="1200"/>
              </a:spcBef>
              <a:buClr>
                <a:srgbClr val="FF0000"/>
              </a:buClr>
              <a:buSzPct val="135000"/>
            </a:pPr>
            <a:r>
              <a:rPr lang="en-CA" sz="2200" dirty="0">
                <a:latin typeface="+mj-lt"/>
              </a:rPr>
              <a:t>Conception des </a:t>
            </a:r>
            <a:r>
              <a:rPr lang="en-CA" sz="2200" dirty="0" err="1">
                <a:latin typeface="+mj-lt"/>
              </a:rPr>
              <a:t>méthodes</a:t>
            </a:r>
            <a:r>
              <a:rPr lang="en-CA" sz="2200" dirty="0">
                <a:latin typeface="+mj-lt"/>
              </a:rPr>
              <a:t> de </a:t>
            </a:r>
            <a:r>
              <a:rPr lang="en-CA" sz="2200" dirty="0" err="1">
                <a:latin typeface="+mj-lt"/>
              </a:rPr>
              <a:t>rehaussement</a:t>
            </a:r>
            <a:r>
              <a:rPr lang="en-CA" sz="2200" dirty="0">
                <a:latin typeface="+mj-lt"/>
              </a:rPr>
              <a:t> et </a:t>
            </a:r>
            <a:r>
              <a:rPr lang="en-CA" sz="2200" dirty="0" err="1">
                <a:latin typeface="+mj-lt"/>
              </a:rPr>
              <a:t>d’amélioration</a:t>
            </a:r>
            <a:r>
              <a:rPr lang="en-CA" sz="2200" dirty="0">
                <a:latin typeface="+mj-lt"/>
              </a:rPr>
              <a:t> </a:t>
            </a:r>
            <a:r>
              <a:rPr lang="en-CA" sz="2200" dirty="0" err="1">
                <a:latin typeface="+mj-lt"/>
              </a:rPr>
              <a:t>d’images</a:t>
            </a:r>
            <a:endParaRPr lang="en-CA" sz="2200" dirty="0">
              <a:latin typeface="+mj-lt"/>
            </a:endParaRPr>
          </a:p>
        </p:txBody>
      </p:sp>
      <p:pic>
        <p:nvPicPr>
          <p:cNvPr id="3" name="Picture 2" descr="Graphical user interface, text, application&#10;&#10;Description automatically generated">
            <a:extLst>
              <a:ext uri="{FF2B5EF4-FFF2-40B4-BE49-F238E27FC236}">
                <a16:creationId xmlns:a16="http://schemas.microsoft.com/office/drawing/2014/main" id="{4D61ACDF-B4FC-CB8B-B57C-F3C0C6CD463F}"/>
              </a:ext>
            </a:extLst>
          </p:cNvPr>
          <p:cNvPicPr>
            <a:picLocks noChangeAspect="1"/>
          </p:cNvPicPr>
          <p:nvPr/>
        </p:nvPicPr>
        <p:blipFill>
          <a:blip r:embed="rId3"/>
          <a:stretch>
            <a:fillRect/>
          </a:stretch>
        </p:blipFill>
        <p:spPr>
          <a:xfrm>
            <a:off x="460528" y="3315795"/>
            <a:ext cx="5966634" cy="1452586"/>
          </a:xfrm>
          <a:prstGeom prst="rect">
            <a:avLst/>
          </a:prstGeom>
        </p:spPr>
      </p:pic>
      <p:sp>
        <p:nvSpPr>
          <p:cNvPr id="4" name="Content Placeholder 2">
            <a:extLst>
              <a:ext uri="{FF2B5EF4-FFF2-40B4-BE49-F238E27FC236}">
                <a16:creationId xmlns:a16="http://schemas.microsoft.com/office/drawing/2014/main" id="{6303F179-C5B6-CC0F-1608-6A7D4EBEC16C}"/>
              </a:ext>
            </a:extLst>
          </p:cNvPr>
          <p:cNvSpPr txBox="1">
            <a:spLocks/>
          </p:cNvSpPr>
          <p:nvPr/>
        </p:nvSpPr>
        <p:spPr>
          <a:xfrm>
            <a:off x="243983" y="2793491"/>
            <a:ext cx="8776809" cy="2197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fr-CA" sz="2600" b="1" dirty="0">
                <a:latin typeface="+mj-lt"/>
              </a:rPr>
              <a:t>Les illusions dans la vision par ordinateur (“Computer Vision”)</a:t>
            </a:r>
            <a:r>
              <a:rPr lang="fr-CA" sz="2600" b="1" u="sng" dirty="0">
                <a:latin typeface="+mj-lt"/>
              </a:rPr>
              <a:t> </a:t>
            </a:r>
            <a:endParaRPr lang="fr-CA" b="1" u="sng" dirty="0"/>
          </a:p>
        </p:txBody>
      </p:sp>
      <p:pic>
        <p:nvPicPr>
          <p:cNvPr id="9" name="Picture 8" descr="A group of toy cars&#10;&#10;Description automatically generated with low confidence">
            <a:extLst>
              <a:ext uri="{FF2B5EF4-FFF2-40B4-BE49-F238E27FC236}">
                <a16:creationId xmlns:a16="http://schemas.microsoft.com/office/drawing/2014/main" id="{90574A27-A7E4-99BD-1B33-FD201E718C59}"/>
              </a:ext>
            </a:extLst>
          </p:cNvPr>
          <p:cNvPicPr>
            <a:picLocks noChangeAspect="1"/>
          </p:cNvPicPr>
          <p:nvPr/>
        </p:nvPicPr>
        <p:blipFill>
          <a:blip r:embed="rId4"/>
          <a:stretch>
            <a:fillRect/>
          </a:stretch>
        </p:blipFill>
        <p:spPr>
          <a:xfrm>
            <a:off x="5245447" y="4380097"/>
            <a:ext cx="3369824" cy="1953468"/>
          </a:xfrm>
          <a:prstGeom prst="rect">
            <a:avLst/>
          </a:prstGeom>
        </p:spPr>
      </p:pic>
      <p:sp>
        <p:nvSpPr>
          <p:cNvPr id="10" name="TextBox 9">
            <a:extLst>
              <a:ext uri="{FF2B5EF4-FFF2-40B4-BE49-F238E27FC236}">
                <a16:creationId xmlns:a16="http://schemas.microsoft.com/office/drawing/2014/main" id="{32DFF843-E2EC-F334-5478-EB224050B8E4}"/>
              </a:ext>
            </a:extLst>
          </p:cNvPr>
          <p:cNvSpPr txBox="1"/>
          <p:nvPr/>
        </p:nvSpPr>
        <p:spPr>
          <a:xfrm>
            <a:off x="4476806" y="6202760"/>
            <a:ext cx="4604146" cy="261610"/>
          </a:xfrm>
          <a:prstGeom prst="rect">
            <a:avLst/>
          </a:prstGeom>
          <a:noFill/>
        </p:spPr>
        <p:txBody>
          <a:bodyPr wrap="none" rtlCol="0">
            <a:spAutoFit/>
          </a:bodyPr>
          <a:lstStyle/>
          <a:p>
            <a:r>
              <a:rPr lang="fr-CA" sz="1100" dirty="0"/>
              <a:t>https://</a:t>
            </a:r>
            <a:r>
              <a:rPr lang="fr-CA" sz="1100" dirty="0" err="1"/>
              <a:t>www.engadget.com</a:t>
            </a:r>
            <a:r>
              <a:rPr lang="fr-CA" sz="1100" dirty="0"/>
              <a:t>/2018-10-05-fooling-ai-with-optical-illusions.html</a:t>
            </a:r>
          </a:p>
        </p:txBody>
      </p:sp>
    </p:spTree>
    <p:extLst>
      <p:ext uri="{BB962C8B-B14F-4D97-AF65-F5344CB8AC3E}">
        <p14:creationId xmlns:p14="http://schemas.microsoft.com/office/powerpoint/2010/main" val="8856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A1F76-A08F-9C72-83B6-4F932CC72A89}"/>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2A31083F-2461-2BDB-95E1-A97FF49A48DB}"/>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2C74647C-FA6F-9D3E-6398-054579D6F011}"/>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Tu as une image qui est sombre et tu dois décider combien de niveau de gris tu vas utiliser pour la représenter. Va tu choisir un nombre plutôt élevé ou plutôt bas? Quelle phénomène visuelle va guider ta décision? </a:t>
            </a:r>
          </a:p>
        </p:txBody>
      </p:sp>
      <p:sp>
        <p:nvSpPr>
          <p:cNvPr id="7" name="Rectangle 6">
            <a:extLst>
              <a:ext uri="{FF2B5EF4-FFF2-40B4-BE49-F238E27FC236}">
                <a16:creationId xmlns:a16="http://schemas.microsoft.com/office/drawing/2014/main" id="{EC1BE47D-C1ED-4812-2A9B-618A492988D4}"/>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399802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628650" y="905367"/>
            <a:ext cx="7886700" cy="5320069"/>
          </a:xfrm>
        </p:spPr>
        <p:txBody>
          <a:bodyPr>
            <a:normAutofit fontScale="92500" lnSpcReduction="10000"/>
          </a:bodyPr>
          <a:lstStyle/>
          <a:p>
            <a:pPr marL="514350" indent="-514350">
              <a:lnSpc>
                <a:spcPct val="150000"/>
              </a:lnSpc>
              <a:buClr>
                <a:schemeClr val="tx1"/>
              </a:buClr>
              <a:buSzPct val="100000"/>
              <a:buAutoNum type="arabicPeriod"/>
            </a:pPr>
            <a:r>
              <a:rPr lang="fr-FR" sz="3100" b="1" spc="-45" dirty="0">
                <a:latin typeface="+mj-lt"/>
                <a:cs typeface="Tahoma"/>
              </a:rPr>
              <a:t>͏͏</a:t>
            </a:r>
            <a:r>
              <a:rPr lang="fr-FR" b="1" spc="-45" dirty="0">
                <a:latin typeface="+mj-lt"/>
                <a:cs typeface="Tahoma"/>
              </a:rPr>
              <a:t>Introduction</a:t>
            </a:r>
          </a:p>
          <a:p>
            <a:pPr marL="504000" lvl="1" indent="-216000">
              <a:lnSpc>
                <a:spcPct val="120000"/>
              </a:lnSpc>
              <a:spcBef>
                <a:spcPts val="0"/>
              </a:spcBef>
              <a:buClr>
                <a:schemeClr val="tx1"/>
              </a:buClr>
              <a:buSzPct val="135000"/>
            </a:pPr>
            <a:r>
              <a:rPr lang="fr-FR" sz="2600" spc="-45" dirty="0">
                <a:latin typeface="+mj-lt"/>
                <a:cs typeface="Tahoma"/>
              </a:rPr>
              <a:t>Éléments historiques</a:t>
            </a:r>
          </a:p>
          <a:p>
            <a:pPr marL="504000" lvl="1" indent="-216000">
              <a:lnSpc>
                <a:spcPct val="120000"/>
              </a:lnSpc>
              <a:spcBef>
                <a:spcPts val="0"/>
              </a:spcBef>
              <a:buClr>
                <a:schemeClr val="tx1"/>
              </a:buClr>
              <a:buSzPct val="135000"/>
            </a:pPr>
            <a:r>
              <a:rPr lang="fr-FR" sz="2600" spc="-45" dirty="0">
                <a:latin typeface="+mj-lt"/>
                <a:cs typeface="Tahoma"/>
              </a:rPr>
              <a:t>Exemples d’applications et de modalités</a:t>
            </a:r>
          </a:p>
          <a:p>
            <a:pPr marL="504000" lvl="1" indent="-216000">
              <a:lnSpc>
                <a:spcPct val="120000"/>
              </a:lnSpc>
              <a:spcBef>
                <a:spcPts val="0"/>
              </a:spcBef>
              <a:buClr>
                <a:schemeClr val="tx1"/>
              </a:buClr>
              <a:buSzPct val="135000"/>
            </a:pPr>
            <a:r>
              <a:rPr lang="fr-FR" sz="2600" spc="-45" dirty="0">
                <a:latin typeface="+mj-lt"/>
                <a:cs typeface="Tahoma"/>
              </a:rPr>
              <a:t>Traitement et analyse d’images</a:t>
            </a:r>
            <a:endParaRPr lang="fr-FR" sz="2600" spc="-65" dirty="0">
              <a:latin typeface="+mj-lt"/>
              <a:cs typeface="Tahoma"/>
            </a:endParaRPr>
          </a:p>
          <a:p>
            <a:pPr marL="514350" indent="-514350">
              <a:lnSpc>
                <a:spcPct val="150000"/>
              </a:lnSpc>
              <a:buClr>
                <a:schemeClr val="tx1"/>
              </a:buClr>
              <a:buSzPct val="100000"/>
              <a:buAutoNum type="arabicPeriod"/>
            </a:pPr>
            <a:r>
              <a:rPr lang="fr-FR" b="1" spc="-65" dirty="0">
                <a:latin typeface="+mj-lt"/>
                <a:cs typeface="Tahoma"/>
              </a:rPr>
              <a:t>͏͏͏Perception</a:t>
            </a:r>
          </a:p>
          <a:p>
            <a:pPr marL="504000" lvl="1" indent="-216000">
              <a:lnSpc>
                <a:spcPct val="120000"/>
              </a:lnSpc>
              <a:spcBef>
                <a:spcPts val="0"/>
              </a:spcBef>
              <a:buClr>
                <a:schemeClr val="tx1"/>
              </a:buClr>
              <a:buSzPct val="135000"/>
            </a:pPr>
            <a:r>
              <a:rPr lang="en-CA" spc="-65" dirty="0">
                <a:latin typeface="+mj-lt"/>
                <a:cs typeface="Tahoma"/>
              </a:rPr>
              <a:t>Position du </a:t>
            </a:r>
            <a:r>
              <a:rPr lang="en-CA" spc="-65" dirty="0" err="1">
                <a:latin typeface="+mj-lt"/>
                <a:cs typeface="Tahoma"/>
              </a:rPr>
              <a:t>problème</a:t>
            </a:r>
            <a:endParaRPr lang="en-CA" spc="-65" dirty="0">
              <a:latin typeface="+mj-lt"/>
              <a:cs typeface="Tahoma"/>
            </a:endParaRPr>
          </a:p>
          <a:p>
            <a:pPr marL="504000" lvl="1" indent="-216000">
              <a:lnSpc>
                <a:spcPct val="120000"/>
              </a:lnSpc>
              <a:spcBef>
                <a:spcPts val="0"/>
              </a:spcBef>
              <a:buClr>
                <a:schemeClr val="tx1"/>
              </a:buClr>
              <a:buSzPct val="135000"/>
            </a:pPr>
            <a:r>
              <a:rPr lang="fr-FR" dirty="0">
                <a:latin typeface="+mj-lt"/>
              </a:rPr>
              <a:t>Œil </a:t>
            </a:r>
            <a:r>
              <a:rPr lang="en-CA" spc="-65" dirty="0">
                <a:latin typeface="+mj-lt"/>
                <a:cs typeface="Tahoma"/>
              </a:rPr>
              <a:t>et vision</a:t>
            </a:r>
          </a:p>
          <a:p>
            <a:pPr marL="504000" lvl="1" indent="-216000">
              <a:lnSpc>
                <a:spcPct val="120000"/>
              </a:lnSpc>
              <a:spcBef>
                <a:spcPts val="0"/>
              </a:spcBef>
              <a:buClr>
                <a:schemeClr val="tx1"/>
              </a:buClr>
              <a:buSzPct val="135000"/>
            </a:pPr>
            <a:r>
              <a:rPr lang="en-CA" spc="-65" dirty="0">
                <a:latin typeface="+mj-lt"/>
                <a:cs typeface="Tahoma"/>
              </a:rPr>
              <a:t>Perception</a:t>
            </a:r>
          </a:p>
          <a:p>
            <a:pPr marL="514350" indent="-514350">
              <a:lnSpc>
                <a:spcPct val="150000"/>
              </a:lnSpc>
              <a:buClr>
                <a:schemeClr val="tx1"/>
              </a:buClr>
              <a:buAutoNum type="arabicPeriod"/>
            </a:pPr>
            <a:r>
              <a:rPr lang="en-CA" b="1" spc="-65" dirty="0">
                <a:latin typeface="+mj-lt"/>
                <a:cs typeface="Tahoma"/>
              </a:rPr>
              <a:t>͏͏Formation des images </a:t>
            </a:r>
            <a:r>
              <a:rPr lang="en-CA" b="1" spc="-65" dirty="0" err="1">
                <a:latin typeface="+mj-lt"/>
                <a:cs typeface="Tahoma"/>
              </a:rPr>
              <a:t>numériques</a:t>
            </a:r>
            <a:endParaRPr lang="en-CA" b="1"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Modèle</a:t>
            </a:r>
            <a:r>
              <a:rPr lang="en-CA" spc="-65" dirty="0">
                <a:latin typeface="+mj-lt"/>
                <a:cs typeface="Tahoma"/>
              </a:rPr>
              <a:t> simple de formation </a:t>
            </a:r>
            <a:r>
              <a:rPr lang="en-CA" spc="-65" dirty="0" err="1">
                <a:latin typeface="+mj-lt"/>
                <a:cs typeface="Tahoma"/>
              </a:rPr>
              <a:t>d’images</a:t>
            </a:r>
            <a:endParaRPr lang="en-CA"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Échantillonnage</a:t>
            </a:r>
            <a:r>
              <a:rPr lang="en-CA" spc="-65" dirty="0">
                <a:latin typeface="+mj-lt"/>
                <a:cs typeface="Tahoma"/>
              </a:rPr>
              <a:t> et quantification</a:t>
            </a:r>
          </a:p>
          <a:p>
            <a:pPr marL="0" indent="0">
              <a:lnSpc>
                <a:spcPct val="150000"/>
              </a:lnSpc>
              <a:buClr>
                <a:schemeClr val="tx1"/>
              </a:buClr>
              <a:buNone/>
            </a:pPr>
            <a:endParaRPr lang="en-CA" sz="2600" dirty="0">
              <a:latin typeface="+mj-lt"/>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17760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EEFC419E-9EB4-0143-9155-DFA567E483E9}"/>
              </a:ext>
            </a:extLst>
          </p:cNvPr>
          <p:cNvSpPr txBox="1"/>
          <p:nvPr/>
        </p:nvSpPr>
        <p:spPr>
          <a:xfrm>
            <a:off x="598714" y="6683829"/>
            <a:ext cx="184731" cy="369332"/>
          </a:xfrm>
          <a:prstGeom prst="rect">
            <a:avLst/>
          </a:prstGeom>
          <a:noFill/>
        </p:spPr>
        <p:txBody>
          <a:bodyPr wrap="none" rtlCol="0">
            <a:spAutoFit/>
          </a:bodyPr>
          <a:lstStyle/>
          <a:p>
            <a:endParaRPr lang="fr-CA" dirty="0"/>
          </a:p>
        </p:txBody>
      </p:sp>
      <p:sp>
        <p:nvSpPr>
          <p:cNvPr id="7" name="Rectangle 6">
            <a:extLst>
              <a:ext uri="{FF2B5EF4-FFF2-40B4-BE49-F238E27FC236}">
                <a16:creationId xmlns:a16="http://schemas.microsoft.com/office/drawing/2014/main" id="{F251F262-03CF-464D-930E-E096C7EB4ED9}"/>
              </a:ext>
            </a:extLst>
          </p:cNvPr>
          <p:cNvSpPr/>
          <p:nvPr/>
        </p:nvSpPr>
        <p:spPr>
          <a:xfrm>
            <a:off x="496957" y="4625833"/>
            <a:ext cx="5464156" cy="1828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7451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76698"/>
            <a:ext cx="8700719"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Formation </a:t>
            </a:r>
            <a:r>
              <a:rPr lang="en-CA" sz="3200" b="1" spc="-15" dirty="0" err="1">
                <a:latin typeface="+mj-lt"/>
                <a:ea typeface="Tahoma" panose="020B0604030504040204" pitchFamily="34" charset="0"/>
                <a:cs typeface="Tahoma" panose="020B0604030504040204" pitchFamily="34" charset="0"/>
              </a:rPr>
              <a:t>d’images</a:t>
            </a:r>
            <a:endParaRPr lang="en-US" sz="3200" b="1" dirty="0">
              <a:latin typeface="+mj-lt"/>
              <a:ea typeface="Tahoma" panose="020B0604030504040204" pitchFamily="34" charset="0"/>
              <a:cs typeface="Tahoma" panose="020B0604030504040204" pitchFamily="34" charset="0"/>
            </a:endParaRPr>
          </a:p>
        </p:txBody>
      </p:sp>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61526" y="951978"/>
            <a:ext cx="8506901" cy="5498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600" b="1" u="sng" spc="-50" dirty="0">
                <a:latin typeface="+mj-lt"/>
                <a:cs typeface="Tahoma"/>
              </a:rPr>
              <a:t>Éléments de vocabulaire </a:t>
            </a:r>
            <a:endParaRPr lang="fr-FR" sz="2600" spc="-5" dirty="0">
              <a:solidFill>
                <a:srgbClr val="FF0000"/>
              </a:solidFill>
              <a:latin typeface="+mj-lt"/>
              <a:cs typeface="Arial Black"/>
            </a:endParaRPr>
          </a:p>
          <a:p>
            <a:pPr marL="482400" indent="-230400">
              <a:spcBef>
                <a:spcPts val="600"/>
              </a:spcBef>
              <a:buSzPct val="135000"/>
            </a:pPr>
            <a:r>
              <a:rPr lang="fr-CA" sz="2200" spc="-45" dirty="0">
                <a:latin typeface="+mj-lt"/>
                <a:cs typeface="Arial"/>
              </a:rPr>
              <a:t>Radiance : puissance émise par une source (Watts, lumens)</a:t>
            </a:r>
          </a:p>
          <a:p>
            <a:pPr marL="482400" indent="-230400">
              <a:spcBef>
                <a:spcPts val="600"/>
              </a:spcBef>
              <a:buSzPct val="135000"/>
            </a:pPr>
            <a:r>
              <a:rPr lang="fr-CA" sz="2200" spc="-45" dirty="0">
                <a:latin typeface="+mj-lt"/>
                <a:cs typeface="Arial"/>
              </a:rPr>
              <a:t>Luminance : puissance </a:t>
            </a:r>
            <a:r>
              <a:rPr lang="fr-CA" sz="2200" i="1" spc="-45" dirty="0">
                <a:latin typeface="+mj-lt"/>
                <a:cs typeface="Arial"/>
              </a:rPr>
              <a:t>émise</a:t>
            </a:r>
            <a:r>
              <a:rPr lang="fr-CA" sz="2200" spc="-45" dirty="0">
                <a:latin typeface="+mj-lt"/>
                <a:cs typeface="Arial"/>
              </a:rPr>
              <a:t> par unité de surface (</a:t>
            </a:r>
            <a:r>
              <a:rPr lang="fr-CA" sz="2200" spc="-45" dirty="0" err="1">
                <a:latin typeface="+mj-lt"/>
                <a:cs typeface="Arial"/>
              </a:rPr>
              <a:t>Lamberts</a:t>
            </a:r>
            <a:r>
              <a:rPr lang="fr-CA" sz="2200" spc="-45" dirty="0">
                <a:latin typeface="+mj-lt"/>
                <a:cs typeface="Arial"/>
              </a:rPr>
              <a:t>)</a:t>
            </a:r>
          </a:p>
          <a:p>
            <a:pPr marL="482400" indent="-230400">
              <a:spcBef>
                <a:spcPts val="600"/>
              </a:spcBef>
              <a:buSzPct val="135000"/>
            </a:pPr>
            <a:r>
              <a:rPr lang="fr-CA" sz="2200" dirty="0">
                <a:solidFill>
                  <a:srgbClr val="222222"/>
                </a:solidFill>
                <a:latin typeface="+mj-lt"/>
              </a:rPr>
              <a:t>É</a:t>
            </a:r>
            <a:r>
              <a:rPr lang="fr-CA" sz="2200" b="0" i="0" dirty="0">
                <a:solidFill>
                  <a:srgbClr val="222222"/>
                </a:solidFill>
                <a:effectLst/>
                <a:latin typeface="+mj-lt"/>
              </a:rPr>
              <a:t>clairement lumineux</a:t>
            </a:r>
            <a:r>
              <a:rPr lang="fr-CA" sz="2200" spc="-45" dirty="0">
                <a:latin typeface="+mj-lt"/>
                <a:cs typeface="Arial"/>
              </a:rPr>
              <a:t> : puissance </a:t>
            </a:r>
            <a:r>
              <a:rPr lang="fr-CA" sz="2200" i="1" spc="-45" dirty="0">
                <a:latin typeface="+mj-lt"/>
                <a:cs typeface="Arial"/>
              </a:rPr>
              <a:t>reçue </a:t>
            </a:r>
            <a:r>
              <a:rPr lang="fr-CA" sz="2200" spc="-45" dirty="0">
                <a:latin typeface="+mj-lt"/>
                <a:cs typeface="Arial"/>
              </a:rPr>
              <a:t>par unité de surface (lux) </a:t>
            </a:r>
          </a:p>
          <a:p>
            <a:pPr marL="482400" indent="-230400">
              <a:spcBef>
                <a:spcPts val="600"/>
              </a:spcBef>
              <a:buSzPct val="135000"/>
            </a:pPr>
            <a:r>
              <a:rPr lang="fr-CA" sz="2200" spc="-45" dirty="0">
                <a:latin typeface="+mj-lt"/>
                <a:cs typeface="Arial"/>
              </a:rPr>
              <a:t>Luminosité : mesure subjective de la puissance reçue</a:t>
            </a:r>
          </a:p>
        </p:txBody>
      </p:sp>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Modèle</a:t>
            </a:r>
            <a:r>
              <a:rPr lang="en-CA" sz="1600" dirty="0">
                <a:solidFill>
                  <a:schemeClr val="tx1">
                    <a:lumMod val="75000"/>
                    <a:lumOff val="25000"/>
                  </a:schemeClr>
                </a:solidFill>
                <a:latin typeface="+mj-lt"/>
              </a:rPr>
              <a:t> simple de formation </a:t>
            </a:r>
            <a:r>
              <a:rPr lang="en-CA" sz="1600" dirty="0" err="1">
                <a:solidFill>
                  <a:schemeClr val="tx1">
                    <a:lumMod val="75000"/>
                    <a:lumOff val="25000"/>
                  </a:schemeClr>
                </a:solidFill>
                <a:latin typeface="+mj-lt"/>
              </a:rPr>
              <a:t>d’images</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pic>
        <p:nvPicPr>
          <p:cNvPr id="1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3047" y="3202540"/>
            <a:ext cx="4912247" cy="3027586"/>
          </a:xfrm>
        </p:spPr>
      </p:pic>
    </p:spTree>
    <p:extLst>
      <p:ext uri="{BB962C8B-B14F-4D97-AF65-F5344CB8AC3E}">
        <p14:creationId xmlns:p14="http://schemas.microsoft.com/office/powerpoint/2010/main" val="3018987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8700719"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Formation </a:t>
            </a:r>
            <a:r>
              <a:rPr lang="en-CA" sz="3200" b="1" spc="-15" dirty="0" err="1">
                <a:latin typeface="+mj-lt"/>
                <a:ea typeface="Tahoma" panose="020B0604030504040204" pitchFamily="34" charset="0"/>
                <a:cs typeface="Tahoma" panose="020B0604030504040204" pitchFamily="34" charset="0"/>
              </a:rPr>
              <a:t>d’images</a:t>
            </a:r>
            <a:endParaRPr lang="en-US" sz="3200" b="1" dirty="0">
              <a:latin typeface="+mj-lt"/>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61526" y="919320"/>
                <a:ext cx="8506901" cy="5498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600" b="1" u="sng" spc="-50">
                    <a:latin typeface="+mj-lt"/>
                    <a:cs typeface="Tahoma"/>
                  </a:rPr>
                  <a:t>Éléments </a:t>
                </a:r>
                <a:r>
                  <a:rPr lang="fr-FR" sz="2600" b="1" u="sng" spc="-50" dirty="0">
                    <a:latin typeface="+mj-lt"/>
                    <a:cs typeface="Tahoma"/>
                  </a:rPr>
                  <a:t>de vocabulaire </a:t>
                </a:r>
                <a:endParaRPr lang="fr-FR" sz="2600" spc="-5" dirty="0">
                  <a:solidFill>
                    <a:srgbClr val="FF0000"/>
                  </a:solidFill>
                  <a:latin typeface="+mj-lt"/>
                  <a:cs typeface="Arial Black"/>
                </a:endParaRPr>
              </a:p>
              <a:p>
                <a:pPr marL="482400" indent="-230400">
                  <a:spcBef>
                    <a:spcPts val="600"/>
                  </a:spcBef>
                  <a:buSzPct val="135000"/>
                </a:pPr>
                <a:r>
                  <a:rPr lang="fr-CA" sz="2200" spc="-45" dirty="0">
                    <a:latin typeface="+mj-lt"/>
                    <a:cs typeface="Arial"/>
                  </a:rPr>
                  <a:t>Radiance : puissance émise par une source (Watts, lumens)</a:t>
                </a:r>
              </a:p>
              <a:p>
                <a:pPr marL="482400" indent="-230400">
                  <a:spcBef>
                    <a:spcPts val="600"/>
                  </a:spcBef>
                  <a:buSzPct val="135000"/>
                </a:pPr>
                <a:r>
                  <a:rPr lang="fr-CA" sz="2200" spc="-45" dirty="0">
                    <a:latin typeface="+mj-lt"/>
                    <a:cs typeface="Arial"/>
                  </a:rPr>
                  <a:t>Luminance : puissance </a:t>
                </a:r>
                <a:r>
                  <a:rPr lang="fr-CA" sz="2200" i="1" spc="-45" dirty="0">
                    <a:latin typeface="+mj-lt"/>
                    <a:cs typeface="Arial"/>
                  </a:rPr>
                  <a:t>émise</a:t>
                </a:r>
                <a:r>
                  <a:rPr lang="fr-CA" sz="2200" spc="-45" dirty="0">
                    <a:latin typeface="+mj-lt"/>
                    <a:cs typeface="Arial"/>
                  </a:rPr>
                  <a:t> par unité de surface (</a:t>
                </a:r>
                <a:r>
                  <a:rPr lang="fr-CA" sz="2200" spc="-45" dirty="0" err="1">
                    <a:latin typeface="+mj-lt"/>
                    <a:cs typeface="Arial"/>
                  </a:rPr>
                  <a:t>Lamberts</a:t>
                </a:r>
                <a:r>
                  <a:rPr lang="fr-CA" sz="2200" spc="-45" dirty="0">
                    <a:latin typeface="+mj-lt"/>
                    <a:cs typeface="Arial"/>
                  </a:rPr>
                  <a:t>)</a:t>
                </a:r>
              </a:p>
              <a:p>
                <a:pPr marL="482400" indent="-230400">
                  <a:spcBef>
                    <a:spcPts val="600"/>
                  </a:spcBef>
                  <a:buSzPct val="135000"/>
                </a:pPr>
                <a:r>
                  <a:rPr lang="fr-CA" sz="2200" dirty="0">
                    <a:solidFill>
                      <a:srgbClr val="222222"/>
                    </a:solidFill>
                    <a:latin typeface="+mj-lt"/>
                  </a:rPr>
                  <a:t>É</a:t>
                </a:r>
                <a:r>
                  <a:rPr lang="fr-CA" sz="2200" b="0" i="0" dirty="0">
                    <a:solidFill>
                      <a:srgbClr val="222222"/>
                    </a:solidFill>
                    <a:effectLst/>
                    <a:latin typeface="+mj-lt"/>
                  </a:rPr>
                  <a:t>clairement lumineux</a:t>
                </a:r>
                <a:r>
                  <a:rPr lang="fr-CA" sz="2200" spc="-45" dirty="0">
                    <a:latin typeface="+mj-lt"/>
                    <a:cs typeface="Arial"/>
                  </a:rPr>
                  <a:t> : puissance </a:t>
                </a:r>
                <a:r>
                  <a:rPr lang="fr-CA" sz="2200" i="1" spc="-45" dirty="0">
                    <a:latin typeface="+mj-lt"/>
                    <a:cs typeface="Arial"/>
                  </a:rPr>
                  <a:t>reçue </a:t>
                </a:r>
                <a:r>
                  <a:rPr lang="fr-CA" sz="2200" spc="-45" dirty="0">
                    <a:latin typeface="+mj-lt"/>
                    <a:cs typeface="Arial"/>
                  </a:rPr>
                  <a:t>par unité de surface (lux) </a:t>
                </a:r>
              </a:p>
              <a:p>
                <a:pPr marL="482400" indent="-230400">
                  <a:spcBef>
                    <a:spcPts val="600"/>
                  </a:spcBef>
                  <a:buSzPct val="135000"/>
                </a:pPr>
                <a:r>
                  <a:rPr lang="fr-CA" sz="2200" spc="-45" dirty="0">
                    <a:latin typeface="+mj-lt"/>
                    <a:cs typeface="Arial"/>
                  </a:rPr>
                  <a:t>Luminosité : mesure subjective de la puissance reçue</a:t>
                </a:r>
              </a:p>
              <a:p>
                <a:pPr marL="0" indent="0">
                  <a:lnSpc>
                    <a:spcPct val="100000"/>
                  </a:lnSpc>
                  <a:spcBef>
                    <a:spcPts val="1800"/>
                  </a:spcBef>
                  <a:buSzPct val="135000"/>
                  <a:buNone/>
                </a:pPr>
                <a:r>
                  <a:rPr lang="fr-FR" sz="2600" b="1" u="sng" spc="-50" dirty="0">
                    <a:latin typeface="+mj-lt"/>
                    <a:cs typeface="Tahoma"/>
                  </a:rPr>
                  <a:t>Image</a:t>
                </a:r>
              </a:p>
              <a:p>
                <a:pPr marL="482400" indent="-230400">
                  <a:spcBef>
                    <a:spcPts val="600"/>
                  </a:spcBef>
                  <a:buSzPct val="135000"/>
                </a:pPr>
                <a:r>
                  <a:rPr lang="fr-FR" sz="2200" spc="-45" dirty="0">
                    <a:latin typeface="+mj-lt"/>
                    <a:cs typeface="Arial"/>
                  </a:rPr>
                  <a:t>Quantité scalaire bi-dimensionnelle </a:t>
                </a:r>
                <a:r>
                  <a:rPr lang="fr-FR" sz="2200" i="1" spc="-45" dirty="0">
                    <a:latin typeface="+mj-lt"/>
                    <a:cs typeface="Arial"/>
                  </a:rPr>
                  <a:t>f </a:t>
                </a:r>
                <a14:m>
                  <m:oMath xmlns:m="http://schemas.openxmlformats.org/officeDocument/2006/math">
                    <m:d>
                      <m:dPr>
                        <m:ctrlPr>
                          <a:rPr lang="fr-FR" sz="2200" i="1" spc="-45" smtClean="0">
                            <a:latin typeface="Cambria Math" panose="02040503050406030204" pitchFamily="18" charset="0"/>
                            <a:cs typeface="Arial"/>
                          </a:rPr>
                        </m:ctrlPr>
                      </m:dPr>
                      <m:e>
                        <m:r>
                          <a:rPr lang="en-CA" sz="2200" b="0" i="1" spc="-45" smtClean="0">
                            <a:latin typeface="Cambria Math" charset="0"/>
                            <a:cs typeface="Arial"/>
                          </a:rPr>
                          <m:t>𝑥</m:t>
                        </m:r>
                        <m:r>
                          <a:rPr lang="en-CA" sz="2200" b="0" i="1" spc="-45" smtClean="0">
                            <a:latin typeface="Cambria Math" charset="0"/>
                            <a:cs typeface="Arial"/>
                          </a:rPr>
                          <m:t> </m:t>
                        </m:r>
                        <m:r>
                          <a:rPr lang="en-CA" sz="2200" b="0" i="0" spc="-45" smtClean="0">
                            <a:latin typeface="Cambria Math" charset="0"/>
                            <a:cs typeface="Arial"/>
                          </a:rPr>
                          <m:t>,</m:t>
                        </m:r>
                        <m:r>
                          <a:rPr lang="en-CA" sz="2200" b="0" i="1" spc="-45" smtClean="0">
                            <a:latin typeface="Cambria Math" charset="0"/>
                            <a:cs typeface="Arial"/>
                          </a:rPr>
                          <m:t> </m:t>
                        </m:r>
                        <m:r>
                          <a:rPr lang="en-CA" sz="2200" b="0" i="1" spc="-45" smtClean="0">
                            <a:latin typeface="Cambria Math" charset="0"/>
                            <a:cs typeface="Arial"/>
                          </a:rPr>
                          <m:t>𝑦</m:t>
                        </m:r>
                      </m:e>
                    </m:d>
                  </m:oMath>
                </a14:m>
                <a:r>
                  <a:rPr lang="fr-FR" sz="2200" spc="-45" dirty="0">
                    <a:latin typeface="+mj-lt"/>
                    <a:cs typeface="Arial"/>
                  </a:rPr>
                  <a:t> ;   </a:t>
                </a:r>
                <a14:m>
                  <m:oMath xmlns:m="http://schemas.openxmlformats.org/officeDocument/2006/math">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oMath>
                </a14:m>
                <a:r>
                  <a:rPr lang="fr-FR" sz="2200" spc="-45" dirty="0">
                    <a:latin typeface="+mj-lt"/>
                    <a:cs typeface="Arial"/>
                  </a:rPr>
                  <a:t> : variables d’espace</a:t>
                </a:r>
              </a:p>
              <a:p>
                <a:pPr marL="482400" indent="-230400">
                  <a:spcBef>
                    <a:spcPts val="600"/>
                  </a:spcBef>
                  <a:buSzPct val="135000"/>
                </a:pPr>
                <a:r>
                  <a:rPr lang="fr-FR" sz="2200" i="1" spc="-45" dirty="0">
                    <a:latin typeface="+mj-lt"/>
                    <a:cs typeface="Arial"/>
                  </a:rPr>
                  <a:t>f </a:t>
                </a:r>
                <a14:m>
                  <m:oMath xmlns:m="http://schemas.openxmlformats.org/officeDocument/2006/math">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a:t>
                </a:r>
                <a:r>
                  <a:rPr lang="fr-FR" sz="2200" i="1" spc="-50" dirty="0">
                    <a:latin typeface="+mj-lt"/>
                    <a:cs typeface="Tahoma"/>
                  </a:rPr>
                  <a:t>positive </a:t>
                </a:r>
                <a:r>
                  <a:rPr lang="fr-FR" sz="2200" spc="-50" dirty="0">
                    <a:latin typeface="+mj-lt"/>
                    <a:cs typeface="Tahoma"/>
                  </a:rPr>
                  <a:t>et </a:t>
                </a:r>
                <a:r>
                  <a:rPr lang="fr-FR" sz="2200" i="1" spc="-50" dirty="0">
                    <a:latin typeface="+mj-lt"/>
                    <a:cs typeface="Tahoma"/>
                  </a:rPr>
                  <a:t>bornée : </a:t>
                </a:r>
                <a14:m>
                  <m:oMath xmlns:m="http://schemas.openxmlformats.org/officeDocument/2006/math">
                    <m:r>
                      <a:rPr lang="fr-FR" sz="2200" i="1" spc="-50" smtClean="0">
                        <a:latin typeface="Cambria Math" charset="0"/>
                        <a:ea typeface="Cambria Math" panose="02040503050406030204" pitchFamily="18" charset="0"/>
                        <a:cs typeface="Tahoma"/>
                      </a:rPr>
                      <m:t>∀</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en-CA" sz="2200" b="0" i="0" spc="-45" smtClean="0">
                        <a:latin typeface="Cambria Math" charset="0"/>
                        <a:cs typeface="Arial"/>
                      </a:rPr>
                      <m:t>,  </m:t>
                    </m:r>
                    <m:r>
                      <a:rPr lang="en-CA" sz="2200" b="0" i="1" spc="-45" smtClean="0">
                        <a:latin typeface="Cambria Math" charset="0"/>
                        <a:cs typeface="Arial"/>
                      </a:rPr>
                      <m:t>𝐿</m:t>
                    </m:r>
                    <m:r>
                      <m:rPr>
                        <m:sty m:val="p"/>
                      </m:rPr>
                      <a:rPr lang="en-CA" sz="2200" b="0" i="0" spc="-45" baseline="-25000" smtClean="0">
                        <a:latin typeface="Cambria Math" charset="0"/>
                        <a:cs typeface="Arial"/>
                      </a:rPr>
                      <m:t>min</m:t>
                    </m:r>
                    <m:r>
                      <a:rPr lang="fr-FR" sz="2200" b="1" i="1" spc="-50">
                        <a:latin typeface="Cambria Math" charset="0"/>
                        <a:ea typeface="Cambria Math" panose="02040503050406030204" pitchFamily="18" charset="0"/>
                        <a:cs typeface="Tahoma"/>
                      </a:rPr>
                      <m:t>≤</m:t>
                    </m:r>
                    <m:r>
                      <m:rPr>
                        <m:nor/>
                      </m:rPr>
                      <a:rPr lang="fr-FR" sz="2200" i="1" spc="-45" dirty="0">
                        <a:latin typeface="+mj-lt"/>
                        <a:cs typeface="Arial"/>
                      </a:rPr>
                      <m:t>f</m:t>
                    </m:r>
                    <m:r>
                      <m:rPr>
                        <m:nor/>
                      </m:rPr>
                      <a:rPr lang="fr-FR" sz="2200" i="1" spc="-45" dirty="0">
                        <a:latin typeface="+mj-lt"/>
                        <a:cs typeface="Arial"/>
                      </a:rPr>
                      <m:t> </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fr-FR" sz="2200" b="1" i="1" spc="-50">
                        <a:latin typeface="Cambria Math" charset="0"/>
                        <a:ea typeface="Cambria Math" panose="02040503050406030204" pitchFamily="18" charset="0"/>
                        <a:cs typeface="Tahoma"/>
                      </a:rPr>
                      <m:t>≤</m:t>
                    </m:r>
                    <m:r>
                      <a:rPr lang="en-CA" sz="2200" i="1" spc="-45">
                        <a:latin typeface="Cambria Math" charset="0"/>
                        <a:cs typeface="Arial"/>
                      </a:rPr>
                      <m:t>𝐿</m:t>
                    </m:r>
                    <m:r>
                      <m:rPr>
                        <m:sty m:val="p"/>
                      </m:rPr>
                      <a:rPr lang="en-CA" sz="2200" spc="-45" baseline="-25000" smtClean="0">
                        <a:latin typeface="Cambria Math" charset="0"/>
                        <a:cs typeface="Arial"/>
                      </a:rPr>
                      <m:t>m</m:t>
                    </m:r>
                    <m:r>
                      <m:rPr>
                        <m:sty m:val="p"/>
                      </m:rPr>
                      <a:rPr lang="en-CA" sz="2200" b="0" i="0" spc="-45" baseline="-25000" smtClean="0">
                        <a:latin typeface="Cambria Math" charset="0"/>
                        <a:cs typeface="Arial"/>
                      </a:rPr>
                      <m:t>ax</m:t>
                    </m:r>
                  </m:oMath>
                </a14:m>
                <a:endParaRPr lang="fr-FR" sz="2200" b="1" spc="-50" baseline="-25000" dirty="0">
                  <a:latin typeface="+mj-lt"/>
                  <a:cs typeface="Tahoma"/>
                </a:endParaRPr>
              </a:p>
              <a:p>
                <a:pPr marL="0" indent="0">
                  <a:lnSpc>
                    <a:spcPct val="100000"/>
                  </a:lnSpc>
                  <a:spcBef>
                    <a:spcPts val="2400"/>
                  </a:spcBef>
                  <a:buSzPct val="135000"/>
                  <a:buNone/>
                </a:pPr>
                <a:r>
                  <a:rPr lang="fr-FR" sz="2600" b="1" u="sng" spc="-50" dirty="0">
                    <a:latin typeface="+mj-lt"/>
                    <a:cs typeface="Tahoma"/>
                  </a:rPr>
                  <a:t>Modèle simple de formation d’images (photographie, microscopie)</a:t>
                </a:r>
              </a:p>
              <a:p>
                <a:pPr marL="482400" indent="-230400">
                  <a:spcBef>
                    <a:spcPts val="600"/>
                  </a:spcBef>
                  <a:buSzPct val="135000"/>
                </a:pPr>
                <a:r>
                  <a:rPr lang="fr-FR" sz="2200" i="1" spc="-45" dirty="0">
                    <a:latin typeface="+mj-lt"/>
                    <a:cs typeface="Arial"/>
                  </a:rPr>
                  <a:t>f </a:t>
                </a:r>
                <a14:m>
                  <m:oMath xmlns:m="http://schemas.openxmlformats.org/officeDocument/2006/math">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a:t>
                </a:r>
                <a14:m>
                  <m:oMath xmlns:m="http://schemas.openxmlformats.org/officeDocument/2006/math">
                    <m:r>
                      <a:rPr lang="fr-FR" sz="2200" i="1" spc="-50" dirty="0" smtClean="0">
                        <a:latin typeface="Cambria Math" charset="0"/>
                        <a:ea typeface="Cambria Math" panose="02040503050406030204" pitchFamily="18" charset="0"/>
                        <a:cs typeface="Tahoma"/>
                      </a:rPr>
                      <m:t>=</m:t>
                    </m:r>
                    <m:r>
                      <a:rPr lang="en-CA" sz="2200" b="0" i="1" spc="-50" dirty="0" smtClean="0">
                        <a:latin typeface="Cambria Math" charset="0"/>
                        <a:ea typeface="Cambria Math" panose="02040503050406030204" pitchFamily="18" charset="0"/>
                        <a:cs typeface="Tahoma"/>
                      </a:rPr>
                      <m:t>𝑖</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en-CA" sz="2200" b="0" i="1" spc="-45" smtClean="0">
                        <a:latin typeface="Cambria Math" charset="0"/>
                        <a:cs typeface="Arial"/>
                      </a:rPr>
                      <m:t>  </m:t>
                    </m:r>
                    <m:r>
                      <a:rPr lang="en-CA" sz="2200" b="0" i="1" spc="-50" dirty="0" smtClean="0">
                        <a:latin typeface="Cambria Math" charset="0"/>
                        <a:ea typeface="Cambria Math" panose="02040503050406030204" pitchFamily="18" charset="0"/>
                        <a:cs typeface="Tahoma"/>
                      </a:rPr>
                      <m:t>𝑟</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endParaRPr lang="fr-FR" sz="2200" spc="-50" dirty="0">
                  <a:latin typeface="+mj-lt"/>
                  <a:cs typeface="Tahoma"/>
                </a:endParaRPr>
              </a:p>
              <a:p>
                <a:pPr marL="482400" indent="-230400">
                  <a:spcBef>
                    <a:spcPts val="600"/>
                  </a:spcBef>
                  <a:buSzPct val="135000"/>
                </a:pPr>
                <a14:m>
                  <m:oMath xmlns:m="http://schemas.openxmlformats.org/officeDocument/2006/math">
                    <m:r>
                      <a:rPr lang="en-CA" sz="2200" i="1" spc="-50" dirty="0">
                        <a:latin typeface="Cambria Math" charset="0"/>
                        <a:ea typeface="Cambria Math" panose="02040503050406030204" pitchFamily="18" charset="0"/>
                        <a:cs typeface="Tahoma"/>
                      </a:rPr>
                      <m:t>𝑖</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 illumination (bornée)</a:t>
                </a:r>
              </a:p>
              <a:p>
                <a:pPr marL="482400" indent="-230400">
                  <a:spcBef>
                    <a:spcPts val="600"/>
                  </a:spcBef>
                  <a:buSzPct val="135000"/>
                </a:pPr>
                <a14:m>
                  <m:oMath xmlns:m="http://schemas.openxmlformats.org/officeDocument/2006/math">
                    <m:r>
                      <a:rPr lang="en-CA" sz="2200" i="1" spc="-50" dirty="0">
                        <a:latin typeface="Cambria Math" charset="0"/>
                        <a:ea typeface="Cambria Math" panose="02040503050406030204" pitchFamily="18" charset="0"/>
                        <a:cs typeface="Tahoma"/>
                      </a:rPr>
                      <m:t>𝑟</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 réflectance; </a:t>
                </a:r>
                <a:r>
                  <a:rPr lang="en-CA" sz="2200" spc="-60" dirty="0">
                    <a:latin typeface="+mj-lt"/>
                    <a:cs typeface="Tahoma"/>
                  </a:rPr>
                  <a:t>0</a:t>
                </a:r>
                <a:r>
                  <a:rPr lang="fr-FR" sz="2200" spc="-50" dirty="0">
                    <a:latin typeface="+mj-lt"/>
                    <a:cs typeface="Tahoma"/>
                  </a:rPr>
                  <a:t> </a:t>
                </a:r>
                <a14:m>
                  <m:oMath xmlns:m="http://schemas.openxmlformats.org/officeDocument/2006/math">
                    <m:r>
                      <a:rPr lang="fr-FR" sz="2400" b="1" i="1" spc="-50">
                        <a:latin typeface="Cambria Math" charset="0"/>
                        <a:ea typeface="Cambria Math" panose="02040503050406030204" pitchFamily="18" charset="0"/>
                        <a:cs typeface="Tahoma"/>
                      </a:rPr>
                      <m:t>≤</m:t>
                    </m:r>
                    <m:r>
                      <a:rPr lang="en-CA" sz="2200" i="1" spc="-50" dirty="0">
                        <a:latin typeface="Cambria Math" charset="0"/>
                        <a:ea typeface="Cambria Math" panose="02040503050406030204" pitchFamily="18" charset="0"/>
                        <a:cs typeface="Tahoma"/>
                      </a:rPr>
                      <m:t>𝑟</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fr-FR" sz="2400" b="1" i="1" spc="-50">
                        <a:latin typeface="Cambria Math" charset="0"/>
                        <a:ea typeface="Cambria Math" panose="02040503050406030204" pitchFamily="18" charset="0"/>
                        <a:cs typeface="Tahoma"/>
                      </a:rPr>
                      <m:t>≤</m:t>
                    </m:r>
                  </m:oMath>
                </a14:m>
                <a:r>
                  <a:rPr lang="fr-FR" sz="2200" spc="-50" dirty="0">
                    <a:latin typeface="+mj-lt"/>
                    <a:cs typeface="Tahoma"/>
                  </a:rPr>
                  <a:t> 1</a:t>
                </a:r>
              </a:p>
              <a:p>
                <a:pPr marL="482400" indent="-230400">
                  <a:spcBef>
                    <a:spcPts val="600"/>
                  </a:spcBef>
                  <a:buSzPct val="135000"/>
                </a:pPr>
                <a:endParaRPr lang="fr-FR" sz="2200" spc="-50" dirty="0">
                  <a:latin typeface="+mj-lt"/>
                  <a:cs typeface="Tahoma"/>
                </a:endParaRPr>
              </a:p>
            </p:txBody>
          </p:sp>
        </mc:Choice>
        <mc:Fallback xmlns="">
          <p:sp>
            <p:nvSpPr>
              <p:cNvPr id="10" name="Content Placeholder 5">
                <a:extLst>
                  <a:ext uri="{FF2B5EF4-FFF2-40B4-BE49-F238E27FC236}">
                    <a16:creationId xmlns:a16="http://schemas.microsoft.com/office/drawing/2014/main" id="{0BF0B5EA-686D-4113-8636-66F90A6D45AA}"/>
                  </a:ext>
                </a:extLst>
              </p:cNvPr>
              <p:cNvSpPr txBox="1">
                <a:spLocks noRot="1" noChangeAspect="1" noMove="1" noResize="1" noEditPoints="1" noAdjustHandles="1" noChangeArrowheads="1" noChangeShapeType="1" noTextEdit="1"/>
              </p:cNvSpPr>
              <p:nvPr/>
            </p:nvSpPr>
            <p:spPr>
              <a:xfrm>
                <a:off x="361526" y="919320"/>
                <a:ext cx="8506901" cy="5498924"/>
              </a:xfrm>
              <a:prstGeom prst="rect">
                <a:avLst/>
              </a:prstGeom>
              <a:blipFill>
                <a:blip r:embed="rId3"/>
                <a:stretch>
                  <a:fillRect l="-1289" t="-887" r="-788"/>
                </a:stretch>
              </a:blipFill>
            </p:spPr>
            <p:txBody>
              <a:bodyPr/>
              <a:lstStyle/>
              <a:p>
                <a:r>
                  <a:rPr lang="fr-CA">
                    <a:noFill/>
                  </a:rPr>
                  <a:t> </a:t>
                </a:r>
              </a:p>
            </p:txBody>
          </p:sp>
        </mc:Fallback>
      </mc:AlternateContent>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Modèle</a:t>
            </a:r>
            <a:r>
              <a:rPr lang="en-CA" sz="1600" dirty="0">
                <a:solidFill>
                  <a:schemeClr val="tx1">
                    <a:lumMod val="75000"/>
                    <a:lumOff val="25000"/>
                  </a:schemeClr>
                </a:solidFill>
                <a:latin typeface="+mj-lt"/>
              </a:rPr>
              <a:t> simple de formation </a:t>
            </a:r>
            <a:r>
              <a:rPr lang="en-CA" sz="1600" dirty="0" err="1">
                <a:solidFill>
                  <a:schemeClr val="tx1">
                    <a:lumMod val="75000"/>
                    <a:lumOff val="25000"/>
                  </a:schemeClr>
                </a:solidFill>
                <a:latin typeface="+mj-lt"/>
              </a:rPr>
              <a:t>d’images</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Tree>
    <p:extLst>
      <p:ext uri="{BB962C8B-B14F-4D97-AF65-F5344CB8AC3E}">
        <p14:creationId xmlns:p14="http://schemas.microsoft.com/office/powerpoint/2010/main" val="2005491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3D393B-DDA4-406E-B470-C21B5C8529BF}"/>
              </a:ext>
            </a:extLst>
          </p:cNvPr>
          <p:cNvSpPr>
            <a:spLocks noGrp="1"/>
          </p:cNvSpPr>
          <p:nvPr>
            <p:ph type="title"/>
          </p:nvPr>
        </p:nvSpPr>
        <p:spPr>
          <a:xfrm>
            <a:off x="628650" y="289971"/>
            <a:ext cx="7886700" cy="486644"/>
          </a:xfrm>
        </p:spPr>
        <p:txBody>
          <a:bodyPr>
            <a:normAutofit fontScale="90000"/>
          </a:bodyPr>
          <a:lstStyle/>
          <a:p>
            <a:pPr algn="ctr"/>
            <a:r>
              <a:rPr lang="en-CA" sz="3200" b="1" dirty="0" err="1"/>
              <a:t>Représentation</a:t>
            </a:r>
            <a:r>
              <a:rPr lang="en-CA" sz="3200" b="1" dirty="0"/>
              <a:t> </a:t>
            </a:r>
            <a:r>
              <a:rPr lang="en-CA" sz="3200" b="1" dirty="0" err="1"/>
              <a:t>d’images</a:t>
            </a:r>
            <a:endParaRPr lang="en-CA" sz="3200" b="1" dirty="0"/>
          </a:p>
        </p:txBody>
      </p:sp>
      <p:pic>
        <p:nvPicPr>
          <p:cNvPr id="5" name="Picture 4">
            <a:extLst>
              <a:ext uri="{FF2B5EF4-FFF2-40B4-BE49-F238E27FC236}">
                <a16:creationId xmlns:a16="http://schemas.microsoft.com/office/drawing/2014/main" id="{0DDAC646-D2FA-4F90-91D1-92936F62B029}"/>
              </a:ext>
            </a:extLst>
          </p:cNvPr>
          <p:cNvPicPr>
            <a:picLocks noChangeAspect="1"/>
          </p:cNvPicPr>
          <p:nvPr/>
        </p:nvPicPr>
        <p:blipFill>
          <a:blip r:embed="rId3"/>
          <a:stretch>
            <a:fillRect/>
          </a:stretch>
        </p:blipFill>
        <p:spPr>
          <a:xfrm>
            <a:off x="839244" y="817352"/>
            <a:ext cx="7513268" cy="5649180"/>
          </a:xfrm>
          <a:prstGeom prst="rect">
            <a:avLst/>
          </a:prstGeom>
        </p:spPr>
      </p:pic>
    </p:spTree>
    <p:extLst>
      <p:ext uri="{BB962C8B-B14F-4D97-AF65-F5344CB8AC3E}">
        <p14:creationId xmlns:p14="http://schemas.microsoft.com/office/powerpoint/2010/main" val="120463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4624"/>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9" name="Title 8">
            <a:extLst>
              <a:ext uri="{FF2B5EF4-FFF2-40B4-BE49-F238E27FC236}">
                <a16:creationId xmlns:a16="http://schemas.microsoft.com/office/drawing/2014/main" id="{D3643391-1659-486C-8C0F-AEA40531ABCD}"/>
              </a:ext>
            </a:extLst>
          </p:cNvPr>
          <p:cNvSpPr>
            <a:spLocks noGrp="1"/>
          </p:cNvSpPr>
          <p:nvPr>
            <p:ph type="title"/>
          </p:nvPr>
        </p:nvSpPr>
        <p:spPr>
          <a:xfrm>
            <a:off x="355599" y="956811"/>
            <a:ext cx="7886700" cy="499108"/>
          </a:xfrm>
        </p:spPr>
        <p:txBody>
          <a:bodyPr>
            <a:normAutofit/>
          </a:bodyPr>
          <a:lstStyle/>
          <a:p>
            <a:pPr marL="12700">
              <a:lnSpc>
                <a:spcPct val="100000"/>
              </a:lnSpc>
            </a:pPr>
            <a:r>
              <a:rPr lang="en-CA" sz="2600" b="1" u="sng" spc="-45" dirty="0" err="1">
                <a:cs typeface="Tahoma"/>
              </a:rPr>
              <a:t>Années</a:t>
            </a:r>
            <a:r>
              <a:rPr lang="en-CA" sz="2600" b="1" u="sng" spc="-45" dirty="0">
                <a:cs typeface="Tahoma"/>
              </a:rPr>
              <a:t> 1960 : transmissions </a:t>
            </a:r>
            <a:r>
              <a:rPr lang="en-CA" sz="2600" b="1" u="sng" spc="-45" dirty="0" err="1">
                <a:cs typeface="Tahoma"/>
              </a:rPr>
              <a:t>spatiales</a:t>
            </a:r>
            <a:endParaRPr lang="en-CA" sz="2600" b="1" u="sng" dirty="0">
              <a:cs typeface="Tahoma"/>
            </a:endParaRPr>
          </a:p>
        </p:txBody>
      </p:sp>
      <p:sp>
        <p:nvSpPr>
          <p:cNvPr id="13" name="object 24">
            <a:extLst>
              <a:ext uri="{FF2B5EF4-FFF2-40B4-BE49-F238E27FC236}">
                <a16:creationId xmlns:a16="http://schemas.microsoft.com/office/drawing/2014/main" id="{3A8EB88E-9590-4DEF-8693-847B42DCB377}"/>
              </a:ext>
            </a:extLst>
          </p:cNvPr>
          <p:cNvSpPr txBox="1"/>
          <p:nvPr/>
        </p:nvSpPr>
        <p:spPr>
          <a:xfrm>
            <a:off x="247792" y="6289165"/>
            <a:ext cx="4625060" cy="107978"/>
          </a:xfrm>
          <a:prstGeom prst="rect">
            <a:avLst/>
          </a:prstGeom>
        </p:spPr>
        <p:txBody>
          <a:bodyPr vert="horz" wrap="square" lIns="0" tIns="0" rIns="0" bIns="0" rtlCol="0">
            <a:spAutoFit/>
          </a:bodyPr>
          <a:lstStyle/>
          <a:p>
            <a:pPr marL="12700">
              <a:lnSpc>
                <a:spcPts val="675"/>
              </a:lnSpc>
            </a:pPr>
            <a:r>
              <a:rPr lang="en-CA" sz="1200" i="1" spc="-35" dirty="0">
                <a:latin typeface="+mj-lt"/>
                <a:cs typeface="Arial"/>
              </a:rPr>
              <a:t>©</a:t>
            </a:r>
            <a:r>
              <a:rPr sz="1200" spc="-35" dirty="0">
                <a:latin typeface="+mj-lt"/>
                <a:ea typeface="Tahoma" panose="020B0604030504040204" pitchFamily="34" charset="0"/>
                <a:cs typeface="Tahoma" panose="020B0604030504040204" pitchFamily="34" charset="0"/>
              </a:rPr>
              <a:t> </a:t>
            </a:r>
            <a:r>
              <a:rPr sz="1200" spc="45" dirty="0">
                <a:latin typeface="+mj-lt"/>
                <a:ea typeface="Tahoma" panose="020B0604030504040204" pitchFamily="34" charset="0"/>
                <a:cs typeface="Tahoma" panose="020B0604030504040204" pitchFamily="34" charset="0"/>
              </a:rPr>
              <a:t>1992-2008 </a:t>
            </a:r>
            <a:r>
              <a:rPr sz="1200" spc="85" dirty="0">
                <a:latin typeface="+mj-lt"/>
                <a:ea typeface="Tahoma" panose="020B0604030504040204" pitchFamily="34" charset="0"/>
                <a:cs typeface="Tahoma" panose="020B0604030504040204" pitchFamily="34" charset="0"/>
              </a:rPr>
              <a:t>R. C. </a:t>
            </a:r>
            <a:r>
              <a:rPr sz="1200" spc="45" dirty="0">
                <a:latin typeface="+mj-lt"/>
                <a:ea typeface="Tahoma" panose="020B0604030504040204" pitchFamily="34" charset="0"/>
                <a:cs typeface="Tahoma" panose="020B0604030504040204" pitchFamily="34" charset="0"/>
              </a:rPr>
              <a:t>Gonzalez </a:t>
            </a:r>
            <a:r>
              <a:rPr sz="1200" spc="120" dirty="0">
                <a:latin typeface="+mj-lt"/>
                <a:ea typeface="Tahoma" panose="020B0604030504040204" pitchFamily="34" charset="0"/>
                <a:cs typeface="Tahoma" panose="020B0604030504040204" pitchFamily="34" charset="0"/>
              </a:rPr>
              <a:t>&amp; </a:t>
            </a:r>
            <a:r>
              <a:rPr sz="1200" spc="85" dirty="0">
                <a:latin typeface="+mj-lt"/>
                <a:ea typeface="Tahoma" panose="020B0604030504040204" pitchFamily="34" charset="0"/>
                <a:cs typeface="Tahoma" panose="020B0604030504040204" pitchFamily="34" charset="0"/>
              </a:rPr>
              <a:t>R. E.</a:t>
            </a:r>
            <a:r>
              <a:rPr sz="1200" spc="170" dirty="0">
                <a:latin typeface="+mj-lt"/>
                <a:ea typeface="Tahoma" panose="020B0604030504040204" pitchFamily="34" charset="0"/>
                <a:cs typeface="Tahoma" panose="020B0604030504040204" pitchFamily="34" charset="0"/>
              </a:rPr>
              <a:t> </a:t>
            </a:r>
            <a:r>
              <a:rPr sz="1200" spc="55" dirty="0">
                <a:latin typeface="+mj-lt"/>
                <a:ea typeface="Tahoma" panose="020B0604030504040204" pitchFamily="34" charset="0"/>
                <a:cs typeface="Tahoma" panose="020B0604030504040204" pitchFamily="34" charset="0"/>
              </a:rPr>
              <a:t>Woods</a:t>
            </a:r>
            <a:endParaRPr sz="1200" dirty="0">
              <a:latin typeface="+mj-lt"/>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4C1983E-F9A5-4DFB-A402-505B77CEA8D0}"/>
              </a:ext>
            </a:extLst>
          </p:cNvPr>
          <p:cNvSpPr txBox="1"/>
          <p:nvPr/>
        </p:nvSpPr>
        <p:spPr>
          <a:xfrm>
            <a:off x="355599" y="236179"/>
            <a:ext cx="6306992" cy="584775"/>
          </a:xfrm>
          <a:prstGeom prst="rect">
            <a:avLst/>
          </a:prstGeom>
          <a:noFill/>
        </p:spPr>
        <p:txBody>
          <a:bodyPr wrap="square" rtlCol="0">
            <a:spAutoFit/>
          </a:bodyPr>
          <a:lstStyle/>
          <a:p>
            <a:r>
              <a:rPr lang="en-CA" sz="3200" b="1" spc="-35" dirty="0">
                <a:latin typeface="+mj-lt"/>
              </a:rPr>
              <a:t>Premiers </a:t>
            </a:r>
            <a:r>
              <a:rPr lang="en-CA" sz="3200" b="1" spc="-35" dirty="0" err="1">
                <a:latin typeface="+mj-lt"/>
              </a:rPr>
              <a:t>traitements</a:t>
            </a:r>
            <a:endParaRPr lang="en-US" sz="3200" b="1" dirty="0">
              <a:solidFill>
                <a:schemeClr val="tx1">
                  <a:lumMod val="75000"/>
                  <a:lumOff val="25000"/>
                </a:schemeClr>
              </a:solidFill>
              <a:latin typeface="+mj-lt"/>
              <a:ea typeface="Century Gothic" charset="0"/>
              <a:cs typeface="Century Gothic" charset="0"/>
            </a:endParaRPr>
          </a:p>
        </p:txBody>
      </p:sp>
      <p:sp>
        <p:nvSpPr>
          <p:cNvPr id="22" name="TextBox 21">
            <a:extLst>
              <a:ext uri="{FF2B5EF4-FFF2-40B4-BE49-F238E27FC236}">
                <a16:creationId xmlns:a16="http://schemas.microsoft.com/office/drawing/2014/main" id="{744D8860-6DFD-4815-8548-A8A5894B0225}"/>
              </a:ext>
            </a:extLst>
          </p:cNvPr>
          <p:cNvSpPr txBox="1"/>
          <p:nvPr/>
        </p:nvSpPr>
        <p:spPr>
          <a:xfrm>
            <a:off x="4639172" y="-48017"/>
            <a:ext cx="3167726"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Éléments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historiques</a:t>
            </a:r>
            <a:endParaRPr lang="en-CA" sz="1600" dirty="0">
              <a:solidFill>
                <a:schemeClr val="tx1">
                  <a:lumMod val="75000"/>
                  <a:lumOff val="25000"/>
                </a:schemeClr>
              </a:solidFill>
              <a:latin typeface="+mj-lt"/>
            </a:endParaRPr>
          </a:p>
        </p:txBody>
      </p:sp>
      <p:sp>
        <p:nvSpPr>
          <p:cNvPr id="24" name="TextBox 23">
            <a:extLst>
              <a:ext uri="{FF2B5EF4-FFF2-40B4-BE49-F238E27FC236}">
                <a16:creationId xmlns:a16="http://schemas.microsoft.com/office/drawing/2014/main" id="{6166D859-5BA6-486E-839B-46B4D4E27F32}"/>
              </a:ext>
            </a:extLst>
          </p:cNvPr>
          <p:cNvSpPr txBox="1"/>
          <p:nvPr/>
        </p:nvSpPr>
        <p:spPr>
          <a:xfrm>
            <a:off x="4092465" y="5635641"/>
            <a:ext cx="755335" cy="430887"/>
          </a:xfrm>
          <a:prstGeom prst="rect">
            <a:avLst/>
          </a:prstGeom>
          <a:noFill/>
        </p:spPr>
        <p:txBody>
          <a:bodyPr wrap="none" rtlCol="0">
            <a:spAutoFit/>
          </a:bodyPr>
          <a:lstStyle/>
          <a:p>
            <a:r>
              <a:rPr lang="en-CA" sz="2200" dirty="0">
                <a:latin typeface="+mj-lt"/>
              </a:rPr>
              <a:t>1964</a:t>
            </a:r>
          </a:p>
        </p:txBody>
      </p:sp>
      <p:pic>
        <p:nvPicPr>
          <p:cNvPr id="3" name="Picture 2">
            <a:extLst>
              <a:ext uri="{FF2B5EF4-FFF2-40B4-BE49-F238E27FC236}">
                <a16:creationId xmlns:a16="http://schemas.microsoft.com/office/drawing/2014/main" id="{3FAE5BCF-656B-45FD-A6CD-D57979E27EC3}"/>
              </a:ext>
            </a:extLst>
          </p:cNvPr>
          <p:cNvPicPr>
            <a:picLocks noChangeAspect="1"/>
          </p:cNvPicPr>
          <p:nvPr/>
        </p:nvPicPr>
        <p:blipFill>
          <a:blip r:embed="rId3"/>
          <a:stretch>
            <a:fillRect/>
          </a:stretch>
        </p:blipFill>
        <p:spPr>
          <a:xfrm>
            <a:off x="2467627" y="1520671"/>
            <a:ext cx="4208746" cy="4061238"/>
          </a:xfrm>
          <a:prstGeom prst="rect">
            <a:avLst/>
          </a:prstGeom>
        </p:spPr>
      </p:pic>
      <p:sp>
        <p:nvSpPr>
          <p:cNvPr id="18" name="Rectangle 17">
            <a:extLst>
              <a:ext uri="{FF2B5EF4-FFF2-40B4-BE49-F238E27FC236}">
                <a16:creationId xmlns:a16="http://schemas.microsoft.com/office/drawing/2014/main" id="{A8E28DCB-7328-4019-8C8E-B87FDA879D0B}"/>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0535679A-6007-4134-9BF6-2ADCCA0A5A6A}"/>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879302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D848-D362-45FA-8F5E-FE4BBE2A4283}"/>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5" name="TextBox 4">
            <a:extLst>
              <a:ext uri="{FF2B5EF4-FFF2-40B4-BE49-F238E27FC236}">
                <a16:creationId xmlns:a16="http://schemas.microsoft.com/office/drawing/2014/main" id="{D19CA2D0-C794-482A-9590-D606FEF0DCDE}"/>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6" name="Content Placeholder 2">
            <a:extLst>
              <a:ext uri="{FF2B5EF4-FFF2-40B4-BE49-F238E27FC236}">
                <a16:creationId xmlns:a16="http://schemas.microsoft.com/office/drawing/2014/main" id="{01905485-E3F9-46CE-A305-EEB355C4856A}"/>
              </a:ext>
            </a:extLst>
          </p:cNvPr>
          <p:cNvSpPr txBox="1">
            <a:spLocks/>
          </p:cNvSpPr>
          <p:nvPr/>
        </p:nvSpPr>
        <p:spPr>
          <a:xfrm>
            <a:off x="355598" y="1005062"/>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Numérisation</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7" name="TextBox 6">
            <a:extLst>
              <a:ext uri="{FF2B5EF4-FFF2-40B4-BE49-F238E27FC236}">
                <a16:creationId xmlns:a16="http://schemas.microsoft.com/office/drawing/2014/main" id="{B3EF2D2D-A8EB-450C-8802-756021FE2D9C}"/>
              </a:ext>
            </a:extLst>
          </p:cNvPr>
          <p:cNvSpPr txBox="1"/>
          <p:nvPr/>
        </p:nvSpPr>
        <p:spPr>
          <a:xfrm>
            <a:off x="355598" y="263530"/>
            <a:ext cx="8291444" cy="584775"/>
          </a:xfrm>
          <a:prstGeom prst="rect">
            <a:avLst/>
          </a:prstGeom>
          <a:noFill/>
        </p:spPr>
        <p:txBody>
          <a:bodyPr wrap="square" rtlCol="0">
            <a:spAutoFit/>
          </a:bodyPr>
          <a:lstStyle/>
          <a:p>
            <a:r>
              <a:rPr lang="en-CA" sz="3200" b="1" spc="-15">
                <a:latin typeface="+mj-lt"/>
                <a:ea typeface="Tahoma" panose="020B0604030504040204" pitchFamily="34" charset="0"/>
                <a:cs typeface="Tahoma" panose="020B0604030504040204" pitchFamily="34" charset="0"/>
              </a:rPr>
              <a:t>Échantillonnage</a:t>
            </a:r>
            <a:endParaRPr lang="en-US" sz="3200" b="1" dirty="0">
              <a:latin typeface="+mj-lt"/>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8F8193E-64A8-4DDB-B001-F38F6B6A364F}"/>
              </a:ext>
            </a:extLst>
          </p:cNvPr>
          <p:cNvSpPr txBox="1"/>
          <p:nvPr/>
        </p:nvSpPr>
        <p:spPr>
          <a:xfrm>
            <a:off x="355598" y="475005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0" name="object 19">
            <a:extLst>
              <a:ext uri="{FF2B5EF4-FFF2-40B4-BE49-F238E27FC236}">
                <a16:creationId xmlns:a16="http://schemas.microsoft.com/office/drawing/2014/main" id="{2A7943B2-58F2-42F4-9896-1F958993E574}"/>
              </a:ext>
            </a:extLst>
          </p:cNvPr>
          <p:cNvSpPr/>
          <p:nvPr/>
        </p:nvSpPr>
        <p:spPr>
          <a:xfrm>
            <a:off x="1490597" y="1465545"/>
            <a:ext cx="6237962" cy="3283730"/>
          </a:xfrm>
          <a:prstGeom prst="rect">
            <a:avLst/>
          </a:prstGeom>
          <a:blipFill>
            <a:blip r:embed="rId3" cstate="print"/>
            <a:stretch>
              <a:fillRect/>
            </a:stretch>
          </a:blip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3" name="Content Placeholder 5">
                <a:extLst>
                  <a:ext uri="{FF2B5EF4-FFF2-40B4-BE49-F238E27FC236}">
                    <a16:creationId xmlns:a16="http://schemas.microsoft.com/office/drawing/2014/main" id="{562636EE-2AB6-4570-B435-2DEB67012B0A}"/>
                  </a:ext>
                </a:extLst>
              </p:cNvPr>
              <p:cNvSpPr txBox="1">
                <a:spLocks/>
              </p:cNvSpPr>
              <p:nvPr/>
            </p:nvSpPr>
            <p:spPr>
              <a:xfrm>
                <a:off x="347252" y="5179665"/>
                <a:ext cx="8295863" cy="11710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900" indent="-342900">
                  <a:spcBef>
                    <a:spcPts val="600"/>
                  </a:spcBef>
                  <a:buSzPct val="135000"/>
                </a:pPr>
                <a:r>
                  <a:rPr lang="fr-FR" sz="2200" spc="-45" dirty="0">
                    <a:latin typeface="+mj-lt"/>
                    <a:cs typeface="Arial"/>
                  </a:rPr>
                  <a:t>Plage de variation de </a:t>
                </a:r>
                <a14:m>
                  <m:oMath xmlns:m="http://schemas.openxmlformats.org/officeDocument/2006/math">
                    <m:r>
                      <a:rPr lang="en-CA" sz="2200" i="1" spc="-45">
                        <a:latin typeface="Cambria Math" panose="02040503050406030204" pitchFamily="18" charset="0"/>
                        <a:cs typeface="Arial"/>
                      </a:rPr>
                      <m:t>𝑥</m:t>
                    </m:r>
                  </m:oMath>
                </a14:m>
                <a:r>
                  <a:rPr lang="fr-FR" sz="2200" spc="-45" dirty="0">
                    <a:latin typeface="+mj-lt"/>
                    <a:cs typeface="Arial"/>
                  </a:rPr>
                  <a:t> :  </a:t>
                </a:r>
                <a14:m>
                  <m:oMath xmlns:m="http://schemas.openxmlformats.org/officeDocument/2006/math">
                    <m:d>
                      <m:dPr>
                        <m:begChr m:val="["/>
                        <m:endChr m:val="]"/>
                        <m:ctrlPr>
                          <a:rPr lang="fr-FR" sz="2200" i="1" spc="-45" smtClean="0">
                            <a:latin typeface="Cambria Math" panose="02040503050406030204" pitchFamily="18" charset="0"/>
                            <a:cs typeface="Arial"/>
                          </a:rPr>
                        </m:ctrlPr>
                      </m:dPr>
                      <m:e>
                        <m:r>
                          <a:rPr lang="en-CA" sz="2200" b="0" i="1" spc="-45" smtClean="0">
                            <a:latin typeface="Cambria Math" panose="02040503050406030204" pitchFamily="18" charset="0"/>
                            <a:cs typeface="Arial"/>
                          </a:rPr>
                          <m:t>0</m:t>
                        </m:r>
                        <m:r>
                          <a:rPr lang="en-CA" sz="2200" b="0" i="1" spc="-45" smtClean="0">
                            <a:latin typeface="Cambria Math" panose="02040503050406030204" pitchFamily="18" charset="0"/>
                            <a:cs typeface="Arial"/>
                          </a:rPr>
                          <m:t>  ; </m:t>
                        </m:r>
                        <m:r>
                          <a:rPr lang="en-CA" sz="2200" b="0" i="1" spc="-45" smtClean="0">
                            <a:latin typeface="Cambria Math" panose="02040503050406030204" pitchFamily="18" charset="0"/>
                            <a:cs typeface="Arial"/>
                          </a:rPr>
                          <m:t>𝑀</m:t>
                        </m:r>
                        <m:r>
                          <a:rPr lang="en-CA" sz="2200" b="0" i="1" spc="-45" smtClean="0">
                            <a:latin typeface="Cambria Math" panose="02040503050406030204" pitchFamily="18" charset="0"/>
                            <a:cs typeface="Arial"/>
                          </a:rPr>
                          <m:t> −</m:t>
                        </m:r>
                        <m:r>
                          <a:rPr lang="en-CA" sz="2200" b="0" i="1" spc="-45" smtClean="0">
                            <a:latin typeface="Cambria Math" panose="02040503050406030204" pitchFamily="18" charset="0"/>
                            <a:cs typeface="Arial"/>
                          </a:rPr>
                          <m:t>1</m:t>
                        </m:r>
                      </m:e>
                    </m:d>
                  </m:oMath>
                </a14:m>
                <a:r>
                  <a:rPr lang="fr-FR" sz="2200" spc="-45" dirty="0">
                    <a:latin typeface="+mj-lt"/>
                    <a:cs typeface="Arial"/>
                  </a:rPr>
                  <a:t>       (valeurs entières)</a:t>
                </a:r>
              </a:p>
              <a:p>
                <a:pPr marL="594900" indent="-342900">
                  <a:spcBef>
                    <a:spcPts val="600"/>
                  </a:spcBef>
                  <a:buSzPct val="135000"/>
                </a:pPr>
                <a:r>
                  <a:rPr lang="fr-FR" sz="2200" spc="-45" dirty="0">
                    <a:latin typeface="+mj-lt"/>
                    <a:cs typeface="Arial"/>
                  </a:rPr>
                  <a:t>Plage de variation de </a:t>
                </a:r>
                <a14:m>
                  <m:oMath xmlns:m="http://schemas.openxmlformats.org/officeDocument/2006/math">
                    <m:r>
                      <a:rPr lang="en-CA" sz="2200" i="1" spc="-45">
                        <a:latin typeface="Cambria Math" panose="02040503050406030204" pitchFamily="18" charset="0"/>
                        <a:cs typeface="Arial"/>
                      </a:rPr>
                      <m:t>𝑦</m:t>
                    </m:r>
                  </m:oMath>
                </a14:m>
                <a:r>
                  <a:rPr lang="fr-FR" sz="2200" spc="-45" dirty="0">
                    <a:latin typeface="+mj-lt"/>
                    <a:cs typeface="Arial"/>
                  </a:rPr>
                  <a:t> :  </a:t>
                </a:r>
                <a14:m>
                  <m:oMath xmlns:m="http://schemas.openxmlformats.org/officeDocument/2006/math">
                    <m:d>
                      <m:dPr>
                        <m:begChr m:val="["/>
                        <m:endChr m:val="]"/>
                        <m:ctrlPr>
                          <a:rPr lang="fr-FR" sz="2200" i="1" spc="-45">
                            <a:latin typeface="Cambria Math" panose="02040503050406030204" pitchFamily="18" charset="0"/>
                            <a:cs typeface="Arial"/>
                          </a:rPr>
                        </m:ctrlPr>
                      </m:dPr>
                      <m:e>
                        <m:r>
                          <a:rPr lang="en-CA" sz="2200" i="1" spc="-45">
                            <a:latin typeface="Cambria Math" panose="02040503050406030204" pitchFamily="18" charset="0"/>
                            <a:cs typeface="Arial"/>
                          </a:rPr>
                          <m:t>0</m:t>
                        </m:r>
                        <m:r>
                          <a:rPr lang="en-CA" sz="2200" b="0" i="1" spc="-45" smtClean="0">
                            <a:latin typeface="Cambria Math" panose="02040503050406030204" pitchFamily="18" charset="0"/>
                            <a:cs typeface="Arial"/>
                          </a:rPr>
                          <m:t> </m:t>
                        </m:r>
                        <m:r>
                          <a:rPr lang="en-CA" sz="2200" i="1" spc="-45">
                            <a:latin typeface="Cambria Math" panose="02040503050406030204" pitchFamily="18" charset="0"/>
                            <a:cs typeface="Arial"/>
                          </a:rPr>
                          <m:t> ;</m:t>
                        </m:r>
                        <m:r>
                          <a:rPr lang="en-CA" sz="2200" b="0" i="1" spc="-45" smtClean="0">
                            <a:latin typeface="Cambria Math" panose="02040503050406030204" pitchFamily="18" charset="0"/>
                            <a:cs typeface="Arial"/>
                          </a:rPr>
                          <m:t> </m:t>
                        </m:r>
                        <m:r>
                          <a:rPr lang="en-CA" sz="2200" b="0" i="1" spc="-45" smtClean="0">
                            <a:latin typeface="Cambria Math" panose="02040503050406030204" pitchFamily="18" charset="0"/>
                            <a:cs typeface="Arial"/>
                          </a:rPr>
                          <m:t>𝑁</m:t>
                        </m:r>
                        <m:r>
                          <a:rPr lang="en-CA" sz="2200" i="1" spc="-45">
                            <a:latin typeface="Cambria Math" panose="02040503050406030204" pitchFamily="18" charset="0"/>
                            <a:cs typeface="Arial"/>
                          </a:rPr>
                          <m:t> −</m:t>
                        </m:r>
                        <m:r>
                          <a:rPr lang="en-CA" sz="2200" b="0" i="1" spc="-45" smtClean="0">
                            <a:latin typeface="Cambria Math" panose="02040503050406030204" pitchFamily="18" charset="0"/>
                            <a:cs typeface="Arial"/>
                          </a:rPr>
                          <m:t>1</m:t>
                        </m:r>
                      </m:e>
                    </m:d>
                  </m:oMath>
                </a14:m>
                <a:r>
                  <a:rPr lang="fr-FR" sz="2200" spc="-45" dirty="0">
                    <a:latin typeface="+mj-lt"/>
                    <a:cs typeface="Arial"/>
                  </a:rPr>
                  <a:t>     (valeurs entières)</a:t>
                </a:r>
              </a:p>
              <a:p>
                <a:pPr marL="594900" indent="-342900">
                  <a:spcBef>
                    <a:spcPts val="600"/>
                  </a:spcBef>
                  <a:buSzPct val="135000"/>
                </a:pPr>
                <a14:m>
                  <m:oMath xmlns:m="http://schemas.openxmlformats.org/officeDocument/2006/math">
                    <m:r>
                      <a:rPr lang="en-CA" sz="2200" i="1" spc="-45">
                        <a:latin typeface="Cambria Math" panose="02040503050406030204" pitchFamily="18" charset="0"/>
                        <a:cs typeface="Arial"/>
                      </a:rPr>
                      <m:t>𝑥</m:t>
                    </m:r>
                  </m:oMath>
                </a14:m>
                <a:r>
                  <a:rPr lang="fr-FR" sz="2200" spc="-45" dirty="0">
                    <a:latin typeface="+mj-lt"/>
                    <a:cs typeface="Arial"/>
                  </a:rPr>
                  <a:t> : indice de lignes ;   </a:t>
                </a:r>
                <a14:m>
                  <m:oMath xmlns:m="http://schemas.openxmlformats.org/officeDocument/2006/math">
                    <m:r>
                      <a:rPr lang="en-CA" sz="2200" i="1" spc="-45">
                        <a:latin typeface="Cambria Math" panose="02040503050406030204" pitchFamily="18" charset="0"/>
                        <a:cs typeface="Arial"/>
                      </a:rPr>
                      <m:t>𝑦</m:t>
                    </m:r>
                  </m:oMath>
                </a14:m>
                <a:r>
                  <a:rPr lang="fr-FR" sz="2200" spc="-45" dirty="0">
                    <a:latin typeface="+mj-lt"/>
                    <a:cs typeface="Arial"/>
                  </a:rPr>
                  <a:t> : indice de colonnes</a:t>
                </a:r>
              </a:p>
            </p:txBody>
          </p:sp>
        </mc:Choice>
        <mc:Fallback xmlns="">
          <p:sp>
            <p:nvSpPr>
              <p:cNvPr id="13" name="Content Placeholder 5">
                <a:extLst>
                  <a:ext uri="{FF2B5EF4-FFF2-40B4-BE49-F238E27FC236}">
                    <a16:creationId xmlns:a16="http://schemas.microsoft.com/office/drawing/2014/main" id="{562636EE-2AB6-4570-B435-2DEB67012B0A}"/>
                  </a:ext>
                </a:extLst>
              </p:cNvPr>
              <p:cNvSpPr txBox="1">
                <a:spLocks noRot="1" noChangeAspect="1" noMove="1" noResize="1" noEditPoints="1" noAdjustHandles="1" noChangeArrowheads="1" noChangeShapeType="1" noTextEdit="1"/>
              </p:cNvSpPr>
              <p:nvPr/>
            </p:nvSpPr>
            <p:spPr>
              <a:xfrm>
                <a:off x="347252" y="5179665"/>
                <a:ext cx="8295863" cy="1171031"/>
              </a:xfrm>
              <a:prstGeom prst="rect">
                <a:avLst/>
              </a:prstGeom>
              <a:blipFill>
                <a:blip r:embed="rId4"/>
                <a:stretch>
                  <a:fillRect t="-15104" b="-13021"/>
                </a:stretch>
              </a:blipFill>
            </p:spPr>
            <p:txBody>
              <a:bodyPr/>
              <a:lstStyle/>
              <a:p>
                <a:r>
                  <a:rPr lang="en-CA">
                    <a:noFill/>
                  </a:rPr>
                  <a:t> </a:t>
                </a:r>
              </a:p>
            </p:txBody>
          </p:sp>
        </mc:Fallback>
      </mc:AlternateContent>
    </p:spTree>
    <p:extLst>
      <p:ext uri="{BB962C8B-B14F-4D97-AF65-F5344CB8AC3E}">
        <p14:creationId xmlns:p14="http://schemas.microsoft.com/office/powerpoint/2010/main" val="702587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D848-D362-45FA-8F5E-FE4BBE2A4283}"/>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5" name="TextBox 4">
            <a:extLst>
              <a:ext uri="{FF2B5EF4-FFF2-40B4-BE49-F238E27FC236}">
                <a16:creationId xmlns:a16="http://schemas.microsoft.com/office/drawing/2014/main" id="{D19CA2D0-C794-482A-9590-D606FEF0DCDE}"/>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7" name="TextBox 6">
            <a:extLst>
              <a:ext uri="{FF2B5EF4-FFF2-40B4-BE49-F238E27FC236}">
                <a16:creationId xmlns:a16="http://schemas.microsoft.com/office/drawing/2014/main" id="{B3EF2D2D-A8EB-450C-8802-756021FE2D9C}"/>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Quantification</a:t>
            </a:r>
            <a:endParaRPr lang="en-US" sz="3200" b="1" dirty="0">
              <a:latin typeface="+mj-lt"/>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1" name="Content Placeholder 5">
                <a:extLst>
                  <a:ext uri="{FF2B5EF4-FFF2-40B4-BE49-F238E27FC236}">
                    <a16:creationId xmlns:a16="http://schemas.microsoft.com/office/drawing/2014/main" id="{A5AD677E-1463-4955-8A62-EC1FE483E2F4}"/>
                  </a:ext>
                </a:extLst>
              </p:cNvPr>
              <p:cNvSpPr txBox="1">
                <a:spLocks/>
              </p:cNvSpPr>
              <p:nvPr/>
            </p:nvSpPr>
            <p:spPr>
              <a:xfrm>
                <a:off x="361527" y="1691012"/>
                <a:ext cx="8285516" cy="30563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SzPct val="135000"/>
                  <a:buNone/>
                </a:pPr>
                <a:r>
                  <a:rPr lang="fr-FR" sz="2600" b="1" u="sng" spc="-50" dirty="0">
                    <a:latin typeface="+mj-lt"/>
                    <a:cs typeface="Tahoma"/>
                  </a:rPr>
                  <a:t>Principe</a:t>
                </a:r>
              </a:p>
              <a:p>
                <a:pPr marL="482400" indent="-230400">
                  <a:spcBef>
                    <a:spcPts val="600"/>
                  </a:spcBef>
                  <a:buSzPct val="135000"/>
                </a:pPr>
                <a:r>
                  <a:rPr lang="en-CA" sz="2200" spc="-45" dirty="0">
                    <a:latin typeface="+mj-lt"/>
                    <a:cs typeface="Arial"/>
                  </a:rPr>
                  <a:t>Choix d’un </a:t>
                </a:r>
                <a:r>
                  <a:rPr lang="en-CA" sz="2200" spc="-45" dirty="0" err="1">
                    <a:latin typeface="+mj-lt"/>
                    <a:cs typeface="Arial"/>
                  </a:rPr>
                  <a:t>nombre</a:t>
                </a:r>
                <a:r>
                  <a:rPr lang="en-CA" sz="2200" spc="-45" dirty="0">
                    <a:latin typeface="+mj-lt"/>
                    <a:cs typeface="Arial"/>
                  </a:rPr>
                  <a:t> </a:t>
                </a:r>
                <a:r>
                  <a:rPr lang="en-CA" sz="2200" spc="-45" dirty="0" err="1">
                    <a:latin typeface="+mj-lt"/>
                    <a:cs typeface="Arial"/>
                  </a:rPr>
                  <a:t>entier</a:t>
                </a:r>
                <a:r>
                  <a:rPr lang="en-CA" sz="2200" spc="-45" dirty="0">
                    <a:latin typeface="+mj-lt"/>
                    <a:cs typeface="Arial"/>
                  </a:rPr>
                  <a:t> de </a:t>
                </a:r>
                <a:r>
                  <a:rPr lang="en-CA" sz="2200" spc="-45" dirty="0" err="1">
                    <a:latin typeface="+mj-lt"/>
                    <a:cs typeface="Arial"/>
                  </a:rPr>
                  <a:t>valeurs</a:t>
                </a:r>
                <a:r>
                  <a:rPr lang="en-CA" sz="2200" spc="-45" dirty="0">
                    <a:latin typeface="+mj-lt"/>
                    <a:cs typeface="Arial"/>
                  </a:rPr>
                  <a:t> </a:t>
                </a:r>
                <a:r>
                  <a:rPr lang="en-CA" sz="2200" spc="-45" dirty="0" err="1">
                    <a:latin typeface="+mj-lt"/>
                    <a:cs typeface="Arial"/>
                  </a:rPr>
                  <a:t>discrètes</a:t>
                </a:r>
                <a:r>
                  <a:rPr lang="en-CA" sz="2200" spc="-45" dirty="0">
                    <a:latin typeface="+mj-lt"/>
                    <a:cs typeface="Arial"/>
                  </a:rPr>
                  <a:t> </a:t>
                </a:r>
                <a:r>
                  <a:rPr lang="en-CA" sz="2200" spc="-45" dirty="0" err="1">
                    <a:latin typeface="+mj-lt"/>
                    <a:cs typeface="Arial"/>
                  </a:rPr>
                  <a:t>couvrant</a:t>
                </a:r>
                <a:r>
                  <a:rPr lang="en-CA" sz="2200" spc="-45" dirty="0">
                    <a:latin typeface="+mj-lt"/>
                    <a:cs typeface="Arial"/>
                  </a:rPr>
                  <a:t> </a:t>
                </a:r>
                <a:r>
                  <a:rPr lang="en-CA" sz="2200" spc="-45" dirty="0" err="1">
                    <a:latin typeface="+mj-lt"/>
                    <a:cs typeface="Arial"/>
                  </a:rPr>
                  <a:t>l’intervalle</a:t>
                </a:r>
                <a:r>
                  <a:rPr lang="fr-FR" sz="2200" spc="-45" dirty="0">
                    <a:latin typeface="+mj-lt"/>
                    <a:cs typeface="Arial"/>
                  </a:rPr>
                  <a:t> </a:t>
                </a:r>
                <a14:m>
                  <m:oMath xmlns:m="http://schemas.openxmlformats.org/officeDocument/2006/math">
                    <m:d>
                      <m:dPr>
                        <m:begChr m:val="["/>
                        <m:endChr m:val="]"/>
                        <m:ctrlPr>
                          <a:rPr lang="fr-FR" sz="2200" i="1" spc="-45" smtClean="0">
                            <a:latin typeface="Cambria Math" panose="02040503050406030204" pitchFamily="18" charset="0"/>
                            <a:cs typeface="Arial"/>
                          </a:rPr>
                        </m:ctrlPr>
                      </m:dPr>
                      <m:e>
                        <m:r>
                          <a:rPr lang="en-CA" sz="2200" i="1" spc="-45">
                            <a:latin typeface="Cambria Math" panose="02040503050406030204" pitchFamily="18" charset="0"/>
                            <a:cs typeface="Arial"/>
                          </a:rPr>
                          <m:t>𝐿</m:t>
                        </m:r>
                        <m:r>
                          <m:rPr>
                            <m:sty m:val="p"/>
                          </m:rPr>
                          <a:rPr lang="en-CA" sz="2200" spc="-45" baseline="-25000">
                            <a:latin typeface="Cambria Math" panose="02040503050406030204" pitchFamily="18" charset="0"/>
                            <a:cs typeface="Arial"/>
                          </a:rPr>
                          <m:t>min</m:t>
                        </m:r>
                        <m:r>
                          <m:rPr>
                            <m:nor/>
                          </m:rPr>
                          <a:rPr lang="en-CA" sz="2200" i="1" spc="-45" baseline="-25000">
                            <a:latin typeface="+mj-lt"/>
                            <a:cs typeface="Arial"/>
                          </a:rPr>
                          <m:t>  </m:t>
                        </m:r>
                        <m:r>
                          <a:rPr lang="en-CA" sz="2200" i="1" spc="-45">
                            <a:latin typeface="Cambria Math" panose="02040503050406030204" pitchFamily="18" charset="0"/>
                            <a:cs typeface="Arial"/>
                          </a:rPr>
                          <m:t>;  </m:t>
                        </m:r>
                        <m:r>
                          <a:rPr lang="en-CA" sz="2200" i="1" spc="-45">
                            <a:latin typeface="Cambria Math" panose="02040503050406030204" pitchFamily="18" charset="0"/>
                            <a:cs typeface="Arial"/>
                          </a:rPr>
                          <m:t>𝐿</m:t>
                        </m:r>
                        <m:r>
                          <m:rPr>
                            <m:sty m:val="p"/>
                          </m:rPr>
                          <a:rPr lang="en-CA" sz="2200" spc="-45" baseline="-25000">
                            <a:latin typeface="Cambria Math" panose="02040503050406030204" pitchFamily="18" charset="0"/>
                            <a:cs typeface="Arial"/>
                          </a:rPr>
                          <m:t>max</m:t>
                        </m:r>
                      </m:e>
                    </m:d>
                  </m:oMath>
                </a14:m>
                <a:endParaRPr lang="fr-FR" sz="2200" b="1" spc="-50" baseline="-25000" dirty="0">
                  <a:latin typeface="+mj-lt"/>
                  <a:cs typeface="Tahoma"/>
                </a:endParaRPr>
              </a:p>
              <a:p>
                <a:pPr marL="0" indent="0">
                  <a:lnSpc>
                    <a:spcPct val="100000"/>
                  </a:lnSpc>
                  <a:spcBef>
                    <a:spcPts val="2400"/>
                  </a:spcBef>
                  <a:buSzPct val="135000"/>
                  <a:buNone/>
                </a:pPr>
                <a:r>
                  <a:rPr lang="fr-FR" sz="2600" b="1" u="sng" spc="-50" dirty="0">
                    <a:latin typeface="+mj-lt"/>
                    <a:cs typeface="Tahoma"/>
                  </a:rPr>
                  <a:t>En pratique</a:t>
                </a:r>
              </a:p>
              <a:p>
                <a:pPr marL="482400" indent="-230400">
                  <a:spcBef>
                    <a:spcPts val="600"/>
                  </a:spcBef>
                  <a:buSzPct val="135000"/>
                </a:pPr>
                <a:r>
                  <a:rPr lang="en-CA" sz="2200" spc="-45" dirty="0">
                    <a:latin typeface="+mj-lt"/>
                    <a:cs typeface="Arial"/>
                  </a:rPr>
                  <a:t>On </a:t>
                </a:r>
                <a:r>
                  <a:rPr lang="en-CA" sz="2200" spc="-45" dirty="0" err="1">
                    <a:latin typeface="+mj-lt"/>
                    <a:cs typeface="Arial"/>
                  </a:rPr>
                  <a:t>choisit</a:t>
                </a:r>
                <a:r>
                  <a:rPr lang="en-CA" sz="2200" spc="-45" dirty="0">
                    <a:latin typeface="+mj-lt"/>
                    <a:cs typeface="Arial"/>
                  </a:rPr>
                  <a:t> un </a:t>
                </a:r>
                <a:r>
                  <a:rPr lang="en-CA" sz="2200" spc="-45" dirty="0" err="1">
                    <a:latin typeface="+mj-lt"/>
                    <a:cs typeface="Arial"/>
                  </a:rPr>
                  <a:t>intervalle</a:t>
                </a:r>
                <a:r>
                  <a:rPr lang="en-CA" sz="2200" spc="-45" dirty="0">
                    <a:latin typeface="+mj-lt"/>
                    <a:cs typeface="Arial"/>
                  </a:rPr>
                  <a:t> </a:t>
                </a:r>
                <a14:m>
                  <m:oMath xmlns:m="http://schemas.openxmlformats.org/officeDocument/2006/math">
                    <m:d>
                      <m:dPr>
                        <m:begChr m:val="["/>
                        <m:endChr m:val="]"/>
                        <m:ctrlPr>
                          <a:rPr lang="fr-FR" sz="2200" i="1" spc="-45">
                            <a:latin typeface="Cambria Math" panose="02040503050406030204" pitchFamily="18" charset="0"/>
                            <a:cs typeface="Arial"/>
                          </a:rPr>
                        </m:ctrlPr>
                      </m:dPr>
                      <m:e>
                        <m:r>
                          <m:rPr>
                            <m:nor/>
                          </m:rPr>
                          <a:rPr lang="en-CA" sz="2200" b="0" i="0" spc="-45" smtClean="0">
                            <a:latin typeface="+mj-lt"/>
                            <a:cs typeface="Arial"/>
                          </a:rPr>
                          <m:t>0</m:t>
                        </m:r>
                        <m:r>
                          <m:rPr>
                            <m:nor/>
                          </m:rPr>
                          <a:rPr lang="en-CA" sz="2200" i="1" spc="-45" baseline="-25000">
                            <a:latin typeface="+mj-lt"/>
                            <a:cs typeface="Arial"/>
                          </a:rPr>
                          <m:t>  </m:t>
                        </m:r>
                        <m:r>
                          <a:rPr lang="en-CA" sz="2200" i="1" spc="-45">
                            <a:latin typeface="Cambria Math" panose="02040503050406030204" pitchFamily="18" charset="0"/>
                            <a:cs typeface="Arial"/>
                          </a:rPr>
                          <m:t>;  </m:t>
                        </m:r>
                        <m:r>
                          <a:rPr lang="en-CA" sz="2200" i="1" spc="-45">
                            <a:latin typeface="Cambria Math" panose="02040503050406030204" pitchFamily="18" charset="0"/>
                            <a:cs typeface="Arial"/>
                          </a:rPr>
                          <m:t>𝐿</m:t>
                        </m:r>
                      </m:e>
                    </m:d>
                  </m:oMath>
                </a14:m>
                <a:endParaRPr lang="fr-FR" sz="2200" spc="-50" dirty="0">
                  <a:latin typeface="+mj-lt"/>
                  <a:cs typeface="Tahoma"/>
                </a:endParaRPr>
              </a:p>
              <a:p>
                <a:pPr marL="482400" indent="-230400">
                  <a:spcBef>
                    <a:spcPts val="600"/>
                  </a:spcBef>
                  <a:buSzPct val="135000"/>
                </a:pPr>
                <a:r>
                  <a:rPr lang="fr-FR" sz="2200" spc="-20" dirty="0">
                    <a:latin typeface="+mj-lt"/>
                    <a:cs typeface="Tahoma"/>
                  </a:rPr>
                  <a:t>On </a:t>
                </a:r>
                <a:r>
                  <a:rPr lang="fr-FR" sz="2200" spc="-30" dirty="0">
                    <a:latin typeface="+mj-lt"/>
                    <a:cs typeface="Tahoma"/>
                  </a:rPr>
                  <a:t>choisit </a:t>
                </a:r>
                <a14:m>
                  <m:oMath xmlns:m="http://schemas.openxmlformats.org/officeDocument/2006/math">
                    <m:r>
                      <a:rPr lang="en-CA" sz="2200" i="1" spc="-45">
                        <a:latin typeface="Cambria Math" panose="02040503050406030204" pitchFamily="18" charset="0"/>
                        <a:cs typeface="Arial"/>
                      </a:rPr>
                      <m:t>𝐿</m:t>
                    </m:r>
                  </m:oMath>
                </a14:m>
                <a:r>
                  <a:rPr lang="fr-FR" sz="2200" i="1" spc="-25" dirty="0">
                    <a:latin typeface="+mj-lt"/>
                    <a:cs typeface="Times New Roman"/>
                  </a:rPr>
                  <a:t> </a:t>
                </a:r>
                <a14:m>
                  <m:oMath xmlns:m="http://schemas.openxmlformats.org/officeDocument/2006/math">
                    <m:r>
                      <a:rPr lang="fr-FR" sz="2200" i="1" spc="-25" dirty="0" smtClean="0">
                        <a:latin typeface="Cambria Math" panose="02040503050406030204" pitchFamily="18" charset="0"/>
                        <a:ea typeface="Cambria Math" panose="02040503050406030204" pitchFamily="18" charset="0"/>
                        <a:cs typeface="Times New Roman"/>
                      </a:rPr>
                      <m:t>=</m:t>
                    </m:r>
                  </m:oMath>
                </a14:m>
                <a:r>
                  <a:rPr lang="fr-FR" sz="2200" spc="-30" dirty="0">
                    <a:latin typeface="+mj-lt"/>
                    <a:cs typeface="Lucida Sans Unicode"/>
                  </a:rPr>
                  <a:t> </a:t>
                </a:r>
                <a:r>
                  <a:rPr lang="fr-FR" sz="2200" spc="-10" dirty="0">
                    <a:latin typeface="+mj-lt"/>
                    <a:cs typeface="Tahoma"/>
                  </a:rPr>
                  <a:t>2</a:t>
                </a:r>
                <a:r>
                  <a:rPr lang="fr-FR" sz="2200" i="1" spc="-15" baseline="27777" dirty="0">
                    <a:latin typeface="+mj-lt"/>
                    <a:cs typeface="Calibri"/>
                  </a:rPr>
                  <a:t>k </a:t>
                </a:r>
                <a:r>
                  <a:rPr lang="fr-FR" sz="2200" i="1" spc="-40" dirty="0">
                    <a:latin typeface="+mj-lt"/>
                    <a:cs typeface="Meiryo"/>
                  </a:rPr>
                  <a:t>− </a:t>
                </a:r>
                <a:r>
                  <a:rPr lang="fr-FR" sz="2200" spc="-60" dirty="0">
                    <a:latin typeface="+mj-lt"/>
                    <a:cs typeface="Tahoma"/>
                  </a:rPr>
                  <a:t>1 </a:t>
                </a:r>
                <a:r>
                  <a:rPr lang="fr-FR" sz="2200" spc="-65" dirty="0">
                    <a:latin typeface="+mj-lt"/>
                    <a:cs typeface="Tahoma"/>
                  </a:rPr>
                  <a:t>ce </a:t>
                </a:r>
                <a:r>
                  <a:rPr lang="fr-FR" sz="2200" spc="-40" dirty="0">
                    <a:latin typeface="+mj-lt"/>
                    <a:cs typeface="Tahoma"/>
                  </a:rPr>
                  <a:t>qui </a:t>
                </a:r>
                <a:r>
                  <a:rPr lang="fr-FR" sz="2200" spc="-55" dirty="0">
                    <a:latin typeface="+mj-lt"/>
                    <a:cs typeface="Tahoma"/>
                  </a:rPr>
                  <a:t>permet </a:t>
                </a:r>
                <a:r>
                  <a:rPr lang="fr-FR" sz="2200" spc="-80" dirty="0">
                    <a:latin typeface="+mj-lt"/>
                    <a:cs typeface="Tahoma"/>
                  </a:rPr>
                  <a:t>de </a:t>
                </a:r>
                <a:r>
                  <a:rPr lang="fr-FR" sz="2200" spc="-50" dirty="0">
                    <a:latin typeface="+mj-lt"/>
                    <a:cs typeface="Tahoma"/>
                  </a:rPr>
                  <a:t>coder </a:t>
                </a:r>
                <a:r>
                  <a:rPr lang="fr-FR" sz="2200" spc="-60" dirty="0">
                    <a:latin typeface="+mj-lt"/>
                    <a:cs typeface="Tahoma"/>
                  </a:rPr>
                  <a:t>les </a:t>
                </a:r>
                <a:r>
                  <a:rPr lang="fr-FR" sz="2200" spc="-45" dirty="0">
                    <a:latin typeface="+mj-lt"/>
                    <a:cs typeface="Tahoma"/>
                  </a:rPr>
                  <a:t>intensités </a:t>
                </a:r>
                <a:r>
                  <a:rPr lang="fr-FR" sz="2200" spc="-60" dirty="0">
                    <a:latin typeface="+mj-lt"/>
                    <a:cs typeface="Tahoma"/>
                  </a:rPr>
                  <a:t>sur </a:t>
                </a:r>
                <a:r>
                  <a:rPr lang="fr-FR" sz="2200" i="1" spc="-60" dirty="0">
                    <a:latin typeface="+mj-lt"/>
                    <a:cs typeface="Tahoma"/>
                  </a:rPr>
                  <a:t>k</a:t>
                </a:r>
                <a:r>
                  <a:rPr lang="fr-FR" sz="2200" spc="-60" dirty="0">
                    <a:latin typeface="+mj-lt"/>
                    <a:cs typeface="Tahoma"/>
                  </a:rPr>
                  <a:t> </a:t>
                </a:r>
                <a:r>
                  <a:rPr lang="fr-FR" sz="2200" spc="-30" dirty="0">
                    <a:latin typeface="+mj-lt"/>
                    <a:cs typeface="Tahoma"/>
                  </a:rPr>
                  <a:t>bits  </a:t>
                </a:r>
              </a:p>
              <a:p>
                <a:pPr marL="482400" indent="-230400">
                  <a:spcBef>
                    <a:spcPts val="600"/>
                  </a:spcBef>
                  <a:buSzPct val="135000"/>
                </a:pPr>
                <a:r>
                  <a:rPr lang="fr-FR" sz="2200" spc="-5" dirty="0">
                    <a:latin typeface="+mj-lt"/>
                    <a:cs typeface="Tahoma"/>
                  </a:rPr>
                  <a:t>Si </a:t>
                </a:r>
                <a14:m>
                  <m:oMath xmlns:m="http://schemas.openxmlformats.org/officeDocument/2006/math">
                    <m:r>
                      <a:rPr lang="en-CA" sz="2200" i="1" spc="-45">
                        <a:latin typeface="Cambria Math" panose="02040503050406030204" pitchFamily="18" charset="0"/>
                        <a:cs typeface="Arial"/>
                      </a:rPr>
                      <m:t>𝐿</m:t>
                    </m:r>
                    <m:r>
                      <a:rPr lang="en-CA" sz="2200" i="1" spc="-45">
                        <a:latin typeface="Cambria Math" panose="02040503050406030204" pitchFamily="18" charset="0"/>
                        <a:cs typeface="Arial"/>
                      </a:rPr>
                      <m:t> </m:t>
                    </m:r>
                  </m:oMath>
                </a14:m>
                <a:r>
                  <a:rPr lang="fr-FR" sz="2200" spc="-37" baseline="-10416" dirty="0" err="1">
                    <a:latin typeface="+mj-lt"/>
                    <a:cs typeface="Arial"/>
                  </a:rPr>
                  <a:t>max</a:t>
                </a:r>
                <a:r>
                  <a:rPr lang="fr-FR" sz="2200" spc="-37" baseline="-10416" dirty="0">
                    <a:latin typeface="+mj-lt"/>
                    <a:cs typeface="Arial"/>
                  </a:rPr>
                  <a:t>  </a:t>
                </a:r>
                <a14:m>
                  <m:oMath xmlns:m="http://schemas.openxmlformats.org/officeDocument/2006/math">
                    <m:r>
                      <a:rPr lang="fr-FR" sz="2200" i="1" spc="-55" dirty="0" smtClean="0">
                        <a:latin typeface="Cambria Math" panose="02040503050406030204" pitchFamily="18" charset="0"/>
                        <a:ea typeface="Cambria Math" panose="02040503050406030204" pitchFamily="18" charset="0"/>
                        <a:cs typeface="Verdana"/>
                      </a:rPr>
                      <m:t>&gt;</m:t>
                    </m:r>
                  </m:oMath>
                </a14:m>
                <a:r>
                  <a:rPr lang="fr-FR" sz="2200" i="1" spc="-55" dirty="0">
                    <a:latin typeface="+mj-lt"/>
                    <a:cs typeface="Verdana"/>
                  </a:rPr>
                  <a:t> </a:t>
                </a:r>
                <a14:m>
                  <m:oMath xmlns:m="http://schemas.openxmlformats.org/officeDocument/2006/math">
                    <m:r>
                      <a:rPr lang="en-CA" sz="2200" i="1" spc="-45">
                        <a:latin typeface="Cambria Math" panose="02040503050406030204" pitchFamily="18" charset="0"/>
                        <a:cs typeface="Arial"/>
                      </a:rPr>
                      <m:t>𝐿</m:t>
                    </m:r>
                  </m:oMath>
                </a14:m>
                <a:r>
                  <a:rPr lang="fr-FR" sz="2200" i="1" spc="-25" dirty="0">
                    <a:latin typeface="+mj-lt"/>
                    <a:cs typeface="Times New Roman"/>
                  </a:rPr>
                  <a:t> </a:t>
                </a:r>
                <a:r>
                  <a:rPr lang="fr-FR" sz="2200" spc="-90" dirty="0">
                    <a:latin typeface="+mj-lt"/>
                    <a:cs typeface="Tahoma"/>
                  </a:rPr>
                  <a:t>:</a:t>
                </a:r>
                <a:r>
                  <a:rPr lang="fr-FR" sz="2200" spc="15" dirty="0">
                    <a:latin typeface="+mj-lt"/>
                    <a:cs typeface="Tahoma"/>
                  </a:rPr>
                  <a:t> </a:t>
                </a:r>
                <a:r>
                  <a:rPr lang="fr-FR" sz="2200" spc="-40" dirty="0">
                    <a:latin typeface="+mj-lt"/>
                    <a:cs typeface="Tahoma"/>
                  </a:rPr>
                  <a:t>saturation</a:t>
                </a:r>
                <a:endParaRPr lang="fr-FR" sz="2200" dirty="0">
                  <a:latin typeface="+mj-lt"/>
                  <a:cs typeface="Tahoma"/>
                </a:endParaRPr>
              </a:p>
              <a:p>
                <a:pPr marL="482400" indent="-230400">
                  <a:spcBef>
                    <a:spcPts val="600"/>
                  </a:spcBef>
                  <a:buSzPct val="135000"/>
                </a:pPr>
                <a:endParaRPr lang="fr-FR" sz="2200" spc="-50" dirty="0">
                  <a:latin typeface="+mj-lt"/>
                  <a:cs typeface="Tahoma"/>
                </a:endParaRPr>
              </a:p>
            </p:txBody>
          </p:sp>
        </mc:Choice>
        <mc:Fallback xmlns="">
          <p:sp>
            <p:nvSpPr>
              <p:cNvPr id="11" name="Content Placeholder 5">
                <a:extLst>
                  <a:ext uri="{FF2B5EF4-FFF2-40B4-BE49-F238E27FC236}">
                    <a16:creationId xmlns:a16="http://schemas.microsoft.com/office/drawing/2014/main" id="{A5AD677E-1463-4955-8A62-EC1FE483E2F4}"/>
                  </a:ext>
                </a:extLst>
              </p:cNvPr>
              <p:cNvSpPr txBox="1">
                <a:spLocks noRot="1" noChangeAspect="1" noMove="1" noResize="1" noEditPoints="1" noAdjustHandles="1" noChangeArrowheads="1" noChangeShapeType="1" noTextEdit="1"/>
              </p:cNvSpPr>
              <p:nvPr/>
            </p:nvSpPr>
            <p:spPr>
              <a:xfrm>
                <a:off x="361527" y="1691012"/>
                <a:ext cx="8285516" cy="3056351"/>
              </a:xfrm>
              <a:prstGeom prst="rect">
                <a:avLst/>
              </a:prstGeom>
              <a:blipFill>
                <a:blip r:embed="rId3"/>
                <a:stretch>
                  <a:fillRect l="-1225" t="-1653" b="-3719"/>
                </a:stretch>
              </a:blipFill>
            </p:spPr>
            <p:txBody>
              <a:bodyPr/>
              <a:lstStyle/>
              <a:p>
                <a:r>
                  <a:rPr lang="fr-CA">
                    <a:noFill/>
                  </a:rPr>
                  <a:t> </a:t>
                </a:r>
              </a:p>
            </p:txBody>
          </p:sp>
        </mc:Fallback>
      </mc:AlternateContent>
    </p:spTree>
    <p:extLst>
      <p:ext uri="{BB962C8B-B14F-4D97-AF65-F5344CB8AC3E}">
        <p14:creationId xmlns:p14="http://schemas.microsoft.com/office/powerpoint/2010/main" val="1358741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AD205-9A50-5C66-0F5A-DEE889BF9F52}"/>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C2128D55-55B5-FBF3-095C-729C98A518F3}"/>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16BE1D90-3B91-3CE8-B95B-6F2C80F546A9}"/>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3600" b="1">
                <a:solidFill>
                  <a:srgbClr val="5B5B5B"/>
                </a:solidFill>
              </a:rPr>
              <a:t>Combien de bits est le standard pour la représentation des images? 
</a:t>
            </a:r>
          </a:p>
        </p:txBody>
      </p:sp>
      <p:sp>
        <p:nvSpPr>
          <p:cNvPr id="7" name="Rectangle 6">
            <a:extLst>
              <a:ext uri="{FF2B5EF4-FFF2-40B4-BE49-F238E27FC236}">
                <a16:creationId xmlns:a16="http://schemas.microsoft.com/office/drawing/2014/main" id="{55EFC874-4847-F23E-C6AD-CA07BCFE320C}"/>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3070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spatiale</a:t>
            </a:r>
            <a:endParaRPr lang="en-US" sz="3200" b="1" dirty="0">
              <a:latin typeface="+mj-lt"/>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mc:AlternateContent xmlns:mc="http://schemas.openxmlformats.org/markup-compatibility/2006" xmlns:a14="http://schemas.microsoft.com/office/drawing/2010/main">
        <mc:Choice Requires="a14">
          <p:sp>
            <p:nvSpPr>
              <p:cNvPr id="20" name="Content Placeholder 5">
                <a:extLst>
                  <a:ext uri="{FF2B5EF4-FFF2-40B4-BE49-F238E27FC236}">
                    <a16:creationId xmlns:a16="http://schemas.microsoft.com/office/drawing/2014/main" id="{3E487F8D-17E3-42F8-BE4C-80FBF1174637}"/>
                  </a:ext>
                </a:extLst>
              </p:cNvPr>
              <p:cNvSpPr txBox="1">
                <a:spLocks/>
              </p:cNvSpPr>
              <p:nvPr/>
            </p:nvSpPr>
            <p:spPr>
              <a:xfrm>
                <a:off x="355599" y="902312"/>
                <a:ext cx="8506901" cy="38247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400" b="1" u="sng" spc="-50" dirty="0">
                    <a:latin typeface="+mj-lt"/>
                    <a:cs typeface="Tahoma"/>
                  </a:rPr>
                  <a:t>Notions de résolution spatiale </a:t>
                </a:r>
                <a:endParaRPr lang="fr-FR" sz="2400" spc="-5" dirty="0">
                  <a:solidFill>
                    <a:srgbClr val="FF0000"/>
                  </a:solidFill>
                  <a:latin typeface="+mj-lt"/>
                  <a:cs typeface="Arial Black"/>
                </a:endParaRPr>
              </a:p>
              <a:p>
                <a:pPr marL="482400" indent="-230400">
                  <a:spcBef>
                    <a:spcPts val="600"/>
                  </a:spcBef>
                  <a:buSzPct val="135000"/>
                </a:pPr>
                <a:r>
                  <a:rPr lang="fr-FR" sz="2000" spc="-45" dirty="0">
                    <a:latin typeface="+mj-lt"/>
                    <a:cs typeface="Arial"/>
                  </a:rPr>
                  <a:t>Résolution spatiale (</a:t>
                </a:r>
                <a:r>
                  <a:rPr lang="fr-FR" sz="2000" spc="-45" dirty="0" err="1">
                    <a:latin typeface="+mj-lt"/>
                    <a:cs typeface="Arial"/>
                  </a:rPr>
                  <a:t>R</a:t>
                </a:r>
                <a:r>
                  <a:rPr lang="fr-FR" sz="2000" spc="-45" baseline="-25000" dirty="0" err="1">
                    <a:latin typeface="+mj-lt"/>
                    <a:cs typeface="Arial"/>
                  </a:rPr>
                  <a:t>spatiale</a:t>
                </a:r>
                <a:r>
                  <a:rPr lang="fr-FR" sz="2000" spc="-45" dirty="0">
                    <a:latin typeface="+mj-lt"/>
                    <a:cs typeface="Arial"/>
                  </a:rPr>
                  <a:t>)</a:t>
                </a:r>
              </a:p>
              <a:p>
                <a:pPr marL="939600" lvl="1" indent="-230400">
                  <a:spcBef>
                    <a:spcPts val="600"/>
                  </a:spcBef>
                  <a:buSzPct val="135000"/>
                </a:pPr>
                <a:r>
                  <a:rPr lang="fr-FR" sz="1600" spc="-45" dirty="0">
                    <a:latin typeface="+mj-lt"/>
                    <a:cs typeface="Arial"/>
                  </a:rPr>
                  <a:t>Distance minimale entre deux objets qui peuvent être discernés </a:t>
                </a:r>
              </a:p>
              <a:p>
                <a:pPr marL="939600" lvl="1" indent="-230400">
                  <a:spcBef>
                    <a:spcPts val="600"/>
                  </a:spcBef>
                  <a:buSzPct val="135000"/>
                </a:pPr>
                <a:r>
                  <a:rPr lang="fr-FR" sz="1600" spc="-45" dirty="0">
                    <a:latin typeface="+mj-lt"/>
                    <a:cs typeface="Arial"/>
                  </a:rPr>
                  <a:t>Indique le niveau de détail qui peut être observé </a:t>
                </a:r>
              </a:p>
              <a:p>
                <a:pPr marL="482400" indent="-230400">
                  <a:spcBef>
                    <a:spcPts val="600"/>
                  </a:spcBef>
                  <a:buSzPct val="135000"/>
                </a:pPr>
                <a:endParaRPr lang="fr-FR" sz="2000" spc="-45" dirty="0">
                  <a:latin typeface="+mj-lt"/>
                  <a:cs typeface="Arial"/>
                </a:endParaRPr>
              </a:p>
              <a:p>
                <a:pPr marL="482400" indent="-230400">
                  <a:spcBef>
                    <a:spcPts val="600"/>
                  </a:spcBef>
                  <a:buSzPct val="135000"/>
                </a:pPr>
                <a:r>
                  <a:rPr lang="fr-FR" sz="2000" spc="-45" dirty="0">
                    <a:latin typeface="+mj-lt"/>
                    <a:cs typeface="Arial"/>
                  </a:rPr>
                  <a:t>Pouvoir de résolution spatiale ou « pouvoir séparateur » (</a:t>
                </a:r>
                <a:r>
                  <a:rPr lang="fr-FR" sz="2000" spc="-45" dirty="0" err="1">
                    <a:latin typeface="+mj-lt"/>
                    <a:cs typeface="Arial"/>
                  </a:rPr>
                  <a:t>PR</a:t>
                </a:r>
                <a:r>
                  <a:rPr lang="fr-FR" sz="2000" spc="-45" baseline="-25000" dirty="0" err="1">
                    <a:latin typeface="+mj-lt"/>
                    <a:cs typeface="Arial"/>
                  </a:rPr>
                  <a:t>spatiale</a:t>
                </a:r>
                <a:r>
                  <a:rPr lang="fr-FR" sz="2000" spc="-45" dirty="0">
                    <a:latin typeface="+mj-lt"/>
                    <a:cs typeface="Arial"/>
                  </a:rPr>
                  <a:t>)</a:t>
                </a:r>
              </a:p>
              <a:p>
                <a:pPr marL="939600" lvl="1" indent="-230400">
                  <a:spcBef>
                    <a:spcPts val="600"/>
                  </a:spcBef>
                  <a:buSzPct val="135000"/>
                </a:pPr>
                <a:r>
                  <a:rPr lang="fr-FR" sz="1600" spc="-45" dirty="0">
                    <a:latin typeface="+mj-lt"/>
                    <a:cs typeface="Arial"/>
                  </a:rPr>
                  <a:t>Quantité de « quelque chose » par unité de mesure</a:t>
                </a:r>
              </a:p>
              <a:p>
                <a:pPr marL="939600" lvl="1" indent="-230400">
                  <a:spcBef>
                    <a:spcPts val="600"/>
                  </a:spcBef>
                  <a:buSzPct val="135000"/>
                </a:pPr>
                <a:r>
                  <a:rPr lang="fr-FR" sz="1600" spc="-45" dirty="0">
                    <a:latin typeface="+mj-lt"/>
                    <a:cs typeface="Arial"/>
                  </a:rPr>
                  <a:t>Ex: « dots-per-</a:t>
                </a:r>
                <a:r>
                  <a:rPr lang="fr-FR" sz="1600" spc="-45" dirty="0" err="1">
                    <a:latin typeface="+mj-lt"/>
                    <a:cs typeface="Arial"/>
                  </a:rPr>
                  <a:t>inch</a:t>
                </a:r>
                <a:r>
                  <a:rPr lang="fr-FR" sz="1600" spc="-45" dirty="0">
                    <a:latin typeface="+mj-lt"/>
                    <a:cs typeface="Arial"/>
                  </a:rPr>
                  <a:t> (DPI) », paires de lignes par mm (LP/mm), « pixels-per-</a:t>
                </a:r>
                <a:r>
                  <a:rPr lang="fr-FR" sz="1600" spc="-45" dirty="0" err="1">
                    <a:latin typeface="+mj-lt"/>
                    <a:cs typeface="Arial"/>
                  </a:rPr>
                  <a:t>inch</a:t>
                </a:r>
                <a:r>
                  <a:rPr lang="fr-FR" sz="1600" spc="-45" dirty="0">
                    <a:latin typeface="+mj-lt"/>
                    <a:cs typeface="Arial"/>
                  </a:rPr>
                  <a:t> » (PPI)</a:t>
                </a:r>
              </a:p>
              <a:p>
                <a:pPr marL="709200" lvl="1" indent="0">
                  <a:spcBef>
                    <a:spcPts val="600"/>
                  </a:spcBef>
                  <a:buSzPct val="135000"/>
                  <a:buNone/>
                </a:pPr>
                <a:endParaRPr lang="fr-FR" sz="1600" spc="-45" dirty="0">
                  <a:latin typeface="+mj-lt"/>
                  <a:cs typeface="Arial"/>
                </a:endParaRPr>
              </a:p>
              <a:p>
                <a:pPr marL="709200" lvl="1" indent="0">
                  <a:spcBef>
                    <a:spcPts val="600"/>
                  </a:spcBef>
                  <a:buSzPct val="135000"/>
                  <a:buNone/>
                </a:pPr>
                <a14:m>
                  <m:oMath xmlns:m="http://schemas.openxmlformats.org/officeDocument/2006/math">
                    <m:sSub>
                      <m:sSubPr>
                        <m:ctrlPr>
                          <a:rPr lang="en-CA" sz="1600" b="0" i="1" spc="-45" smtClean="0">
                            <a:latin typeface="Cambria Math" panose="02040503050406030204" pitchFamily="18" charset="0"/>
                            <a:cs typeface="Arial"/>
                          </a:rPr>
                        </m:ctrlPr>
                      </m:sSubPr>
                      <m:e>
                        <m:r>
                          <a:rPr lang="en-CA" sz="1600" b="0" i="1" spc="-45" smtClean="0">
                            <a:latin typeface="Cambria Math" panose="02040503050406030204" pitchFamily="18" charset="0"/>
                            <a:cs typeface="Arial"/>
                          </a:rPr>
                          <m:t>𝑃𝑅</m:t>
                        </m:r>
                      </m:e>
                      <m:sub>
                        <m:r>
                          <a:rPr lang="en-CA" sz="1600" b="0" i="1" spc="-45" smtClean="0">
                            <a:latin typeface="Cambria Math" panose="02040503050406030204" pitchFamily="18" charset="0"/>
                            <a:cs typeface="Arial"/>
                          </a:rPr>
                          <m:t>𝑠𝑝𝑎𝑡𝑖𝑎𝑙𝑒</m:t>
                        </m:r>
                      </m:sub>
                    </m:sSub>
                    <m:r>
                      <a:rPr lang="en-CA" sz="1600" b="0" i="1" spc="-45" smtClean="0">
                        <a:latin typeface="Cambria Math" panose="02040503050406030204" pitchFamily="18" charset="0"/>
                        <a:cs typeface="Arial"/>
                      </a:rPr>
                      <m:t>= </m:t>
                    </m:r>
                    <m:f>
                      <m:fPr>
                        <m:ctrlPr>
                          <a:rPr lang="en-CA" sz="1600" b="0" i="1" spc="-45" smtClean="0">
                            <a:latin typeface="Cambria Math" panose="02040503050406030204" pitchFamily="18" charset="0"/>
                            <a:cs typeface="Arial"/>
                          </a:rPr>
                        </m:ctrlPr>
                      </m:fPr>
                      <m:num>
                        <m:r>
                          <a:rPr lang="en-CA" sz="1600" b="0" i="1" spc="-45" smtClean="0">
                            <a:latin typeface="Cambria Math" panose="02040503050406030204" pitchFamily="18" charset="0"/>
                            <a:cs typeface="Arial"/>
                          </a:rPr>
                          <m:t>1</m:t>
                        </m:r>
                      </m:num>
                      <m:den>
                        <m:sSub>
                          <m:sSubPr>
                            <m:ctrlPr>
                              <a:rPr lang="en-CA" sz="1600" b="0" i="1" spc="-45" smtClean="0">
                                <a:latin typeface="Cambria Math" panose="02040503050406030204" pitchFamily="18" charset="0"/>
                                <a:cs typeface="Arial"/>
                              </a:rPr>
                            </m:ctrlPr>
                          </m:sSubPr>
                          <m:e>
                            <m:r>
                              <a:rPr lang="en-CA" sz="1600" b="0" i="1" spc="-45" smtClean="0">
                                <a:latin typeface="Cambria Math" panose="02040503050406030204" pitchFamily="18" charset="0"/>
                                <a:cs typeface="Arial"/>
                              </a:rPr>
                              <m:t>𝑅</m:t>
                            </m:r>
                          </m:e>
                          <m:sub>
                            <m:r>
                              <a:rPr lang="en-CA" sz="1600" b="0" i="1" spc="-45" smtClean="0">
                                <a:latin typeface="Cambria Math" panose="02040503050406030204" pitchFamily="18" charset="0"/>
                                <a:cs typeface="Arial"/>
                              </a:rPr>
                              <m:t>𝑠𝑝𝑎𝑡𝑖𝑎𝑙𝑒</m:t>
                            </m:r>
                          </m:sub>
                        </m:sSub>
                      </m:den>
                    </m:f>
                  </m:oMath>
                </a14:m>
                <a:r>
                  <a:rPr lang="fr-FR" sz="1600" spc="-45" dirty="0">
                    <a:latin typeface="+mj-lt"/>
                    <a:cs typeface="Arial"/>
                  </a:rPr>
                  <a:t>  [LP/mm]</a:t>
                </a:r>
              </a:p>
              <a:p>
                <a:pPr marL="939600" lvl="1" indent="-230400">
                  <a:spcBef>
                    <a:spcPts val="600"/>
                  </a:spcBef>
                  <a:buSzPct val="135000"/>
                </a:pPr>
                <a:endParaRPr lang="fr-FR" sz="1600" spc="-45" dirty="0">
                  <a:latin typeface="+mj-lt"/>
                  <a:cs typeface="Arial"/>
                </a:endParaRPr>
              </a:p>
            </p:txBody>
          </p:sp>
        </mc:Choice>
        <mc:Fallback xmlns="">
          <p:sp>
            <p:nvSpPr>
              <p:cNvPr id="20" name="Content Placeholder 5">
                <a:extLst>
                  <a:ext uri="{FF2B5EF4-FFF2-40B4-BE49-F238E27FC236}">
                    <a16:creationId xmlns:a16="http://schemas.microsoft.com/office/drawing/2014/main" id="{3E487F8D-17E3-42F8-BE4C-80FBF1174637}"/>
                  </a:ext>
                </a:extLst>
              </p:cNvPr>
              <p:cNvSpPr txBox="1">
                <a:spLocks noRot="1" noChangeAspect="1" noMove="1" noResize="1" noEditPoints="1" noAdjustHandles="1" noChangeArrowheads="1" noChangeShapeType="1" noTextEdit="1"/>
              </p:cNvSpPr>
              <p:nvPr/>
            </p:nvSpPr>
            <p:spPr>
              <a:xfrm>
                <a:off x="355599" y="902312"/>
                <a:ext cx="8506901" cy="3824711"/>
              </a:xfrm>
              <a:prstGeom prst="rect">
                <a:avLst/>
              </a:prstGeom>
              <a:blipFill>
                <a:blip r:embed="rId3"/>
                <a:stretch>
                  <a:fillRect l="-1043" t="-132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92C3AB8D-562F-BE82-7A90-EE829D531770}"/>
              </a:ext>
            </a:extLst>
          </p:cNvPr>
          <p:cNvGrpSpPr/>
          <p:nvPr/>
        </p:nvGrpSpPr>
        <p:grpSpPr>
          <a:xfrm>
            <a:off x="1067093" y="4540716"/>
            <a:ext cx="3381264" cy="1659771"/>
            <a:chOff x="1067093" y="4540716"/>
            <a:chExt cx="3381264" cy="1659771"/>
          </a:xfrm>
        </p:grpSpPr>
        <p:pic>
          <p:nvPicPr>
            <p:cNvPr id="9" name="Picture 8" descr="A picture containing text, clipart&#10;&#10;Description automatically generated">
              <a:extLst>
                <a:ext uri="{FF2B5EF4-FFF2-40B4-BE49-F238E27FC236}">
                  <a16:creationId xmlns:a16="http://schemas.microsoft.com/office/drawing/2014/main" id="{10711175-8B9A-111A-F393-2E06CF5D6D64}"/>
                </a:ext>
              </a:extLst>
            </p:cNvPr>
            <p:cNvPicPr>
              <a:picLocks noChangeAspect="1"/>
            </p:cNvPicPr>
            <p:nvPr/>
          </p:nvPicPr>
          <p:blipFill>
            <a:blip r:embed="rId4"/>
            <a:stretch>
              <a:fillRect/>
            </a:stretch>
          </p:blipFill>
          <p:spPr>
            <a:xfrm>
              <a:off x="1067093" y="4904584"/>
              <a:ext cx="3381264" cy="1295903"/>
            </a:xfrm>
            <a:prstGeom prst="rect">
              <a:avLst/>
            </a:prstGeom>
          </p:spPr>
        </p:pic>
        <p:sp>
          <p:nvSpPr>
            <p:cNvPr id="11" name="TextBox 10">
              <a:extLst>
                <a:ext uri="{FF2B5EF4-FFF2-40B4-BE49-F238E27FC236}">
                  <a16:creationId xmlns:a16="http://schemas.microsoft.com/office/drawing/2014/main" id="{7970CAA9-6EA3-5B22-5B66-B3029BB92BDB}"/>
                </a:ext>
              </a:extLst>
            </p:cNvPr>
            <p:cNvSpPr txBox="1"/>
            <p:nvPr/>
          </p:nvSpPr>
          <p:spPr>
            <a:xfrm>
              <a:off x="1453650" y="4540716"/>
              <a:ext cx="2608150" cy="307777"/>
            </a:xfrm>
            <a:prstGeom prst="rect">
              <a:avLst/>
            </a:prstGeom>
            <a:noFill/>
          </p:spPr>
          <p:txBody>
            <a:bodyPr wrap="none" rtlCol="0">
              <a:spAutoFit/>
            </a:bodyPr>
            <a:lstStyle/>
            <a:p>
              <a:r>
                <a:rPr lang="fr-CA" sz="1400" dirty="0">
                  <a:latin typeface="+mj-lt"/>
                </a:rPr>
                <a:t>Système visuelle à 25 cm distance</a:t>
              </a:r>
            </a:p>
          </p:txBody>
        </p:sp>
      </p:grpSp>
      <p:pic>
        <p:nvPicPr>
          <p:cNvPr id="13" name="Picture 12" descr="Graphical user interface&#10;&#10;Description automatically generated">
            <a:extLst>
              <a:ext uri="{FF2B5EF4-FFF2-40B4-BE49-F238E27FC236}">
                <a16:creationId xmlns:a16="http://schemas.microsoft.com/office/drawing/2014/main" id="{6729FEAD-F5C8-907E-5502-6BF01DE42EA9}"/>
              </a:ext>
            </a:extLst>
          </p:cNvPr>
          <p:cNvPicPr>
            <a:picLocks noChangeAspect="1"/>
          </p:cNvPicPr>
          <p:nvPr/>
        </p:nvPicPr>
        <p:blipFill>
          <a:blip r:embed="rId5"/>
          <a:stretch>
            <a:fillRect/>
          </a:stretch>
        </p:blipFill>
        <p:spPr>
          <a:xfrm>
            <a:off x="4969234" y="3796234"/>
            <a:ext cx="3381264" cy="2383232"/>
          </a:xfrm>
          <a:prstGeom prst="rect">
            <a:avLst/>
          </a:prstGeom>
        </p:spPr>
      </p:pic>
    </p:spTree>
    <p:extLst>
      <p:ext uri="{BB962C8B-B14F-4D97-AF65-F5344CB8AC3E}">
        <p14:creationId xmlns:p14="http://schemas.microsoft.com/office/powerpoint/2010/main" val="242402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spatiale</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24FD168-AB36-43FC-A5D9-E3F50FD4A8E2}"/>
              </a:ext>
            </a:extLst>
          </p:cNvPr>
          <p:cNvSpPr>
            <a:spLocks noGrp="1"/>
          </p:cNvSpPr>
          <p:nvPr>
            <p:ph idx="1"/>
          </p:nvPr>
        </p:nvSpPr>
        <p:spPr>
          <a:xfrm>
            <a:off x="384003" y="1183826"/>
            <a:ext cx="8531547" cy="499483"/>
          </a:xfrm>
        </p:spPr>
        <p:txBody>
          <a:bodyPr>
            <a:normAutofit/>
          </a:bodyPr>
          <a:lstStyle/>
          <a:p>
            <a:pPr marL="0" indent="0">
              <a:buNone/>
            </a:pPr>
            <a:r>
              <a:rPr lang="fr-CA" sz="2600" b="1" u="sng" dirty="0" err="1">
                <a:latin typeface="+mj-lt"/>
              </a:rPr>
              <a:t>PR</a:t>
            </a:r>
            <a:r>
              <a:rPr lang="fr-CA" sz="2600" b="1" u="sng" baseline="-25000" dirty="0" err="1">
                <a:latin typeface="+mj-lt"/>
              </a:rPr>
              <a:t>spatiale</a:t>
            </a:r>
            <a:r>
              <a:rPr lang="fr-CA" sz="2600" b="1" u="sng" dirty="0">
                <a:latin typeface="+mj-lt"/>
              </a:rPr>
              <a:t> insuffisante : sous-échantillonnage</a:t>
            </a:r>
          </a:p>
          <a:p>
            <a:pPr marL="0" indent="0">
              <a:buNone/>
            </a:pPr>
            <a:endParaRPr lang="fr-CA" sz="2600" b="1" u="sng" dirty="0">
              <a:latin typeface="+mj-lt"/>
            </a:endParaRPr>
          </a:p>
          <a:p>
            <a:pPr marL="0" indent="0">
              <a:buNone/>
            </a:pPr>
            <a:endParaRPr lang="fr-CA" sz="2600"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p:txBody>
      </p:sp>
      <p:sp>
        <p:nvSpPr>
          <p:cNvPr id="10" name="TextBox 9">
            <a:extLst>
              <a:ext uri="{FF2B5EF4-FFF2-40B4-BE49-F238E27FC236}">
                <a16:creationId xmlns:a16="http://schemas.microsoft.com/office/drawing/2014/main" id="{5BCC4C53-5FBA-47F9-B470-C21DCC4C5ECF}"/>
              </a:ext>
            </a:extLst>
          </p:cNvPr>
          <p:cNvSpPr txBox="1"/>
          <p:nvPr/>
        </p:nvSpPr>
        <p:spPr>
          <a:xfrm>
            <a:off x="181751" y="4998357"/>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19" name="object 33">
            <a:extLst>
              <a:ext uri="{FF2B5EF4-FFF2-40B4-BE49-F238E27FC236}">
                <a16:creationId xmlns:a16="http://schemas.microsoft.com/office/drawing/2014/main" id="{BF3AA987-66A3-430F-BC6F-9A146BE6CE26}"/>
              </a:ext>
            </a:extLst>
          </p:cNvPr>
          <p:cNvSpPr/>
          <p:nvPr/>
        </p:nvSpPr>
        <p:spPr>
          <a:xfrm>
            <a:off x="248476" y="2142321"/>
            <a:ext cx="8699581" cy="2833788"/>
          </a:xfrm>
          <a:prstGeom prst="rect">
            <a:avLst/>
          </a:prstGeom>
          <a:blipFill>
            <a:blip r:embed="rId3"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061F78EB-32AE-7836-C447-8C12D736DBBB}"/>
              </a:ext>
            </a:extLst>
          </p:cNvPr>
          <p:cNvSpPr txBox="1"/>
          <p:nvPr/>
        </p:nvSpPr>
        <p:spPr>
          <a:xfrm>
            <a:off x="896900" y="1817296"/>
            <a:ext cx="885179" cy="369332"/>
          </a:xfrm>
          <a:prstGeom prst="rect">
            <a:avLst/>
          </a:prstGeom>
          <a:noFill/>
        </p:spPr>
        <p:txBody>
          <a:bodyPr wrap="none" rtlCol="0">
            <a:spAutoFit/>
          </a:bodyPr>
          <a:lstStyle/>
          <a:p>
            <a:r>
              <a:rPr lang="fr-CA" dirty="0">
                <a:latin typeface="+mj-lt"/>
              </a:rPr>
              <a:t>930 dpi</a:t>
            </a:r>
          </a:p>
        </p:txBody>
      </p:sp>
      <p:sp>
        <p:nvSpPr>
          <p:cNvPr id="4" name="TextBox 3">
            <a:extLst>
              <a:ext uri="{FF2B5EF4-FFF2-40B4-BE49-F238E27FC236}">
                <a16:creationId xmlns:a16="http://schemas.microsoft.com/office/drawing/2014/main" id="{7A3EFC87-D6E1-9A0C-BFFB-F95D07850AC4}"/>
              </a:ext>
            </a:extLst>
          </p:cNvPr>
          <p:cNvSpPr txBox="1"/>
          <p:nvPr/>
        </p:nvSpPr>
        <p:spPr>
          <a:xfrm>
            <a:off x="3100979" y="1777267"/>
            <a:ext cx="880369" cy="369332"/>
          </a:xfrm>
          <a:prstGeom prst="rect">
            <a:avLst/>
          </a:prstGeom>
          <a:noFill/>
        </p:spPr>
        <p:txBody>
          <a:bodyPr wrap="none" rtlCol="0">
            <a:spAutoFit/>
          </a:bodyPr>
          <a:lstStyle/>
          <a:p>
            <a:r>
              <a:rPr lang="fr-CA" dirty="0">
                <a:latin typeface="+mj-lt"/>
              </a:rPr>
              <a:t>300 dpi</a:t>
            </a:r>
          </a:p>
        </p:txBody>
      </p:sp>
      <p:sp>
        <p:nvSpPr>
          <p:cNvPr id="8" name="TextBox 7">
            <a:extLst>
              <a:ext uri="{FF2B5EF4-FFF2-40B4-BE49-F238E27FC236}">
                <a16:creationId xmlns:a16="http://schemas.microsoft.com/office/drawing/2014/main" id="{001C8412-F572-AC5B-24EE-75FB3591C8F5}"/>
              </a:ext>
            </a:extLst>
          </p:cNvPr>
          <p:cNvSpPr txBox="1"/>
          <p:nvPr/>
        </p:nvSpPr>
        <p:spPr>
          <a:xfrm>
            <a:off x="5295004" y="1772989"/>
            <a:ext cx="880369" cy="369332"/>
          </a:xfrm>
          <a:prstGeom prst="rect">
            <a:avLst/>
          </a:prstGeom>
          <a:noFill/>
        </p:spPr>
        <p:txBody>
          <a:bodyPr wrap="none" rtlCol="0">
            <a:spAutoFit/>
          </a:bodyPr>
          <a:lstStyle/>
          <a:p>
            <a:r>
              <a:rPr lang="fr-CA" dirty="0">
                <a:latin typeface="+mj-lt"/>
              </a:rPr>
              <a:t>150 dpi</a:t>
            </a:r>
          </a:p>
        </p:txBody>
      </p:sp>
      <p:sp>
        <p:nvSpPr>
          <p:cNvPr id="9" name="TextBox 8">
            <a:extLst>
              <a:ext uri="{FF2B5EF4-FFF2-40B4-BE49-F238E27FC236}">
                <a16:creationId xmlns:a16="http://schemas.microsoft.com/office/drawing/2014/main" id="{8CD6D28A-9302-C891-A70C-3D2DF13264C0}"/>
              </a:ext>
            </a:extLst>
          </p:cNvPr>
          <p:cNvSpPr txBox="1"/>
          <p:nvPr/>
        </p:nvSpPr>
        <p:spPr>
          <a:xfrm>
            <a:off x="7522878" y="1817296"/>
            <a:ext cx="763351" cy="369332"/>
          </a:xfrm>
          <a:prstGeom prst="rect">
            <a:avLst/>
          </a:prstGeom>
          <a:noFill/>
        </p:spPr>
        <p:txBody>
          <a:bodyPr wrap="none" rtlCol="0">
            <a:spAutoFit/>
          </a:bodyPr>
          <a:lstStyle/>
          <a:p>
            <a:r>
              <a:rPr lang="fr-CA" dirty="0">
                <a:latin typeface="+mj-lt"/>
              </a:rPr>
              <a:t>72 dpi</a:t>
            </a:r>
          </a:p>
        </p:txBody>
      </p:sp>
    </p:spTree>
    <p:extLst>
      <p:ext uri="{BB962C8B-B14F-4D97-AF65-F5344CB8AC3E}">
        <p14:creationId xmlns:p14="http://schemas.microsoft.com/office/powerpoint/2010/main" val="1472329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up of a skull&#10;&#10;Description automatically generated">
            <a:extLst>
              <a:ext uri="{FF2B5EF4-FFF2-40B4-BE49-F238E27FC236}">
                <a16:creationId xmlns:a16="http://schemas.microsoft.com/office/drawing/2014/main" id="{C4490762-1259-51F6-A8B1-24C662115AFC}"/>
              </a:ext>
            </a:extLst>
          </p:cNvPr>
          <p:cNvPicPr>
            <a:picLocks noChangeAspect="1"/>
          </p:cNvPicPr>
          <p:nvPr/>
        </p:nvPicPr>
        <p:blipFill>
          <a:blip r:embed="rId3"/>
          <a:stretch>
            <a:fillRect/>
          </a:stretch>
        </p:blipFill>
        <p:spPr>
          <a:xfrm>
            <a:off x="647086" y="1526060"/>
            <a:ext cx="3798572" cy="4539567"/>
          </a:xfrm>
          <a:prstGeom prst="rect">
            <a:avLst/>
          </a:prstGeom>
        </p:spPr>
      </p:pic>
      <p:pic>
        <p:nvPicPr>
          <p:cNvPr id="21" name="Picture 20" descr="A close-up of a skull&#10;&#10;Description automatically generated">
            <a:extLst>
              <a:ext uri="{FF2B5EF4-FFF2-40B4-BE49-F238E27FC236}">
                <a16:creationId xmlns:a16="http://schemas.microsoft.com/office/drawing/2014/main" id="{0F38A474-0A16-EA91-9EE8-71FD54423359}"/>
              </a:ext>
            </a:extLst>
          </p:cNvPr>
          <p:cNvPicPr>
            <a:picLocks noChangeAspect="1"/>
          </p:cNvPicPr>
          <p:nvPr/>
        </p:nvPicPr>
        <p:blipFill>
          <a:blip r:embed="rId4"/>
          <a:stretch>
            <a:fillRect/>
          </a:stretch>
        </p:blipFill>
        <p:spPr>
          <a:xfrm>
            <a:off x="4530387" y="1526060"/>
            <a:ext cx="3786893" cy="4539567"/>
          </a:xfrm>
          <a:prstGeom prst="rect">
            <a:avLst/>
          </a:prstGeom>
        </p:spPr>
      </p:pic>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en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intensité</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24FD168-AB36-43FC-A5D9-E3F50FD4A8E2}"/>
              </a:ext>
            </a:extLst>
          </p:cNvPr>
          <p:cNvSpPr>
            <a:spLocks noGrp="1"/>
          </p:cNvSpPr>
          <p:nvPr>
            <p:ph idx="1"/>
          </p:nvPr>
        </p:nvSpPr>
        <p:spPr>
          <a:xfrm>
            <a:off x="385720" y="938646"/>
            <a:ext cx="8531547" cy="499483"/>
          </a:xfrm>
        </p:spPr>
        <p:txBody>
          <a:bodyPr>
            <a:normAutofit/>
          </a:bodyPr>
          <a:lstStyle/>
          <a:p>
            <a:pPr marL="0" indent="0">
              <a:buNone/>
            </a:pPr>
            <a:r>
              <a:rPr lang="en-CA" sz="2600" b="1" u="sng" dirty="0" err="1">
                <a:latin typeface="+mj-lt"/>
              </a:rPr>
              <a:t>Résolution</a:t>
            </a:r>
            <a:r>
              <a:rPr lang="en-CA" sz="2600" b="1" u="sng" dirty="0">
                <a:latin typeface="+mj-lt"/>
              </a:rPr>
              <a:t> </a:t>
            </a:r>
            <a:r>
              <a:rPr lang="en-CA" sz="2600" b="1" u="sng" dirty="0" err="1">
                <a:latin typeface="+mj-lt"/>
              </a:rPr>
              <a:t>insuffisante</a:t>
            </a:r>
            <a:r>
              <a:rPr lang="en-CA" sz="2600" b="1" u="sng" dirty="0">
                <a:latin typeface="+mj-lt"/>
              </a:rPr>
              <a:t> : </a:t>
            </a:r>
            <a:r>
              <a:rPr lang="en-CA" sz="2600" b="1" u="sng" dirty="0" err="1">
                <a:latin typeface="+mj-lt"/>
              </a:rPr>
              <a:t>perte</a:t>
            </a:r>
            <a:r>
              <a:rPr lang="en-CA" sz="2600" b="1" u="sng" dirty="0">
                <a:latin typeface="+mj-lt"/>
              </a:rPr>
              <a:t> de </a:t>
            </a:r>
            <a:r>
              <a:rPr lang="en-CA" sz="2600" b="1" u="sng" dirty="0" err="1">
                <a:latin typeface="+mj-lt"/>
              </a:rPr>
              <a:t>qualité</a:t>
            </a:r>
            <a:r>
              <a:rPr lang="en-CA" sz="2600" b="1" u="sng" dirty="0">
                <a:latin typeface="+mj-lt"/>
              </a:rPr>
              <a:t> et artefacts</a:t>
            </a:r>
          </a:p>
          <a:p>
            <a:pPr marL="0" indent="0">
              <a:buNone/>
            </a:pPr>
            <a:endParaRPr lang="en-CA" sz="2600" b="1" u="sng" dirty="0">
              <a:latin typeface="+mj-lt"/>
            </a:endParaRPr>
          </a:p>
          <a:p>
            <a:pPr marL="0" indent="0">
              <a:buNone/>
            </a:pPr>
            <a:endParaRPr lang="en-CA" sz="2600"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p:txBody>
      </p:sp>
      <p:sp>
        <p:nvSpPr>
          <p:cNvPr id="10" name="TextBox 9">
            <a:extLst>
              <a:ext uri="{FF2B5EF4-FFF2-40B4-BE49-F238E27FC236}">
                <a16:creationId xmlns:a16="http://schemas.microsoft.com/office/drawing/2014/main" id="{5BCC4C53-5FBA-47F9-B470-C21DCC4C5ECF}"/>
              </a:ext>
            </a:extLst>
          </p:cNvPr>
          <p:cNvSpPr txBox="1"/>
          <p:nvPr/>
        </p:nvSpPr>
        <p:spPr>
          <a:xfrm>
            <a:off x="385720" y="6052755"/>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2" name="TextBox 1">
            <a:extLst>
              <a:ext uri="{FF2B5EF4-FFF2-40B4-BE49-F238E27FC236}">
                <a16:creationId xmlns:a16="http://schemas.microsoft.com/office/drawing/2014/main" id="{02847EF6-5802-690B-5B9D-26ABB5A9F0CC}"/>
              </a:ext>
            </a:extLst>
          </p:cNvPr>
          <p:cNvSpPr txBox="1"/>
          <p:nvPr/>
        </p:nvSpPr>
        <p:spPr>
          <a:xfrm>
            <a:off x="698728" y="1531493"/>
            <a:ext cx="1526380" cy="369332"/>
          </a:xfrm>
          <a:prstGeom prst="rect">
            <a:avLst/>
          </a:prstGeom>
          <a:noFill/>
        </p:spPr>
        <p:txBody>
          <a:bodyPr wrap="none" rtlCol="0">
            <a:spAutoFit/>
          </a:bodyPr>
          <a:lstStyle/>
          <a:p>
            <a:r>
              <a:rPr lang="fr-CA" b="1" dirty="0">
                <a:solidFill>
                  <a:srgbClr val="FF0000"/>
                </a:solidFill>
                <a:latin typeface="+mj-lt"/>
              </a:rPr>
              <a:t>8 bit (256 </a:t>
            </a:r>
            <a:r>
              <a:rPr lang="fr-CA" b="1" dirty="0" err="1">
                <a:solidFill>
                  <a:srgbClr val="FF0000"/>
                </a:solidFill>
                <a:latin typeface="+mj-lt"/>
              </a:rPr>
              <a:t>niv</a:t>
            </a:r>
            <a:r>
              <a:rPr lang="fr-CA" b="1" dirty="0">
                <a:solidFill>
                  <a:srgbClr val="FF0000"/>
                </a:solidFill>
                <a:latin typeface="+mj-lt"/>
              </a:rPr>
              <a:t>)</a:t>
            </a:r>
          </a:p>
        </p:txBody>
      </p:sp>
      <p:sp>
        <p:nvSpPr>
          <p:cNvPr id="4" name="TextBox 3">
            <a:extLst>
              <a:ext uri="{FF2B5EF4-FFF2-40B4-BE49-F238E27FC236}">
                <a16:creationId xmlns:a16="http://schemas.microsoft.com/office/drawing/2014/main" id="{7F957B91-290F-83F9-26BC-797CFF4BA329}"/>
              </a:ext>
            </a:extLst>
          </p:cNvPr>
          <p:cNvSpPr txBox="1"/>
          <p:nvPr/>
        </p:nvSpPr>
        <p:spPr>
          <a:xfrm>
            <a:off x="2600979" y="1542199"/>
            <a:ext cx="1186543" cy="369332"/>
          </a:xfrm>
          <a:prstGeom prst="rect">
            <a:avLst/>
          </a:prstGeom>
          <a:noFill/>
        </p:spPr>
        <p:txBody>
          <a:bodyPr wrap="none" rtlCol="0">
            <a:spAutoFit/>
          </a:bodyPr>
          <a:lstStyle/>
          <a:p>
            <a:r>
              <a:rPr lang="fr-CA" b="1" dirty="0">
                <a:solidFill>
                  <a:srgbClr val="FF0000"/>
                </a:solidFill>
                <a:latin typeface="+mj-lt"/>
              </a:rPr>
              <a:t>7 bit (128)</a:t>
            </a:r>
          </a:p>
        </p:txBody>
      </p:sp>
      <p:sp>
        <p:nvSpPr>
          <p:cNvPr id="8" name="TextBox 7">
            <a:extLst>
              <a:ext uri="{FF2B5EF4-FFF2-40B4-BE49-F238E27FC236}">
                <a16:creationId xmlns:a16="http://schemas.microsoft.com/office/drawing/2014/main" id="{F29168D0-4DAE-F73F-1808-AC51C5FEF87B}"/>
              </a:ext>
            </a:extLst>
          </p:cNvPr>
          <p:cNvSpPr txBox="1"/>
          <p:nvPr/>
        </p:nvSpPr>
        <p:spPr>
          <a:xfrm>
            <a:off x="6423833" y="1531493"/>
            <a:ext cx="1282723" cy="369332"/>
          </a:xfrm>
          <a:prstGeom prst="rect">
            <a:avLst/>
          </a:prstGeom>
          <a:noFill/>
        </p:spPr>
        <p:txBody>
          <a:bodyPr wrap="none" rtlCol="0">
            <a:spAutoFit/>
          </a:bodyPr>
          <a:lstStyle/>
          <a:p>
            <a:r>
              <a:rPr lang="fr-CA" b="1" dirty="0">
                <a:solidFill>
                  <a:srgbClr val="FF0000"/>
                </a:solidFill>
                <a:latin typeface="+mj-lt"/>
              </a:rPr>
              <a:t>3 bit (8 </a:t>
            </a:r>
            <a:r>
              <a:rPr lang="fr-CA" b="1" dirty="0" err="1">
                <a:solidFill>
                  <a:srgbClr val="FF0000"/>
                </a:solidFill>
                <a:latin typeface="+mj-lt"/>
              </a:rPr>
              <a:t>niv</a:t>
            </a:r>
            <a:r>
              <a:rPr lang="fr-CA" b="1" dirty="0">
                <a:solidFill>
                  <a:srgbClr val="FF0000"/>
                </a:solidFill>
                <a:latin typeface="+mj-lt"/>
              </a:rPr>
              <a:t>)</a:t>
            </a:r>
          </a:p>
        </p:txBody>
      </p:sp>
      <p:sp>
        <p:nvSpPr>
          <p:cNvPr id="9" name="TextBox 8">
            <a:extLst>
              <a:ext uri="{FF2B5EF4-FFF2-40B4-BE49-F238E27FC236}">
                <a16:creationId xmlns:a16="http://schemas.microsoft.com/office/drawing/2014/main" id="{A118FF9B-2E8E-D603-8EC1-6FC325308A16}"/>
              </a:ext>
            </a:extLst>
          </p:cNvPr>
          <p:cNvSpPr txBox="1"/>
          <p:nvPr/>
        </p:nvSpPr>
        <p:spPr>
          <a:xfrm>
            <a:off x="4572000" y="1542199"/>
            <a:ext cx="1404552" cy="369332"/>
          </a:xfrm>
          <a:prstGeom prst="rect">
            <a:avLst/>
          </a:prstGeom>
          <a:noFill/>
        </p:spPr>
        <p:txBody>
          <a:bodyPr wrap="none" rtlCol="0">
            <a:spAutoFit/>
          </a:bodyPr>
          <a:lstStyle/>
          <a:p>
            <a:r>
              <a:rPr lang="fr-CA" b="1" dirty="0">
                <a:solidFill>
                  <a:srgbClr val="FF0000"/>
                </a:solidFill>
                <a:latin typeface="+mj-lt"/>
              </a:rPr>
              <a:t>4 bit (16 </a:t>
            </a:r>
            <a:r>
              <a:rPr lang="fr-CA" b="1" dirty="0" err="1">
                <a:solidFill>
                  <a:srgbClr val="FF0000"/>
                </a:solidFill>
                <a:latin typeface="+mj-lt"/>
              </a:rPr>
              <a:t>niv</a:t>
            </a:r>
            <a:r>
              <a:rPr lang="fr-CA" b="1" dirty="0">
                <a:solidFill>
                  <a:srgbClr val="FF0000"/>
                </a:solidFill>
                <a:latin typeface="+mj-lt"/>
              </a:rPr>
              <a:t>)</a:t>
            </a:r>
          </a:p>
        </p:txBody>
      </p:sp>
      <p:sp>
        <p:nvSpPr>
          <p:cNvPr id="11" name="TextBox 10">
            <a:extLst>
              <a:ext uri="{FF2B5EF4-FFF2-40B4-BE49-F238E27FC236}">
                <a16:creationId xmlns:a16="http://schemas.microsoft.com/office/drawing/2014/main" id="{24007F95-44B4-B785-E179-BCA226E32745}"/>
              </a:ext>
            </a:extLst>
          </p:cNvPr>
          <p:cNvSpPr txBox="1"/>
          <p:nvPr/>
        </p:nvSpPr>
        <p:spPr>
          <a:xfrm>
            <a:off x="706775" y="3790360"/>
            <a:ext cx="1404552" cy="369332"/>
          </a:xfrm>
          <a:prstGeom prst="rect">
            <a:avLst/>
          </a:prstGeom>
          <a:noFill/>
        </p:spPr>
        <p:txBody>
          <a:bodyPr wrap="none" rtlCol="0">
            <a:spAutoFit/>
          </a:bodyPr>
          <a:lstStyle/>
          <a:p>
            <a:r>
              <a:rPr lang="fr-CA" b="1" dirty="0">
                <a:solidFill>
                  <a:srgbClr val="FF0000"/>
                </a:solidFill>
                <a:latin typeface="+mj-lt"/>
              </a:rPr>
              <a:t>6 bit (64 </a:t>
            </a:r>
            <a:r>
              <a:rPr lang="fr-CA" b="1" dirty="0" err="1">
                <a:solidFill>
                  <a:srgbClr val="FF0000"/>
                </a:solidFill>
                <a:latin typeface="+mj-lt"/>
              </a:rPr>
              <a:t>niv</a:t>
            </a:r>
            <a:r>
              <a:rPr lang="fr-CA" b="1" dirty="0">
                <a:solidFill>
                  <a:srgbClr val="FF0000"/>
                </a:solidFill>
                <a:latin typeface="+mj-lt"/>
              </a:rPr>
              <a:t>)</a:t>
            </a:r>
          </a:p>
        </p:txBody>
      </p:sp>
      <p:sp>
        <p:nvSpPr>
          <p:cNvPr id="14" name="TextBox 13">
            <a:extLst>
              <a:ext uri="{FF2B5EF4-FFF2-40B4-BE49-F238E27FC236}">
                <a16:creationId xmlns:a16="http://schemas.microsoft.com/office/drawing/2014/main" id="{E74AE43B-3155-C0C5-E137-379F3D39E19F}"/>
              </a:ext>
            </a:extLst>
          </p:cNvPr>
          <p:cNvSpPr txBox="1"/>
          <p:nvPr/>
        </p:nvSpPr>
        <p:spPr>
          <a:xfrm>
            <a:off x="2585277" y="3790360"/>
            <a:ext cx="1404552" cy="369332"/>
          </a:xfrm>
          <a:prstGeom prst="rect">
            <a:avLst/>
          </a:prstGeom>
          <a:noFill/>
        </p:spPr>
        <p:txBody>
          <a:bodyPr wrap="none" rtlCol="0">
            <a:spAutoFit/>
          </a:bodyPr>
          <a:lstStyle/>
          <a:p>
            <a:r>
              <a:rPr lang="fr-CA" b="1" dirty="0">
                <a:solidFill>
                  <a:srgbClr val="FF0000"/>
                </a:solidFill>
                <a:latin typeface="+mj-lt"/>
              </a:rPr>
              <a:t>5 bit (32 </a:t>
            </a:r>
            <a:r>
              <a:rPr lang="fr-CA" b="1" dirty="0" err="1">
                <a:solidFill>
                  <a:srgbClr val="FF0000"/>
                </a:solidFill>
                <a:latin typeface="+mj-lt"/>
              </a:rPr>
              <a:t>niv</a:t>
            </a:r>
            <a:r>
              <a:rPr lang="fr-CA" b="1" dirty="0">
                <a:solidFill>
                  <a:srgbClr val="FF0000"/>
                </a:solidFill>
                <a:latin typeface="+mj-lt"/>
              </a:rPr>
              <a:t>)</a:t>
            </a:r>
          </a:p>
        </p:txBody>
      </p:sp>
      <p:sp>
        <p:nvSpPr>
          <p:cNvPr id="15" name="TextBox 14">
            <a:extLst>
              <a:ext uri="{FF2B5EF4-FFF2-40B4-BE49-F238E27FC236}">
                <a16:creationId xmlns:a16="http://schemas.microsoft.com/office/drawing/2014/main" id="{1424AA40-5F07-04C3-3FCA-23765C6C58BC}"/>
              </a:ext>
            </a:extLst>
          </p:cNvPr>
          <p:cNvSpPr txBox="1"/>
          <p:nvPr/>
        </p:nvSpPr>
        <p:spPr>
          <a:xfrm>
            <a:off x="4572000" y="3788596"/>
            <a:ext cx="1282723" cy="369332"/>
          </a:xfrm>
          <a:prstGeom prst="rect">
            <a:avLst/>
          </a:prstGeom>
          <a:noFill/>
        </p:spPr>
        <p:txBody>
          <a:bodyPr wrap="none" rtlCol="0">
            <a:spAutoFit/>
          </a:bodyPr>
          <a:lstStyle/>
          <a:p>
            <a:r>
              <a:rPr lang="fr-CA" b="1" dirty="0">
                <a:solidFill>
                  <a:srgbClr val="FF0000"/>
                </a:solidFill>
                <a:latin typeface="+mj-lt"/>
              </a:rPr>
              <a:t>2 bit (4 </a:t>
            </a:r>
            <a:r>
              <a:rPr lang="fr-CA" b="1" dirty="0" err="1">
                <a:solidFill>
                  <a:srgbClr val="FF0000"/>
                </a:solidFill>
                <a:latin typeface="+mj-lt"/>
              </a:rPr>
              <a:t>niv</a:t>
            </a:r>
            <a:r>
              <a:rPr lang="fr-CA" b="1" dirty="0">
                <a:solidFill>
                  <a:srgbClr val="FF0000"/>
                </a:solidFill>
                <a:latin typeface="+mj-lt"/>
              </a:rPr>
              <a:t>)</a:t>
            </a:r>
          </a:p>
        </p:txBody>
      </p:sp>
      <p:sp>
        <p:nvSpPr>
          <p:cNvPr id="19" name="TextBox 18">
            <a:extLst>
              <a:ext uri="{FF2B5EF4-FFF2-40B4-BE49-F238E27FC236}">
                <a16:creationId xmlns:a16="http://schemas.microsoft.com/office/drawing/2014/main" id="{1783AA59-F8B0-E58D-4D3D-13EBE01FBBE7}"/>
              </a:ext>
            </a:extLst>
          </p:cNvPr>
          <p:cNvSpPr txBox="1"/>
          <p:nvPr/>
        </p:nvSpPr>
        <p:spPr>
          <a:xfrm>
            <a:off x="6423833" y="3777676"/>
            <a:ext cx="1282723" cy="369332"/>
          </a:xfrm>
          <a:prstGeom prst="rect">
            <a:avLst/>
          </a:prstGeom>
          <a:noFill/>
        </p:spPr>
        <p:txBody>
          <a:bodyPr wrap="none" rtlCol="0">
            <a:spAutoFit/>
          </a:bodyPr>
          <a:lstStyle/>
          <a:p>
            <a:r>
              <a:rPr lang="fr-CA" b="1" dirty="0">
                <a:solidFill>
                  <a:srgbClr val="FF0000"/>
                </a:solidFill>
                <a:latin typeface="+mj-lt"/>
              </a:rPr>
              <a:t>1 bit (2 </a:t>
            </a:r>
            <a:r>
              <a:rPr lang="fr-CA" b="1" dirty="0" err="1">
                <a:solidFill>
                  <a:srgbClr val="FF0000"/>
                </a:solidFill>
                <a:latin typeface="+mj-lt"/>
              </a:rPr>
              <a:t>niv</a:t>
            </a:r>
            <a:r>
              <a:rPr lang="fr-CA" b="1" dirty="0">
                <a:solidFill>
                  <a:srgbClr val="FF0000"/>
                </a:solidFill>
                <a:latin typeface="+mj-lt"/>
              </a:rPr>
              <a:t>)</a:t>
            </a:r>
          </a:p>
        </p:txBody>
      </p:sp>
      <p:grpSp>
        <p:nvGrpSpPr>
          <p:cNvPr id="27" name="Group 26">
            <a:extLst>
              <a:ext uri="{FF2B5EF4-FFF2-40B4-BE49-F238E27FC236}">
                <a16:creationId xmlns:a16="http://schemas.microsoft.com/office/drawing/2014/main" id="{4BAAF472-79FC-DD49-9810-62E38DEFA98F}"/>
              </a:ext>
            </a:extLst>
          </p:cNvPr>
          <p:cNvGrpSpPr/>
          <p:nvPr/>
        </p:nvGrpSpPr>
        <p:grpSpPr>
          <a:xfrm>
            <a:off x="7744351" y="527549"/>
            <a:ext cx="1676374" cy="1481725"/>
            <a:chOff x="7744351" y="527549"/>
            <a:chExt cx="1676374" cy="1481725"/>
          </a:xfrm>
        </p:grpSpPr>
        <p:cxnSp>
          <p:nvCxnSpPr>
            <p:cNvPr id="25" name="Straight Arrow Connector 24">
              <a:extLst>
                <a:ext uri="{FF2B5EF4-FFF2-40B4-BE49-F238E27FC236}">
                  <a16:creationId xmlns:a16="http://schemas.microsoft.com/office/drawing/2014/main" id="{0F58A285-A438-3C59-378C-37C1DC1322CB}"/>
                </a:ext>
              </a:extLst>
            </p:cNvPr>
            <p:cNvCxnSpPr/>
            <p:nvPr/>
          </p:nvCxnSpPr>
          <p:spPr>
            <a:xfrm flipH="1">
              <a:off x="7816542" y="1188387"/>
              <a:ext cx="569906" cy="820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01AB6EE-162F-F6A9-6BEF-52EF8FFD5646}"/>
                </a:ext>
              </a:extLst>
            </p:cNvPr>
            <p:cNvSpPr txBox="1"/>
            <p:nvPr/>
          </p:nvSpPr>
          <p:spPr>
            <a:xfrm>
              <a:off x="7744351" y="527549"/>
              <a:ext cx="1676374" cy="646331"/>
            </a:xfrm>
            <a:prstGeom prst="rect">
              <a:avLst/>
            </a:prstGeom>
            <a:noFill/>
          </p:spPr>
          <p:txBody>
            <a:bodyPr wrap="square" rtlCol="0">
              <a:spAutoFit/>
            </a:bodyPr>
            <a:lstStyle/>
            <a:p>
              <a:r>
                <a:rPr lang="fr-CA" b="1" dirty="0">
                  <a:solidFill>
                    <a:srgbClr val="FF0000"/>
                  </a:solidFill>
                  <a:latin typeface="+mj-lt"/>
                </a:rPr>
                <a:t>« false contouring » </a:t>
              </a:r>
            </a:p>
          </p:txBody>
        </p:sp>
      </p:grpSp>
    </p:spTree>
    <p:extLst>
      <p:ext uri="{BB962C8B-B14F-4D97-AF65-F5344CB8AC3E}">
        <p14:creationId xmlns:p14="http://schemas.microsoft.com/office/powerpoint/2010/main" val="14411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en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intensité</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24FD168-AB36-43FC-A5D9-E3F50FD4A8E2}"/>
              </a:ext>
            </a:extLst>
          </p:cNvPr>
          <p:cNvSpPr>
            <a:spLocks noGrp="1"/>
          </p:cNvSpPr>
          <p:nvPr>
            <p:ph idx="1"/>
          </p:nvPr>
        </p:nvSpPr>
        <p:spPr>
          <a:xfrm>
            <a:off x="385720" y="1009376"/>
            <a:ext cx="8531547" cy="499483"/>
          </a:xfrm>
        </p:spPr>
        <p:txBody>
          <a:bodyPr>
            <a:normAutofit/>
          </a:bodyPr>
          <a:lstStyle/>
          <a:p>
            <a:pPr marL="0" indent="0">
              <a:buNone/>
            </a:pPr>
            <a:r>
              <a:rPr lang="en-CA" sz="2600" b="1" u="sng" dirty="0">
                <a:latin typeface="+mj-lt"/>
              </a:rPr>
              <a:t>Quantification et </a:t>
            </a:r>
            <a:r>
              <a:rPr lang="en-CA" sz="2600" b="1" u="sng" dirty="0" err="1">
                <a:latin typeface="+mj-lt"/>
              </a:rPr>
              <a:t>qualité</a:t>
            </a:r>
            <a:r>
              <a:rPr lang="en-CA" sz="2600" b="1" u="sng" dirty="0">
                <a:latin typeface="+mj-lt"/>
              </a:rPr>
              <a:t> : </a:t>
            </a:r>
            <a:r>
              <a:rPr lang="en-CA" sz="2600" b="1" u="sng" dirty="0" err="1">
                <a:latin typeface="+mj-lt"/>
              </a:rPr>
              <a:t>dépend</a:t>
            </a:r>
            <a:r>
              <a:rPr lang="en-CA" sz="2600" b="1" u="sng" dirty="0">
                <a:latin typeface="+mj-lt"/>
              </a:rPr>
              <a:t> de </a:t>
            </a:r>
            <a:r>
              <a:rPr lang="en-CA" sz="2600" b="1" u="sng" dirty="0" err="1">
                <a:latin typeface="+mj-lt"/>
              </a:rPr>
              <a:t>l’image</a:t>
            </a:r>
            <a:endParaRPr lang="en-CA" sz="2600" b="1" u="sng" dirty="0">
              <a:latin typeface="+mj-lt"/>
            </a:endParaRPr>
          </a:p>
          <a:p>
            <a:pPr marL="0" indent="0">
              <a:buNone/>
            </a:pPr>
            <a:endParaRPr lang="en-CA" sz="2600" b="1" u="sng" dirty="0">
              <a:latin typeface="+mj-lt"/>
            </a:endParaRPr>
          </a:p>
          <a:p>
            <a:pPr marL="0" indent="0">
              <a:buNone/>
            </a:pPr>
            <a:endParaRPr lang="en-CA" sz="2600"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p:txBody>
      </p:sp>
      <p:sp>
        <p:nvSpPr>
          <p:cNvPr id="10" name="TextBox 9">
            <a:extLst>
              <a:ext uri="{FF2B5EF4-FFF2-40B4-BE49-F238E27FC236}">
                <a16:creationId xmlns:a16="http://schemas.microsoft.com/office/drawing/2014/main" id="{5BCC4C53-5FBA-47F9-B470-C21DCC4C5ECF}"/>
              </a:ext>
            </a:extLst>
          </p:cNvPr>
          <p:cNvSpPr txBox="1"/>
          <p:nvPr/>
        </p:nvSpPr>
        <p:spPr>
          <a:xfrm>
            <a:off x="246020" y="473874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14" name="object 20">
            <a:extLst>
              <a:ext uri="{FF2B5EF4-FFF2-40B4-BE49-F238E27FC236}">
                <a16:creationId xmlns:a16="http://schemas.microsoft.com/office/drawing/2014/main" id="{6402291D-BD0A-4AEE-AE11-24D158FDE39D}"/>
              </a:ext>
            </a:extLst>
          </p:cNvPr>
          <p:cNvSpPr/>
          <p:nvPr/>
        </p:nvSpPr>
        <p:spPr>
          <a:xfrm>
            <a:off x="246021" y="2225869"/>
            <a:ext cx="8394302" cy="2352398"/>
          </a:xfrm>
          <a:prstGeom prst="rect">
            <a:avLst/>
          </a:prstGeom>
          <a:blipFill>
            <a:blip r:embed="rId3" cstate="print"/>
            <a:stretch>
              <a:fillRect/>
            </a:stretch>
          </a:blipFill>
        </p:spPr>
        <p:txBody>
          <a:bodyPr wrap="square" lIns="0" tIns="0" rIns="0" bIns="0" rtlCol="0"/>
          <a:lstStyle/>
          <a:p>
            <a:endParaRPr dirty="0"/>
          </a:p>
        </p:txBody>
      </p:sp>
      <p:sp>
        <p:nvSpPr>
          <p:cNvPr id="2" name="Oval 1">
            <a:extLst>
              <a:ext uri="{FF2B5EF4-FFF2-40B4-BE49-F238E27FC236}">
                <a16:creationId xmlns:a16="http://schemas.microsoft.com/office/drawing/2014/main" id="{28AF2EBE-DB46-9E5B-E5CE-09D657564C08}"/>
              </a:ext>
            </a:extLst>
          </p:cNvPr>
          <p:cNvSpPr/>
          <p:nvPr/>
        </p:nvSpPr>
        <p:spPr>
          <a:xfrm>
            <a:off x="7849268" y="4408237"/>
            <a:ext cx="204537" cy="1700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Oval 3">
            <a:extLst>
              <a:ext uri="{FF2B5EF4-FFF2-40B4-BE49-F238E27FC236}">
                <a16:creationId xmlns:a16="http://schemas.microsoft.com/office/drawing/2014/main" id="{E4B28B8D-BA75-6EC4-88CE-65203167656A}"/>
              </a:ext>
            </a:extLst>
          </p:cNvPr>
          <p:cNvSpPr/>
          <p:nvPr/>
        </p:nvSpPr>
        <p:spPr>
          <a:xfrm>
            <a:off x="7196448" y="3209503"/>
            <a:ext cx="204537" cy="1700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Straight Arrow Connector 11">
            <a:extLst>
              <a:ext uri="{FF2B5EF4-FFF2-40B4-BE49-F238E27FC236}">
                <a16:creationId xmlns:a16="http://schemas.microsoft.com/office/drawing/2014/main" id="{92F5DA45-023F-7C4C-3144-E9E002192D94}"/>
              </a:ext>
            </a:extLst>
          </p:cNvPr>
          <p:cNvCxnSpPr>
            <a:stCxn id="4" idx="4"/>
          </p:cNvCxnSpPr>
          <p:nvPr/>
        </p:nvCxnSpPr>
        <p:spPr>
          <a:xfrm flipH="1">
            <a:off x="6568175" y="3379533"/>
            <a:ext cx="730542" cy="18477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9DA596-80C1-2710-626F-7BEB3A6937C1}"/>
              </a:ext>
            </a:extLst>
          </p:cNvPr>
          <p:cNvCxnSpPr>
            <a:cxnSpLocks/>
          </p:cNvCxnSpPr>
          <p:nvPr/>
        </p:nvCxnSpPr>
        <p:spPr>
          <a:xfrm flipH="1">
            <a:off x="7537166" y="4578267"/>
            <a:ext cx="402098" cy="10925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ECB8F83-2F0B-501A-A727-221E4E11CE4B}"/>
              </a:ext>
            </a:extLst>
          </p:cNvPr>
          <p:cNvSpPr txBox="1"/>
          <p:nvPr/>
        </p:nvSpPr>
        <p:spPr>
          <a:xfrm>
            <a:off x="5852234" y="5243423"/>
            <a:ext cx="1344214" cy="307777"/>
          </a:xfrm>
          <a:prstGeom prst="rect">
            <a:avLst/>
          </a:prstGeom>
          <a:noFill/>
        </p:spPr>
        <p:txBody>
          <a:bodyPr wrap="none" rtlCol="0">
            <a:spAutoFit/>
          </a:bodyPr>
          <a:lstStyle/>
          <a:p>
            <a:r>
              <a:rPr lang="fr-CA" sz="1400" dirty="0">
                <a:solidFill>
                  <a:srgbClr val="FF0000"/>
                </a:solidFill>
                <a:latin typeface="+mj-lt"/>
              </a:rPr>
              <a:t>Nombre de bits</a:t>
            </a:r>
          </a:p>
        </p:txBody>
      </p:sp>
      <p:sp>
        <p:nvSpPr>
          <p:cNvPr id="20" name="TextBox 19">
            <a:extLst>
              <a:ext uri="{FF2B5EF4-FFF2-40B4-BE49-F238E27FC236}">
                <a16:creationId xmlns:a16="http://schemas.microsoft.com/office/drawing/2014/main" id="{CE9EB23D-5983-1451-D782-32434814FB71}"/>
              </a:ext>
            </a:extLst>
          </p:cNvPr>
          <p:cNvSpPr txBox="1"/>
          <p:nvPr/>
        </p:nvSpPr>
        <p:spPr>
          <a:xfrm>
            <a:off x="6040024" y="5724828"/>
            <a:ext cx="3008131" cy="523220"/>
          </a:xfrm>
          <a:prstGeom prst="rect">
            <a:avLst/>
          </a:prstGeom>
          <a:noFill/>
        </p:spPr>
        <p:txBody>
          <a:bodyPr wrap="none" rtlCol="0">
            <a:spAutoFit/>
          </a:bodyPr>
          <a:lstStyle/>
          <a:p>
            <a:r>
              <a:rPr lang="fr-CA" sz="1400" dirty="0">
                <a:solidFill>
                  <a:srgbClr val="FF0000"/>
                </a:solidFill>
                <a:latin typeface="+mj-lt"/>
              </a:rPr>
              <a:t>Taille de l’image </a:t>
            </a:r>
          </a:p>
          <a:p>
            <a:r>
              <a:rPr lang="fr-CA" sz="1400" dirty="0">
                <a:solidFill>
                  <a:srgbClr val="FF0000"/>
                </a:solidFill>
                <a:latin typeface="+mj-lt"/>
              </a:rPr>
              <a:t>(nombre de pixels dans une dimension)</a:t>
            </a:r>
          </a:p>
        </p:txBody>
      </p:sp>
      <p:sp>
        <p:nvSpPr>
          <p:cNvPr id="21" name="TextBox 20">
            <a:extLst>
              <a:ext uri="{FF2B5EF4-FFF2-40B4-BE49-F238E27FC236}">
                <a16:creationId xmlns:a16="http://schemas.microsoft.com/office/drawing/2014/main" id="{7D28BC15-DB5A-14E4-865D-163E43F27CCC}"/>
              </a:ext>
            </a:extLst>
          </p:cNvPr>
          <p:cNvSpPr txBox="1"/>
          <p:nvPr/>
        </p:nvSpPr>
        <p:spPr>
          <a:xfrm>
            <a:off x="6597490" y="1682427"/>
            <a:ext cx="2450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noProof="0" dirty="0">
                <a:latin typeface="+mj-lt"/>
                <a:cs typeface="Calibri" panose="020F0502020204030204" pitchFamily="34" charset="0"/>
              </a:rPr>
              <a:t>courbes de « iso-</a:t>
            </a:r>
            <a:r>
              <a:rPr lang="fr-CA" sz="1400" noProof="0" dirty="0" err="1">
                <a:latin typeface="+mj-lt"/>
                <a:cs typeface="Calibri" panose="020F0502020204030204" pitchFamily="34" charset="0"/>
              </a:rPr>
              <a:t>preference</a:t>
            </a:r>
            <a:r>
              <a:rPr lang="fr-CA" sz="1400" noProof="0" dirty="0">
                <a:latin typeface="+mj-lt"/>
                <a:cs typeface="Calibri" panose="020F050202020403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400" noProof="0" dirty="0">
                <a:latin typeface="+mj-lt"/>
                <a:cs typeface="Calibri" panose="020F0502020204030204" pitchFamily="34" charset="0"/>
              </a:rPr>
              <a:t>(qualité subjective comparable)</a:t>
            </a:r>
          </a:p>
        </p:txBody>
      </p:sp>
    </p:spTree>
    <p:extLst>
      <p:ext uri="{BB962C8B-B14F-4D97-AF65-F5344CB8AC3E}">
        <p14:creationId xmlns:p14="http://schemas.microsoft.com/office/powerpoint/2010/main" val="58234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B7A5D-2701-4051-8D67-4C9F5700A2A4}"/>
              </a:ext>
            </a:extLst>
          </p:cNvPr>
          <p:cNvSpPr txBox="1"/>
          <p:nvPr/>
        </p:nvSpPr>
        <p:spPr>
          <a:xfrm>
            <a:off x="355599" y="263530"/>
            <a:ext cx="7058991"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Situation </a:t>
            </a:r>
            <a:r>
              <a:rPr lang="en-CA" sz="3200" b="1" spc="-15" dirty="0" err="1">
                <a:latin typeface="+mj-lt"/>
                <a:ea typeface="Tahoma" panose="020B0604030504040204" pitchFamily="34" charset="0"/>
                <a:cs typeface="Tahoma" panose="020B0604030504040204" pitchFamily="34" charset="0"/>
              </a:rPr>
              <a:t>présente</a:t>
            </a:r>
            <a:endParaRPr lang="en-US" sz="3200" b="1" dirty="0">
              <a:solidFill>
                <a:schemeClr val="tx1">
                  <a:lumMod val="75000"/>
                  <a:lumOff val="25000"/>
                </a:schemeClr>
              </a:solidFill>
              <a:latin typeface="+mj-lt"/>
              <a:ea typeface="Tahoma" panose="020B0604030504040204" pitchFamily="34" charset="0"/>
              <a:cs typeface="Tahoma" panose="020B0604030504040204" pitchFamily="34" charset="0"/>
            </a:endParaRPr>
          </a:p>
        </p:txBody>
      </p:sp>
      <p:sp>
        <p:nvSpPr>
          <p:cNvPr id="3" name="Content Placeholder 5">
            <a:extLst>
              <a:ext uri="{FF2B5EF4-FFF2-40B4-BE49-F238E27FC236}">
                <a16:creationId xmlns:a16="http://schemas.microsoft.com/office/drawing/2014/main" id="{B4D7EC15-D965-4644-B1A0-BC49A9BEF4FD}"/>
              </a:ext>
            </a:extLst>
          </p:cNvPr>
          <p:cNvSpPr txBox="1">
            <a:spLocks/>
          </p:cNvSpPr>
          <p:nvPr/>
        </p:nvSpPr>
        <p:spPr>
          <a:xfrm>
            <a:off x="355599" y="1198372"/>
            <a:ext cx="8633792" cy="50124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b="1" u="sng" dirty="0" err="1">
                <a:latin typeface="+mj-lt"/>
                <a:ea typeface="Tahoma" panose="020B0604030504040204" pitchFamily="34" charset="0"/>
                <a:cs typeface="Tahoma" panose="020B0604030504040204" pitchFamily="34" charset="0"/>
              </a:rPr>
              <a:t>Nombreux</a:t>
            </a:r>
            <a:r>
              <a:rPr lang="en-CA" b="1" u="sng" dirty="0">
                <a:latin typeface="+mj-lt"/>
                <a:ea typeface="Tahoma" panose="020B0604030504040204" pitchFamily="34" charset="0"/>
                <a:cs typeface="Tahoma" panose="020B0604030504040204" pitchFamily="34" charset="0"/>
              </a:rPr>
              <a:t> types </a:t>
            </a:r>
            <a:r>
              <a:rPr lang="en-CA" b="1" u="sng" dirty="0" err="1">
                <a:latin typeface="+mj-lt"/>
                <a:ea typeface="Tahoma" panose="020B0604030504040204" pitchFamily="34" charset="0"/>
                <a:cs typeface="Tahoma" panose="020B0604030504040204" pitchFamily="34" charset="0"/>
              </a:rPr>
              <a:t>d’images</a:t>
            </a:r>
            <a:r>
              <a:rPr lang="en-CA" b="1" u="sng" dirty="0">
                <a:latin typeface="+mj-lt"/>
                <a:ea typeface="Tahoma" panose="020B0604030504040204" pitchFamily="34" charset="0"/>
                <a:cs typeface="Tahoma" panose="020B0604030504040204" pitchFamily="34" charset="0"/>
              </a:rPr>
              <a:t> </a:t>
            </a:r>
            <a:r>
              <a:rPr lang="en-CA" b="1" u="sng" dirty="0" err="1">
                <a:latin typeface="+mj-lt"/>
                <a:ea typeface="Tahoma" panose="020B0604030504040204" pitchFamily="34" charset="0"/>
                <a:cs typeface="Tahoma" panose="020B0604030504040204" pitchFamily="34" charset="0"/>
              </a:rPr>
              <a:t>numériques</a:t>
            </a:r>
            <a:endParaRPr lang="en-CA" b="1" u="sng" dirty="0">
              <a:latin typeface="+mj-lt"/>
              <a:ea typeface="Tahoma" panose="020B0604030504040204" pitchFamily="34" charset="0"/>
              <a:cs typeface="Tahoma" panose="020B0604030504040204" pitchFamily="34" charset="0"/>
            </a:endParaRPr>
          </a:p>
          <a:p>
            <a:pPr marL="482400" lvl="1" indent="-230400">
              <a:lnSpc>
                <a:spcPct val="100000"/>
              </a:lnSpc>
              <a:spcBef>
                <a:spcPts val="1200"/>
              </a:spcBef>
              <a:buSzPct val="135000"/>
            </a:pPr>
            <a:r>
              <a:rPr lang="en-CA" dirty="0">
                <a:latin typeface="+mj-lt"/>
                <a:ea typeface="Tahoma" panose="020B0604030504040204" pitchFamily="34" charset="0"/>
                <a:cs typeface="Tahoma" panose="020B0604030504040204" pitchFamily="34" charset="0"/>
              </a:rPr>
              <a:t>Noir et blanc / couleur</a:t>
            </a:r>
          </a:p>
          <a:p>
            <a:pPr marL="482400" lvl="1" indent="-230400">
              <a:lnSpc>
                <a:spcPct val="100000"/>
              </a:lnSpc>
              <a:spcBef>
                <a:spcPts val="600"/>
              </a:spcBef>
              <a:buSzPct val="135000"/>
            </a:pPr>
            <a:r>
              <a:rPr lang="en-CA" dirty="0" err="1">
                <a:latin typeface="+mj-lt"/>
                <a:ea typeface="Tahoma" panose="020B0604030504040204" pitchFamily="34" charset="0"/>
                <a:cs typeface="Tahoma" panose="020B0604030504040204" pitchFamily="34" charset="0"/>
              </a:rPr>
              <a:t>Bidimensionnelles</a:t>
            </a:r>
            <a:r>
              <a:rPr lang="en-CA" dirty="0">
                <a:latin typeface="+mj-lt"/>
                <a:ea typeface="Tahoma" panose="020B0604030504040204" pitchFamily="34" charset="0"/>
                <a:cs typeface="Tahoma" panose="020B0604030504040204" pitchFamily="34" charset="0"/>
              </a:rPr>
              <a:t> / </a:t>
            </a:r>
            <a:r>
              <a:rPr lang="en-CA" dirty="0" err="1">
                <a:latin typeface="+mj-lt"/>
                <a:ea typeface="Tahoma" panose="020B0604030504040204" pitchFamily="34" charset="0"/>
                <a:cs typeface="Tahoma" panose="020B0604030504040204" pitchFamily="34" charset="0"/>
              </a:rPr>
              <a:t>tridimensionnelles</a:t>
            </a:r>
            <a:endParaRPr lang="en-CA" dirty="0">
              <a:latin typeface="+mj-lt"/>
              <a:ea typeface="Tahoma" panose="020B0604030504040204" pitchFamily="34" charset="0"/>
              <a:cs typeface="Tahoma" panose="020B0604030504040204" pitchFamily="34" charset="0"/>
            </a:endParaRPr>
          </a:p>
          <a:p>
            <a:pPr marL="457200" lvl="1" indent="0">
              <a:lnSpc>
                <a:spcPct val="60000"/>
              </a:lnSpc>
              <a:spcBef>
                <a:spcPts val="0"/>
              </a:spcBef>
              <a:buSzPct val="135000"/>
              <a:buFont typeface="Arial" panose="020B0604020202020204" pitchFamily="34" charset="0"/>
              <a:buNone/>
            </a:pPr>
            <a:endParaRPr lang="en-CA" sz="2600" dirty="0">
              <a:latin typeface="+mj-lt"/>
              <a:ea typeface="Tahoma" panose="020B0604030504040204" pitchFamily="34" charset="0"/>
              <a:cs typeface="Tahoma" panose="020B0604030504040204" pitchFamily="34" charset="0"/>
            </a:endParaRPr>
          </a:p>
          <a:p>
            <a:pPr marL="0" indent="0">
              <a:buSzPct val="135000"/>
              <a:buNone/>
            </a:pPr>
            <a:r>
              <a:rPr lang="en-CA" b="1" u="sng" dirty="0" err="1">
                <a:latin typeface="+mj-lt"/>
                <a:ea typeface="Tahoma" panose="020B0604030504040204" pitchFamily="34" charset="0"/>
                <a:cs typeface="Tahoma" panose="020B0604030504040204" pitchFamily="34" charset="0"/>
              </a:rPr>
              <a:t>Origines</a:t>
            </a:r>
            <a:r>
              <a:rPr lang="en-CA" b="1" u="sng" dirty="0">
                <a:latin typeface="+mj-lt"/>
                <a:ea typeface="Tahoma" panose="020B0604030504040204" pitchFamily="34" charset="0"/>
                <a:cs typeface="Tahoma" panose="020B0604030504040204" pitchFamily="34" charset="0"/>
              </a:rPr>
              <a:t> </a:t>
            </a:r>
            <a:r>
              <a:rPr lang="en-CA" b="1" u="sng" dirty="0" err="1">
                <a:latin typeface="+mj-lt"/>
                <a:ea typeface="Tahoma" panose="020B0604030504040204" pitchFamily="34" charset="0"/>
                <a:cs typeface="Tahoma" panose="020B0604030504040204" pitchFamily="34" charset="0"/>
              </a:rPr>
              <a:t>diverses</a:t>
            </a:r>
            <a:endParaRPr lang="en-CA" i="1" dirty="0">
              <a:latin typeface="+mj-lt"/>
              <a:cs typeface="Times New Roman" panose="02020603050405020304" pitchFamily="18" charset="0"/>
            </a:endParaRPr>
          </a:p>
          <a:p>
            <a:pPr marL="482400" lvl="1" indent="-230400">
              <a:lnSpc>
                <a:spcPct val="100000"/>
              </a:lnSpc>
              <a:spcBef>
                <a:spcPts val="1200"/>
              </a:spcBef>
              <a:buSzPct val="135000"/>
            </a:pPr>
            <a:r>
              <a:rPr lang="en-CA" dirty="0" err="1">
                <a:latin typeface="+mj-lt"/>
              </a:rPr>
              <a:t>Mesure</a:t>
            </a:r>
            <a:r>
              <a:rPr lang="en-CA" dirty="0">
                <a:latin typeface="+mj-lt"/>
              </a:rPr>
              <a:t> </a:t>
            </a:r>
            <a:r>
              <a:rPr lang="en-CA" dirty="0" err="1">
                <a:latin typeface="+mj-lt"/>
              </a:rPr>
              <a:t>directe</a:t>
            </a:r>
            <a:r>
              <a:rPr lang="en-CA" dirty="0">
                <a:latin typeface="+mj-lt"/>
              </a:rPr>
              <a:t> (e.g., </a:t>
            </a:r>
            <a:r>
              <a:rPr lang="en-CA" dirty="0" err="1">
                <a:latin typeface="+mj-lt"/>
              </a:rPr>
              <a:t>photographie</a:t>
            </a:r>
            <a:r>
              <a:rPr lang="en-CA" dirty="0">
                <a:latin typeface="+mj-lt"/>
              </a:rPr>
              <a:t> </a:t>
            </a:r>
            <a:r>
              <a:rPr lang="en-CA" dirty="0" err="1">
                <a:latin typeface="+mj-lt"/>
              </a:rPr>
              <a:t>numérique</a:t>
            </a:r>
            <a:r>
              <a:rPr lang="en-CA" dirty="0">
                <a:latin typeface="+mj-lt"/>
              </a:rPr>
              <a:t>)</a:t>
            </a:r>
          </a:p>
          <a:p>
            <a:pPr marL="482400" lvl="1" indent="-230400">
              <a:lnSpc>
                <a:spcPct val="100000"/>
              </a:lnSpc>
              <a:spcBef>
                <a:spcPts val="600"/>
              </a:spcBef>
              <a:buSzPct val="135000"/>
            </a:pPr>
            <a:r>
              <a:rPr lang="en-CA" dirty="0">
                <a:latin typeface="+mj-lt"/>
                <a:ea typeface="Tahoma" panose="020B0604030504040204" pitchFamily="34" charset="0"/>
                <a:cs typeface="Tahoma" panose="020B0604030504040204" pitchFamily="34" charset="0"/>
              </a:rPr>
              <a:t>Images </a:t>
            </a:r>
            <a:r>
              <a:rPr lang="en-CA" dirty="0" err="1">
                <a:latin typeface="+mj-lt"/>
                <a:ea typeface="Tahoma" panose="020B0604030504040204" pitchFamily="34" charset="0"/>
                <a:cs typeface="Tahoma" panose="020B0604030504040204" pitchFamily="34" charset="0"/>
              </a:rPr>
              <a:t>reconstruites</a:t>
            </a:r>
            <a:r>
              <a:rPr lang="en-CA" dirty="0">
                <a:latin typeface="+mj-lt"/>
                <a:ea typeface="Tahoma" panose="020B0604030504040204" pitchFamily="34" charset="0"/>
                <a:cs typeface="Tahoma" panose="020B0604030504040204" pitchFamily="34" charset="0"/>
              </a:rPr>
              <a:t> (e.g., </a:t>
            </a:r>
            <a:r>
              <a:rPr lang="en-CA" dirty="0" err="1">
                <a:latin typeface="+mj-lt"/>
                <a:ea typeface="Tahoma" panose="020B0604030504040204" pitchFamily="34" charset="0"/>
                <a:cs typeface="Tahoma" panose="020B0604030504040204" pitchFamily="34" charset="0"/>
              </a:rPr>
              <a:t>tomographie</a:t>
            </a:r>
            <a:r>
              <a:rPr lang="en-CA" dirty="0">
                <a:latin typeface="+mj-lt"/>
                <a:ea typeface="Tahoma" panose="020B0604030504040204" pitchFamily="34" charset="0"/>
                <a:cs typeface="Tahoma" panose="020B0604030504040204" pitchFamily="34" charset="0"/>
              </a:rPr>
              <a:t>)</a:t>
            </a:r>
          </a:p>
          <a:p>
            <a:pPr marL="482400" lvl="1" indent="-230400">
              <a:lnSpc>
                <a:spcPct val="100000"/>
              </a:lnSpc>
              <a:spcBef>
                <a:spcPts val="600"/>
              </a:spcBef>
              <a:buSzPct val="135000"/>
            </a:pPr>
            <a:r>
              <a:rPr lang="en-CA" dirty="0">
                <a:latin typeface="+mj-lt"/>
                <a:ea typeface="Tahoma" panose="020B0604030504040204" pitchFamily="34" charset="0"/>
                <a:cs typeface="Tahoma" panose="020B0604030504040204" pitchFamily="34" charset="0"/>
              </a:rPr>
              <a:t>Images de </a:t>
            </a:r>
            <a:r>
              <a:rPr lang="en-CA" dirty="0" err="1">
                <a:latin typeface="+mj-lt"/>
                <a:ea typeface="Tahoma" panose="020B0604030504040204" pitchFamily="34" charset="0"/>
                <a:cs typeface="Tahoma" panose="020B0604030504040204" pitchFamily="34" charset="0"/>
              </a:rPr>
              <a:t>synthèse</a:t>
            </a:r>
            <a:endParaRPr lang="en-CA" dirty="0">
              <a:latin typeface="+mj-lt"/>
            </a:endParaRPr>
          </a:p>
          <a:p>
            <a:pPr marL="457200" lvl="1" indent="0">
              <a:lnSpc>
                <a:spcPct val="60000"/>
              </a:lnSpc>
              <a:spcBef>
                <a:spcPts val="0"/>
              </a:spcBef>
              <a:buSzPct val="135000"/>
              <a:buNone/>
            </a:pPr>
            <a:endParaRPr lang="en-CA" dirty="0">
              <a:latin typeface="+mj-lt"/>
            </a:endParaRPr>
          </a:p>
          <a:p>
            <a:pPr marL="0" indent="0">
              <a:buSzPct val="135000"/>
              <a:buNone/>
            </a:pPr>
            <a:r>
              <a:rPr lang="en-CA" b="1" u="sng" dirty="0">
                <a:latin typeface="+mj-lt"/>
                <a:ea typeface="Tahoma" panose="020B0604030504040204" pitchFamily="34" charset="0"/>
                <a:cs typeface="Tahoma" panose="020B0604030504040204" pitchFamily="34" charset="0"/>
              </a:rPr>
              <a:t>Applications multiples</a:t>
            </a:r>
          </a:p>
          <a:p>
            <a:pPr marL="0" indent="0">
              <a:lnSpc>
                <a:spcPct val="20000"/>
              </a:lnSpc>
              <a:spcBef>
                <a:spcPts val="600"/>
              </a:spcBef>
              <a:buSzPct val="135000"/>
              <a:buNone/>
            </a:pPr>
            <a:endParaRPr lang="en-CA" sz="3400" b="1" u="sng" dirty="0">
              <a:latin typeface="+mj-lt"/>
              <a:ea typeface="Tahoma" panose="020B0604030504040204" pitchFamily="34" charset="0"/>
              <a:cs typeface="Tahoma" panose="020B0604030504040204" pitchFamily="34" charset="0"/>
            </a:endParaRPr>
          </a:p>
          <a:p>
            <a:pPr marL="482400" lvl="1" indent="-230400">
              <a:lnSpc>
                <a:spcPct val="100000"/>
              </a:lnSpc>
              <a:spcBef>
                <a:spcPts val="1200"/>
              </a:spcBef>
              <a:buSzPct val="135000"/>
            </a:pPr>
            <a:r>
              <a:rPr lang="en-CA" dirty="0" err="1">
                <a:latin typeface="+mj-lt"/>
              </a:rPr>
              <a:t>Médecine</a:t>
            </a:r>
            <a:r>
              <a:rPr lang="en-CA" dirty="0">
                <a:latin typeface="+mj-lt"/>
              </a:rPr>
              <a:t> </a:t>
            </a:r>
          </a:p>
          <a:p>
            <a:pPr marL="482400" lvl="1" indent="-230400">
              <a:lnSpc>
                <a:spcPct val="100000"/>
              </a:lnSpc>
              <a:spcBef>
                <a:spcPts val="600"/>
              </a:spcBef>
              <a:buSzPct val="135000"/>
            </a:pPr>
            <a:r>
              <a:rPr lang="en-CA" dirty="0" err="1">
                <a:latin typeface="+mj-lt"/>
                <a:ea typeface="Tahoma" panose="020B0604030504040204" pitchFamily="34" charset="0"/>
                <a:cs typeface="Tahoma" panose="020B0604030504040204" pitchFamily="34" charset="0"/>
              </a:rPr>
              <a:t>Astronomie</a:t>
            </a:r>
            <a:endParaRPr lang="en-CA"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dirty="0" err="1">
                <a:latin typeface="+mj-lt"/>
                <a:ea typeface="Tahoma" panose="020B0604030504040204" pitchFamily="34" charset="0"/>
                <a:cs typeface="Tahoma" panose="020B0604030504040204" pitchFamily="34" charset="0"/>
              </a:rPr>
              <a:t>Géographie</a:t>
            </a:r>
            <a:r>
              <a:rPr lang="en-CA" dirty="0">
                <a:latin typeface="+mj-lt"/>
                <a:ea typeface="Tahoma" panose="020B0604030504040204" pitchFamily="34" charset="0"/>
                <a:cs typeface="Tahoma" panose="020B0604030504040204" pitchFamily="34" charset="0"/>
              </a:rPr>
              <a:t> / Planification</a:t>
            </a:r>
          </a:p>
          <a:p>
            <a:pPr marL="482400" lvl="1" indent="-230400">
              <a:lnSpc>
                <a:spcPct val="100000"/>
              </a:lnSpc>
              <a:spcBef>
                <a:spcPts val="600"/>
              </a:spcBef>
              <a:buSzPct val="135000"/>
            </a:pPr>
            <a:r>
              <a:rPr lang="en-CA" dirty="0">
                <a:latin typeface="+mj-lt"/>
                <a:ea typeface="Tahoma" panose="020B0604030504040204" pitchFamily="34" charset="0"/>
                <a:cs typeface="Tahoma" panose="020B0604030504040204" pitchFamily="34" charset="0"/>
              </a:rPr>
              <a:t>…</a:t>
            </a:r>
            <a:endParaRPr lang="en-CA" dirty="0">
              <a:latin typeface="+mj-lt"/>
            </a:endParaRPr>
          </a:p>
          <a:p>
            <a:pPr marL="0" indent="0">
              <a:lnSpc>
                <a:spcPct val="20000"/>
              </a:lnSpc>
              <a:spcBef>
                <a:spcPts val="600"/>
              </a:spcBef>
              <a:buSzPct val="135000"/>
              <a:buNone/>
            </a:pPr>
            <a:endParaRPr lang="en-CA" sz="3400" u="sng" dirty="0">
              <a:latin typeface="+mj-lt"/>
              <a:ea typeface="Tahoma" panose="020B0604030504040204" pitchFamily="34" charset="0"/>
              <a:cs typeface="Tahoma" panose="020B0604030504040204" pitchFamily="34" charset="0"/>
            </a:endParaRPr>
          </a:p>
          <a:p>
            <a:pPr marL="457200" lvl="1" indent="0">
              <a:buFont typeface="Arial" panose="020B0604020202020204" pitchFamily="34" charset="0"/>
              <a:buNone/>
            </a:pPr>
            <a:endParaRPr lang="en-CA" dirty="0">
              <a:latin typeface="+mj-lt"/>
            </a:endParaRPr>
          </a:p>
        </p:txBody>
      </p:sp>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3810"/>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EBF7F42A-7CD5-412E-8972-91A1F0A1B199}"/>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FA797F92-EDDC-4702-9749-B21871B5B24A}"/>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2645770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B7A5D-2701-4051-8D67-4C9F5700A2A4}"/>
              </a:ext>
            </a:extLst>
          </p:cNvPr>
          <p:cNvSpPr txBox="1"/>
          <p:nvPr/>
        </p:nvSpPr>
        <p:spPr>
          <a:xfrm>
            <a:off x="355599"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Traitement</a:t>
            </a:r>
            <a:r>
              <a:rPr lang="en-CA" sz="3200" b="1" spc="-15" dirty="0">
                <a:latin typeface="+mj-lt"/>
                <a:ea typeface="Tahoma" panose="020B0604030504040204" pitchFamily="34" charset="0"/>
                <a:cs typeface="Tahoma" panose="020B0604030504040204" pitchFamily="34" charset="0"/>
              </a:rPr>
              <a:t> et analyse </a:t>
            </a:r>
            <a:r>
              <a:rPr lang="en-CA" sz="3200" b="1" spc="-15" dirty="0" err="1">
                <a:latin typeface="+mj-lt"/>
                <a:ea typeface="Tahoma" panose="020B0604030504040204" pitchFamily="34" charset="0"/>
                <a:cs typeface="Tahoma" panose="020B0604030504040204" pitchFamily="34" charset="0"/>
              </a:rPr>
              <a:t>d’images</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Définition</a:t>
            </a:r>
            <a:r>
              <a:rPr lang="en-CA" sz="3200" b="1" spc="-15" dirty="0">
                <a:latin typeface="+mj-lt"/>
                <a:ea typeface="Tahoma" panose="020B0604030504040204" pitchFamily="34" charset="0"/>
                <a:cs typeface="Tahoma" panose="020B0604030504040204" pitchFamily="34" charset="0"/>
              </a:rPr>
              <a:t>?</a:t>
            </a:r>
            <a:endParaRPr lang="en-US" sz="3200" b="1" dirty="0">
              <a:latin typeface="+mj-lt"/>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3810"/>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Content Placeholder 5">
            <a:extLst>
              <a:ext uri="{FF2B5EF4-FFF2-40B4-BE49-F238E27FC236}">
                <a16:creationId xmlns:a16="http://schemas.microsoft.com/office/drawing/2014/main" id="{B4D7EC15-D965-4644-B1A0-BC49A9BEF4FD}"/>
              </a:ext>
            </a:extLst>
          </p:cNvPr>
          <p:cNvSpPr txBox="1">
            <a:spLocks/>
          </p:cNvSpPr>
          <p:nvPr/>
        </p:nvSpPr>
        <p:spPr>
          <a:xfrm>
            <a:off x="316644" y="1948260"/>
            <a:ext cx="8330399" cy="20976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SzPct val="135000"/>
              <a:buNone/>
            </a:pPr>
            <a:r>
              <a:rPr lang="fr-FR" sz="2600" b="1" u="sng" spc="-50" dirty="0">
                <a:latin typeface="+mj-lt"/>
                <a:cs typeface="Tahoma"/>
              </a:rPr>
              <a:t>Survol du domaine</a:t>
            </a:r>
          </a:p>
          <a:p>
            <a:pPr marL="0" indent="0">
              <a:buNone/>
            </a:pPr>
            <a:r>
              <a:rPr lang="fr-FR" sz="2200" dirty="0">
                <a:latin typeface="+mj-lt"/>
              </a:rPr>
              <a:t>Points de vue possibles: </a:t>
            </a:r>
            <a:endParaRPr lang="fr-FR" sz="2200" i="1" dirty="0">
              <a:latin typeface="+mj-lt"/>
            </a:endParaRPr>
          </a:p>
          <a:p>
            <a:pPr marL="0" indent="0">
              <a:lnSpc>
                <a:spcPct val="20000"/>
              </a:lnSpc>
              <a:buNone/>
            </a:pPr>
            <a:endParaRPr lang="fr-FR" sz="2200" dirty="0">
              <a:latin typeface="+mj-lt"/>
            </a:endParaRPr>
          </a:p>
          <a:p>
            <a:pPr marL="482400">
              <a:spcBef>
                <a:spcPts val="600"/>
              </a:spcBef>
              <a:buSzPct val="135000"/>
            </a:pPr>
            <a:r>
              <a:rPr lang="en-CA" sz="2200" dirty="0">
                <a:latin typeface="+mj-lt"/>
              </a:rPr>
              <a:t>« </a:t>
            </a:r>
            <a:r>
              <a:rPr lang="en-CA" sz="2200" dirty="0" err="1">
                <a:latin typeface="+mj-lt"/>
              </a:rPr>
              <a:t>Modalité</a:t>
            </a:r>
            <a:r>
              <a:rPr lang="en-CA" sz="2200" dirty="0">
                <a:latin typeface="+mj-lt"/>
              </a:rPr>
              <a:t> » (</a:t>
            </a:r>
            <a:r>
              <a:rPr lang="en-CA" sz="2200" dirty="0" err="1">
                <a:latin typeface="+mj-lt"/>
              </a:rPr>
              <a:t>phénomène</a:t>
            </a:r>
            <a:r>
              <a:rPr lang="en-CA" sz="2200" dirty="0">
                <a:latin typeface="+mj-lt"/>
              </a:rPr>
              <a:t> physique </a:t>
            </a:r>
            <a:r>
              <a:rPr lang="en-CA" sz="2200" dirty="0" err="1">
                <a:latin typeface="+mj-lt"/>
              </a:rPr>
              <a:t>utilisé</a:t>
            </a:r>
            <a:r>
              <a:rPr lang="en-CA" sz="2200" dirty="0">
                <a:latin typeface="+mj-lt"/>
              </a:rPr>
              <a:t> et technique de </a:t>
            </a:r>
            <a:r>
              <a:rPr lang="en-CA" sz="2200" dirty="0" err="1">
                <a:latin typeface="+mj-lt"/>
              </a:rPr>
              <a:t>mesure</a:t>
            </a:r>
            <a:r>
              <a:rPr lang="en-CA" sz="2200" dirty="0">
                <a:latin typeface="+mj-lt"/>
              </a:rPr>
              <a:t>)</a:t>
            </a:r>
          </a:p>
          <a:p>
            <a:pPr marL="482400">
              <a:spcBef>
                <a:spcPts val="1200"/>
              </a:spcBef>
              <a:buSzPct val="135000"/>
            </a:pPr>
            <a:r>
              <a:rPr lang="en-CA" sz="2200" dirty="0">
                <a:latin typeface="+mj-lt"/>
              </a:rPr>
              <a:t>Domaine </a:t>
            </a:r>
            <a:r>
              <a:rPr lang="en-CA" sz="2200" dirty="0" err="1">
                <a:latin typeface="+mj-lt"/>
              </a:rPr>
              <a:t>d’application</a:t>
            </a:r>
            <a:endParaRPr lang="fr-FR" sz="2600" b="1" u="sng" spc="-50" dirty="0">
              <a:latin typeface="+mj-lt"/>
              <a:cs typeface="Tahoma"/>
            </a:endParaRPr>
          </a:p>
          <a:p>
            <a:pPr marL="0" indent="0">
              <a:lnSpc>
                <a:spcPct val="120000"/>
              </a:lnSpc>
              <a:buSzPct val="135000"/>
              <a:buNone/>
            </a:pPr>
            <a:endParaRPr lang="fr-FR" sz="2600" b="1" u="sng" spc="-50" dirty="0">
              <a:latin typeface="+mj-lt"/>
              <a:cs typeface="Tahoma"/>
            </a:endParaRPr>
          </a:p>
          <a:p>
            <a:pPr marL="457200" lvl="1" indent="0">
              <a:buFont typeface="Arial" panose="020B0604020202020204" pitchFamily="34" charset="0"/>
              <a:buNone/>
            </a:pPr>
            <a:endParaRPr lang="en-CA" dirty="0">
              <a:latin typeface="+mj-lt"/>
            </a:endParaRPr>
          </a:p>
        </p:txBody>
      </p:sp>
      <p:sp>
        <p:nvSpPr>
          <p:cNvPr id="12" name="TextBox 11">
            <a:extLst>
              <a:ext uri="{FF2B5EF4-FFF2-40B4-BE49-F238E27FC236}">
                <a16:creationId xmlns:a16="http://schemas.microsoft.com/office/drawing/2014/main" id="{4A29B619-2B4D-4A08-B59B-6817BB6AD6AE}"/>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F8CFB7DE-BF87-4A87-97BD-381E75A2741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388270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B7A5D-2701-4051-8D67-4C9F5700A2A4}"/>
              </a:ext>
            </a:extLst>
          </p:cNvPr>
          <p:cNvSpPr txBox="1"/>
          <p:nvPr/>
        </p:nvSpPr>
        <p:spPr>
          <a:xfrm>
            <a:off x="355599" y="263530"/>
            <a:ext cx="8788401" cy="840230"/>
          </a:xfrm>
          <a:prstGeom prst="rect">
            <a:avLst/>
          </a:prstGeom>
          <a:noFill/>
        </p:spPr>
        <p:txBody>
          <a:bodyPr wrap="square" rtlCol="0">
            <a:spAutoFit/>
          </a:bodyPr>
          <a:lstStyle/>
          <a:p>
            <a:pPr>
              <a:lnSpc>
                <a:spcPct val="80000"/>
              </a:lnSpc>
            </a:pPr>
            <a:r>
              <a:rPr lang="en-CA" sz="3000" b="1" spc="-15" dirty="0" err="1">
                <a:latin typeface="+mj-lt"/>
                <a:ea typeface="Tahoma" panose="020B0604030504040204" pitchFamily="34" charset="0"/>
                <a:cs typeface="Tahoma" panose="020B0604030504040204" pitchFamily="34" charset="0"/>
              </a:rPr>
              <a:t>Principale</a:t>
            </a:r>
            <a:r>
              <a:rPr lang="en-CA" sz="3000" b="1" spc="-15" dirty="0">
                <a:latin typeface="+mj-lt"/>
                <a:ea typeface="Tahoma" panose="020B0604030504040204" pitchFamily="34" charset="0"/>
                <a:cs typeface="Tahoma" panose="020B0604030504040204" pitchFamily="34" charset="0"/>
              </a:rPr>
              <a:t> source </a:t>
            </a:r>
            <a:r>
              <a:rPr lang="en-CA" sz="3000" b="1" spc="-15" dirty="0" err="1">
                <a:latin typeface="+mj-lt"/>
                <a:ea typeface="Tahoma" panose="020B0604030504040204" pitchFamily="34" charset="0"/>
                <a:cs typeface="Tahoma" panose="020B0604030504040204" pitchFamily="34" charset="0"/>
              </a:rPr>
              <a:t>d’images</a:t>
            </a:r>
            <a:r>
              <a:rPr lang="en-CA" sz="3000" b="1" spc="-15" dirty="0">
                <a:latin typeface="+mj-lt"/>
                <a:ea typeface="Tahoma" panose="020B0604030504040204" pitchFamily="34" charset="0"/>
                <a:cs typeface="Tahoma" panose="020B0604030504040204" pitchFamily="34" charset="0"/>
              </a:rPr>
              <a:t>: </a:t>
            </a:r>
            <a:r>
              <a:rPr lang="en-CA" sz="3000" b="1" spc="-15" dirty="0" err="1">
                <a:latin typeface="+mj-lt"/>
                <a:ea typeface="Tahoma" panose="020B0604030504040204" pitchFamily="34" charset="0"/>
                <a:cs typeface="Tahoma" panose="020B0604030504040204" pitchFamily="34" charset="0"/>
              </a:rPr>
              <a:t>rayonnement</a:t>
            </a:r>
            <a:r>
              <a:rPr lang="en-CA" sz="3000" b="1" spc="-15" dirty="0">
                <a:latin typeface="+mj-lt"/>
                <a:ea typeface="Tahoma" panose="020B0604030504040204" pitchFamily="34" charset="0"/>
                <a:cs typeface="Tahoma" panose="020B0604030504040204" pitchFamily="34" charset="0"/>
              </a:rPr>
              <a:t> </a:t>
            </a:r>
            <a:r>
              <a:rPr lang="en-CA" sz="3000" b="1" spc="-15" dirty="0" err="1">
                <a:latin typeface="+mj-lt"/>
                <a:ea typeface="Tahoma" panose="020B0604030504040204" pitchFamily="34" charset="0"/>
                <a:cs typeface="Tahoma" panose="020B0604030504040204" pitchFamily="34" charset="0"/>
              </a:rPr>
              <a:t>électromagnétique</a:t>
            </a:r>
            <a:endParaRPr lang="en-US" sz="3000" b="1" dirty="0">
              <a:latin typeface="+mj-lt"/>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104422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4305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Spectre </a:t>
            </a:r>
            <a:r>
              <a:rPr lang="en-CA" sz="2600" b="1" u="sng" dirty="0" err="1">
                <a:latin typeface="+mj-lt"/>
              </a:rPr>
              <a:t>électromagnétique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296202" y="612791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grpSp>
        <p:nvGrpSpPr>
          <p:cNvPr id="15" name="Group 14">
            <a:extLst>
              <a:ext uri="{FF2B5EF4-FFF2-40B4-BE49-F238E27FC236}">
                <a16:creationId xmlns:a16="http://schemas.microsoft.com/office/drawing/2014/main" id="{D2CA4CCA-856E-4F62-A02E-BB062D45B1BE}"/>
              </a:ext>
            </a:extLst>
          </p:cNvPr>
          <p:cNvGrpSpPr/>
          <p:nvPr/>
        </p:nvGrpSpPr>
        <p:grpSpPr>
          <a:xfrm>
            <a:off x="1049584" y="1811635"/>
            <a:ext cx="7028862" cy="4120264"/>
            <a:chOff x="1037058" y="1811635"/>
            <a:chExt cx="7028862" cy="4120264"/>
          </a:xfrm>
        </p:grpSpPr>
        <p:pic>
          <p:nvPicPr>
            <p:cNvPr id="13" name="Picture 12">
              <a:extLst>
                <a:ext uri="{FF2B5EF4-FFF2-40B4-BE49-F238E27FC236}">
                  <a16:creationId xmlns:a16="http://schemas.microsoft.com/office/drawing/2014/main" id="{F1EFBC0F-2368-4E52-96A9-9F4B6ABFAB1B}"/>
                </a:ext>
              </a:extLst>
            </p:cNvPr>
            <p:cNvPicPr>
              <a:picLocks noChangeAspect="1"/>
            </p:cNvPicPr>
            <p:nvPr/>
          </p:nvPicPr>
          <p:blipFill>
            <a:blip r:embed="rId3"/>
            <a:stretch>
              <a:fillRect/>
            </a:stretch>
          </p:blipFill>
          <p:spPr>
            <a:xfrm>
              <a:off x="1037058" y="1811635"/>
              <a:ext cx="7028862" cy="4120264"/>
            </a:xfrm>
            <a:prstGeom prst="rect">
              <a:avLst/>
            </a:prstGeom>
          </p:spPr>
        </p:pic>
        <p:sp>
          <p:nvSpPr>
            <p:cNvPr id="14" name="Rectangle 13">
              <a:extLst>
                <a:ext uri="{FF2B5EF4-FFF2-40B4-BE49-F238E27FC236}">
                  <a16:creationId xmlns:a16="http://schemas.microsoft.com/office/drawing/2014/main" id="{42044621-BF98-4CA8-9BD8-541757C6BAC6}"/>
                </a:ext>
              </a:extLst>
            </p:cNvPr>
            <p:cNvSpPr/>
            <p:nvPr/>
          </p:nvSpPr>
          <p:spPr>
            <a:xfrm>
              <a:off x="1037058" y="1811635"/>
              <a:ext cx="7028862" cy="412026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89702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67692"/>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Astronomie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471566" y="490036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gamma</a:t>
            </a:r>
            <a:endParaRPr lang="en-US" sz="3200" b="1" dirty="0">
              <a:latin typeface="+mj-lt"/>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53EC772-1DCF-44BF-9E25-4E453A9B6376}"/>
              </a:ext>
            </a:extLst>
          </p:cNvPr>
          <p:cNvPicPr>
            <a:picLocks noChangeAspect="1"/>
          </p:cNvPicPr>
          <p:nvPr/>
        </p:nvPicPr>
        <p:blipFill>
          <a:blip r:embed="rId3"/>
          <a:stretch>
            <a:fillRect/>
          </a:stretch>
        </p:blipFill>
        <p:spPr>
          <a:xfrm>
            <a:off x="3100540" y="1504931"/>
            <a:ext cx="2942920" cy="2946266"/>
          </a:xfrm>
          <a:prstGeom prst="rect">
            <a:avLst/>
          </a:prstGeom>
        </p:spPr>
      </p:pic>
      <p:sp>
        <p:nvSpPr>
          <p:cNvPr id="17" name="object 20">
            <a:extLst>
              <a:ext uri="{FF2B5EF4-FFF2-40B4-BE49-F238E27FC236}">
                <a16:creationId xmlns:a16="http://schemas.microsoft.com/office/drawing/2014/main" id="{10032980-1EB5-449C-90FA-8074E868EEB4}"/>
              </a:ext>
            </a:extLst>
          </p:cNvPr>
          <p:cNvSpPr txBox="1"/>
          <p:nvPr/>
        </p:nvSpPr>
        <p:spPr>
          <a:xfrm>
            <a:off x="3100540" y="4462889"/>
            <a:ext cx="2873680" cy="338554"/>
          </a:xfrm>
          <a:prstGeom prst="rect">
            <a:avLst/>
          </a:prstGeom>
        </p:spPr>
        <p:txBody>
          <a:bodyPr vert="horz" wrap="square" lIns="0" tIns="0" rIns="0" bIns="0" rtlCol="0">
            <a:spAutoFit/>
          </a:bodyPr>
          <a:lstStyle/>
          <a:p>
            <a:pPr marL="12700" algn="ctr">
              <a:lnSpc>
                <a:spcPct val="100000"/>
              </a:lnSpc>
            </a:pPr>
            <a:r>
              <a:rPr sz="2200" spc="-45" dirty="0">
                <a:latin typeface="+mj-lt"/>
                <a:cs typeface="Tahoma"/>
              </a:rPr>
              <a:t>An</a:t>
            </a:r>
            <a:r>
              <a:rPr lang="en-CA" sz="2200" spc="-45" dirty="0" err="1">
                <a:latin typeface="+mj-lt"/>
                <a:cs typeface="Tahoma"/>
              </a:rPr>
              <a:t>neau</a:t>
            </a:r>
            <a:r>
              <a:rPr lang="en-CA" sz="2200" spc="-45" dirty="0">
                <a:latin typeface="+mj-lt"/>
                <a:cs typeface="Tahoma"/>
              </a:rPr>
              <a:t> de Cygnus</a:t>
            </a:r>
            <a:endParaRPr sz="2200" dirty="0">
              <a:latin typeface="+mj-lt"/>
              <a:cs typeface="Tahoma"/>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463208"/>
            <a:ext cx="7886700" cy="824857"/>
          </a:xfrm>
        </p:spPr>
        <p:txBody>
          <a:bodyPr anchor="t">
            <a:normAutofit/>
          </a:bodyPr>
          <a:lstStyle/>
          <a:p>
            <a:r>
              <a:rPr lang="en-CA" sz="2600" b="1" u="sng" dirty="0" err="1"/>
              <a:t>Médecine</a:t>
            </a:r>
            <a:br>
              <a:rPr lang="en-CA" sz="2600" dirty="0"/>
            </a:br>
            <a:r>
              <a:rPr lang="en-CA" sz="2200" dirty="0" err="1"/>
              <a:t>Imagerie</a:t>
            </a:r>
            <a:r>
              <a:rPr lang="en-CA" sz="2200" dirty="0"/>
              <a:t> SPECT</a:t>
            </a:r>
          </a:p>
        </p:txBody>
      </p:sp>
    </p:spTree>
    <p:extLst>
      <p:ext uri="{BB962C8B-B14F-4D97-AF65-F5344CB8AC3E}">
        <p14:creationId xmlns:p14="http://schemas.microsoft.com/office/powerpoint/2010/main" val="2765346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36996550-40a5-42e1-b7bf-3ed51dc844d7"/>
  <p:tag name="SLIDO_EVENT_SECTION_UUID" val="1a074a66-643d-49ab-90b9-419e9a65f3f6"/>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TYPE" val="SlidoPoll"/>
  <p:tag name="SLIDO_POLL_UUID" val="570742c4-3668-4e8a-ae20-44f730dc2e37"/>
  <p:tag name="SLIDO_TIMELINE" val="W3sicG9sbFF1ZXN0aW9uVXVpZCI6ImFjNTY4NTdiLWZhNGEtNDMyYS1hZjhiLWQyOWY2NTZmY2YyYyIsInNob3dSZXN1bHRzIjpmYWxzZSwic2hvd0NvcnJlY3RBbnN3ZXJzIjpmYWxzZSwidm90aW5nTG9ja2VkIjpmYWxzZX0seyJwb2xsUXVlc3Rpb25VdWlkIjoiYWM1Njg1N2ItZmE0YS00MzJhLWFmOGItZDI5ZjY1NmZjZjJjIiwic2hvd1Jlc3VsdHMiOnRydWUsInNob3dDb3JyZWN0QW5zd2VycyI6dHJ1ZSwidm90aW5nTG9ja2VkIjpmYWxzZX1d"/>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TYPE" val="SlidoPoll"/>
  <p:tag name="SLIDO_POLL_UUID" val="be9d39cf-c148-4948-87e1-14bb74fcfc2f"/>
  <p:tag name="SLIDO_TIMELINE" val="W3sicG9sbFF1ZXN0aW9uVXVpZCI6Ijk2OWEwZGY3LTBjMWYtNGRlYS1hOWQxLTBkYmNiNTQ5NjI1MyIsInNob3dSZXN1bHRzIjp0cnVlfV0="/>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xml><?xml version="1.0" encoding="utf-8"?>
<p:tagLst xmlns:a="http://schemas.openxmlformats.org/drawingml/2006/main" xmlns:r="http://schemas.openxmlformats.org/officeDocument/2006/relationships" xmlns:p="http://schemas.openxmlformats.org/presentationml/2006/main">
  <p:tag name="SLIDO_TYPE" val="SlidoPoll"/>
  <p:tag name="SLIDO_POLL_UUID" val="4e11fbe6-db57-4677-a339-93d425c4d8b0"/>
  <p:tag name="SLIDO_TIMELINE" val="W3sicG9sbFF1ZXN0aW9uVXVpZCI6IjQzNTk2NDY3LTFhMTQtNGU5Ni1iODFmLTdmNTRjMTI5M2YwZiIsInNob3dSZXN1bHRzIjpmYWxzZSwic2hvd0NvcnJlY3RBbnN3ZXJzIjpmYWxzZSwidm90aW5nTG9ja2VkIjpmYWxzZX0seyJwb2xsUXVlc3Rpb25VdWlkIjoiNDM1OTY0NjctMWExNC00ZTk2LWI4MWYtN2Y1NGMxMjkzZjBmIiwic2hvd1Jlc3VsdHMiOnRydWUsInNob3dDb3JyZWN0QW5zd2VycyI6dHJ1ZSwidm90aW5nTG9ja2VkIjpmYWxzZX1d"/>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TYPE" val="SlidoPoll"/>
  <p:tag name="SLIDO_POLL_UUID" val="95d76ac0-8fd7-4d8a-87eb-9405803d8ae8"/>
  <p:tag name="SLIDO_TIMELINE" val="W3sicG9sbFF1ZXN0aW9uVXVpZCI6IjkzNDU3NjIyLTJjZjYtNDU3OS1iNmNlLWE0MGU0ZTVmODMzZSIsInNob3dSZXN1bHRzIjpmYWxzZSwic2hvd0NvcnJlY3RBbnN3ZXJzIjpmYWxzZSwidm90aW5nTG9ja2VkIjpmYWxzZX0seyJwb2xsUXVlc3Rpb25VdWlkIjoiOTM0NTc2MjItMmNmNi00NTc5LWI2Y2UtYTQwZTRlNWY4MzNlIiwic2hvd1Jlc3VsdHMiOnRydWUsInNob3dDb3JyZWN0QW5zd2VycyI6dHJ1ZSwidm90aW5nTG9ja2VkIjpmYWxzZX1d"/>
</p:tagLst>
</file>

<file path=ppt/tags/tag23.xml><?xml version="1.0" encoding="utf-8"?>
<p:tagLst xmlns:a="http://schemas.openxmlformats.org/drawingml/2006/main" xmlns:r="http://schemas.openxmlformats.org/officeDocument/2006/relationships" xmlns:p="http://schemas.openxmlformats.org/presentationml/2006/main">
  <p:tag name="SLIDO_ELEMENT" val="logo"/>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TYPE" val="SlidoPoll"/>
  <p:tag name="SLIDO_POLL_UUID" val="f452a857-750e-4a7e-a58c-768e74fc82d2"/>
  <p:tag name="SLIDO_TIMELINE" val="W3sicG9sbFF1ZXN0aW9uVXVpZCI6IjE4ZWE4NDYxLTY3N2ItNDc3Ni04MWYwLWI1Y2Y5MGZiMTQxZSIsInNob3dSZXN1bHRzIjpmYWxzZSwic2hvd0NvcnJlY3RBbnN3ZXJzIjpmYWxzZSwidm90aW5nTG9ja2VkIjpmYWxzZX0seyJwb2xsUXVlc3Rpb25VdWlkIjoiMThlYTg0NjEtNjc3Yi00Nzc2LTgxZjAtYjVjZjkwZmIxNDFlIiwic2hvd1Jlc3VsdHMiOnRydWUsInNob3dDb3JyZWN0QW5zd2VycyI6dHJ1ZSwidm90aW5nTG9ja2VkIjpmYWxzZX1d"/>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59552</TotalTime>
  <Words>1953</Words>
  <Application>Microsoft Office PowerPoint</Application>
  <PresentationFormat>Affichage à l'écran (4:3)</PresentationFormat>
  <Paragraphs>607</Paragraphs>
  <Slides>56</Slides>
  <Notes>56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56</vt:i4>
      </vt:variant>
    </vt:vector>
  </HeadingPairs>
  <TitlesOfParts>
    <vt:vector size="63" baseType="lpstr">
      <vt:lpstr>Arial</vt:lpstr>
      <vt:lpstr>Calibri</vt:lpstr>
      <vt:lpstr>Calibri Light</vt:lpstr>
      <vt:lpstr>Cambria Math</vt:lpstr>
      <vt:lpstr>Tahoma</vt:lpstr>
      <vt:lpstr>Wingdings</vt:lpstr>
      <vt:lpstr>Office Theme</vt:lpstr>
      <vt:lpstr>Introduction ― Caractérisation ― Perception  </vt:lpstr>
      <vt:lpstr>Présentation PowerPoint</vt:lpstr>
      <vt:lpstr>Années 1920 : transmissions terrestres</vt:lpstr>
      <vt:lpstr>Années 1920 : transmissions terrestres</vt:lpstr>
      <vt:lpstr>Années 1960 : transmissions spatiales</vt:lpstr>
      <vt:lpstr>Présentation PowerPoint</vt:lpstr>
      <vt:lpstr>Présentation PowerPoint</vt:lpstr>
      <vt:lpstr>Présentation PowerPoint</vt:lpstr>
      <vt:lpstr>Médecine Imagerie SPECT</vt:lpstr>
      <vt:lpstr>Autres applications Contrôle non destructif, astronomie, …</vt:lpstr>
      <vt:lpstr>Présentation PowerPoint</vt:lpstr>
      <vt:lpstr>Autres applications Photographie, biométrie, cartographie, …</vt:lpstr>
      <vt:lpstr>Présentation PowerPoint</vt:lpstr>
      <vt:lpstr>Présentation PowerPoint</vt:lpstr>
      <vt:lpstr>Présentation PowerPoint</vt:lpstr>
      <vt:lpstr>Autres applications Thermographie, médecine, …</vt:lpstr>
      <vt:lpstr>Autres applications Météorologie, médecine,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Explique l’importance des micro-saccades pour une perception visuelle complète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Représentation d’images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Agah Karakuzu</dc:creator>
  <cp:lastModifiedBy>Doha Zrouki</cp:lastModifiedBy>
  <cp:revision>825</cp:revision>
  <cp:lastPrinted>2019-01-08T19:56:16Z</cp:lastPrinted>
  <dcterms:created xsi:type="dcterms:W3CDTF">2018-08-02T13:49:06Z</dcterms:created>
  <dcterms:modified xsi:type="dcterms:W3CDTF">2025-01-09T17:08:11Z</dcterms:modified>
</cp:coreProperties>
</file>