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theme/themeOverride3.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258" r:id="rId3"/>
    <p:sldId id="257" r:id="rId4"/>
    <p:sldId id="261" r:id="rId5"/>
    <p:sldId id="278" r:id="rId6"/>
    <p:sldId id="262" r:id="rId7"/>
    <p:sldId id="263" r:id="rId8"/>
    <p:sldId id="265" r:id="rId9"/>
    <p:sldId id="264" r:id="rId10"/>
    <p:sldId id="266" r:id="rId11"/>
    <p:sldId id="267" r:id="rId12"/>
    <p:sldId id="280" r:id="rId13"/>
    <p:sldId id="268" r:id="rId14"/>
    <p:sldId id="279" r:id="rId15"/>
    <p:sldId id="269" r:id="rId16"/>
    <p:sldId id="270" r:id="rId17"/>
    <p:sldId id="271" r:id="rId18"/>
    <p:sldId id="272" r:id="rId19"/>
    <p:sldId id="273" r:id="rId20"/>
    <p:sldId id="274" r:id="rId21"/>
    <p:sldId id="275" r:id="rId22"/>
    <p:sldId id="276" r:id="rId23"/>
    <p:sldId id="277"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37" autoAdjust="0"/>
    <p:restoredTop sz="87042" autoAdjust="0"/>
  </p:normalViewPr>
  <p:slideViewPr>
    <p:cSldViewPr snapToGrid="0">
      <p:cViewPr varScale="1">
        <p:scale>
          <a:sx n="68" d="100"/>
          <a:sy n="68" d="100"/>
        </p:scale>
        <p:origin x="160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0B790-3EB2-4795-AD36-07DB9745DFB6}" type="datetimeFigureOut">
              <a:rPr lang="fr-CA" smtClean="0"/>
              <a:t>2018-04-04</a:t>
            </a:fld>
            <a:endParaRPr lang="fr-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DBD103-047E-4897-816B-A721F91C880E}" type="slidenum">
              <a:rPr lang="fr-CA" smtClean="0"/>
              <a:t>‹#›</a:t>
            </a:fld>
            <a:endParaRPr lang="fr-CA"/>
          </a:p>
        </p:txBody>
      </p:sp>
    </p:spTree>
    <p:extLst>
      <p:ext uri="{BB962C8B-B14F-4D97-AF65-F5344CB8AC3E}">
        <p14:creationId xmlns:p14="http://schemas.microsoft.com/office/powerpoint/2010/main" val="678682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fr-FR" sz="1200" b="1" kern="1200" baseline="0" dirty="0"/>
              <a:t>Impact du génie sur la société et l’environnement </a:t>
            </a:r>
            <a:r>
              <a:rPr kumimoji="0" lang="fr-FR" sz="1200" b="0" kern="1200" baseline="0" dirty="0"/>
              <a:t>: capacité à analyser les aspects sociaux et environnementaux des activités liées au génie, notamment comprendre les interactions du génie avec les aspects économiques et sociaux, la santé, la sécurité, les lois et la culture de la société; les incertitudes liées à la prévision de telles interactions; et les concepts de développement durable et de bonne gérance de l’environnement.</a:t>
            </a:r>
            <a:endParaRPr lang="fr-CA" dirty="0"/>
          </a:p>
        </p:txBody>
      </p:sp>
      <p:sp>
        <p:nvSpPr>
          <p:cNvPr id="4" name="Slide Number Placeholder 3"/>
          <p:cNvSpPr>
            <a:spLocks noGrp="1"/>
          </p:cNvSpPr>
          <p:nvPr>
            <p:ph type="sldNum" sz="quarter" idx="10"/>
          </p:nvPr>
        </p:nvSpPr>
        <p:spPr/>
        <p:txBody>
          <a:bodyPr/>
          <a:lstStyle/>
          <a:p>
            <a:fld id="{D9DBD103-047E-4897-816B-A721F91C880E}" type="slidenum">
              <a:rPr lang="fr-CA" smtClean="0"/>
              <a:t>1</a:t>
            </a:fld>
            <a:endParaRPr lang="fr-CA"/>
          </a:p>
        </p:txBody>
      </p:sp>
    </p:spTree>
    <p:extLst>
      <p:ext uri="{BB962C8B-B14F-4D97-AF65-F5344CB8AC3E}">
        <p14:creationId xmlns:p14="http://schemas.microsoft.com/office/powerpoint/2010/main" val="1801937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kern="1200" baseline="0" dirty="0"/>
              <a:t>Impact du génie sur la société et l’environnement </a:t>
            </a:r>
            <a:r>
              <a:rPr kumimoji="0" lang="fr-FR" sz="1200" b="0" kern="1200" baseline="0" dirty="0"/>
              <a:t>: capacité à analyser les aspects sociaux et environnementaux des activités liées au génie, notamment comprendre les interactions du génie avec les aspects économiques et sociaux, la santé, la sécurité, les lois et la culture de la société; les incertitudes liées à la prévision de telles interactions; et les concepts de développement durable et de bonne gérance de l’environnement.</a:t>
            </a:r>
            <a:endParaRPr lang="fr-CA" dirty="0"/>
          </a:p>
          <a:p>
            <a:endParaRPr lang="fr-CA" dirty="0"/>
          </a:p>
        </p:txBody>
      </p:sp>
      <p:sp>
        <p:nvSpPr>
          <p:cNvPr id="4" name="Slide Number Placeholder 3"/>
          <p:cNvSpPr>
            <a:spLocks noGrp="1"/>
          </p:cNvSpPr>
          <p:nvPr>
            <p:ph type="sldNum" sz="quarter" idx="10"/>
          </p:nvPr>
        </p:nvSpPr>
        <p:spPr/>
        <p:txBody>
          <a:bodyPr/>
          <a:lstStyle/>
          <a:p>
            <a:fld id="{D9DBD103-047E-4897-816B-A721F91C880E}" type="slidenum">
              <a:rPr lang="fr-CA" smtClean="0"/>
              <a:t>3</a:t>
            </a:fld>
            <a:endParaRPr lang="fr-CA"/>
          </a:p>
        </p:txBody>
      </p:sp>
    </p:spTree>
    <p:extLst>
      <p:ext uri="{BB962C8B-B14F-4D97-AF65-F5344CB8AC3E}">
        <p14:creationId xmlns:p14="http://schemas.microsoft.com/office/powerpoint/2010/main" val="2176997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AutoShape 7">
            <a:extLst>
              <a:ext uri="{FF2B5EF4-FFF2-40B4-BE49-F238E27FC236}">
                <a16:creationId xmlns:a16="http://schemas.microsoft.com/office/drawing/2014/main" id="{D73646A4-9084-47E7-A1A3-A96ECE283821}"/>
              </a:ext>
            </a:extLst>
          </p:cNvPr>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fr-FR" sz="1800">
              <a:latin typeface="Times New Roman" pitchFamily="18" charset="0"/>
            </a:endParaRPr>
          </a:p>
        </p:txBody>
      </p:sp>
      <p:pic>
        <p:nvPicPr>
          <p:cNvPr id="5" name="Picture 8" descr="Logo_Poly_Noir">
            <a:extLst>
              <a:ext uri="{FF2B5EF4-FFF2-40B4-BE49-F238E27FC236}">
                <a16:creationId xmlns:a16="http://schemas.microsoft.com/office/drawing/2014/main" id="{7A0F67A9-AA13-4DBA-B120-F7CF9655AEF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750" y="6269038"/>
            <a:ext cx="64770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78" name="Rectangle 2"/>
          <p:cNvSpPr>
            <a:spLocks noGrp="1" noChangeArrowheads="1"/>
          </p:cNvSpPr>
          <p:nvPr>
            <p:ph type="ctrTitle"/>
          </p:nvPr>
        </p:nvSpPr>
        <p:spPr>
          <a:xfrm>
            <a:off x="685800" y="990600"/>
            <a:ext cx="7772400" cy="1371600"/>
          </a:xfrm>
        </p:spPr>
        <p:txBody>
          <a:bodyPr/>
          <a:lstStyle>
            <a:lvl1pPr>
              <a:defRPr sz="2850"/>
            </a:lvl1pPr>
          </a:lstStyle>
          <a:p>
            <a:r>
              <a:rPr lang="en-US"/>
              <a:t>Cliquez pour modifier le style du titre</a:t>
            </a:r>
          </a:p>
        </p:txBody>
      </p:sp>
      <p:sp>
        <p:nvSpPr>
          <p:cNvPr id="7577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1650"/>
            </a:lvl1pPr>
          </a:lstStyle>
          <a:p>
            <a:r>
              <a:rPr lang="en-US"/>
              <a:t>Cliquez pour modifier le style des sous-titres du masque</a:t>
            </a:r>
          </a:p>
        </p:txBody>
      </p:sp>
      <p:sp>
        <p:nvSpPr>
          <p:cNvPr id="6" name="Footer Placeholder 5">
            <a:extLst>
              <a:ext uri="{FF2B5EF4-FFF2-40B4-BE49-F238E27FC236}">
                <a16:creationId xmlns:a16="http://schemas.microsoft.com/office/drawing/2014/main" id="{6E9BF76B-DAE0-466E-84F6-08EAEBC065F5}"/>
              </a:ext>
            </a:extLst>
          </p:cNvPr>
          <p:cNvSpPr>
            <a:spLocks noGrp="1" noChangeArrowheads="1"/>
          </p:cNvSpPr>
          <p:nvPr>
            <p:ph type="ftr" sz="quarter" idx="10"/>
          </p:nvPr>
        </p:nvSpPr>
        <p:spPr/>
        <p:txBody>
          <a:bodyPr/>
          <a:lstStyle>
            <a:lvl1pPr>
              <a:defRPr smtClean="0"/>
            </a:lvl1pPr>
          </a:lstStyle>
          <a:p>
            <a:pPr>
              <a:defRPr/>
            </a:pPr>
            <a:r>
              <a:rPr lang="fr-CA"/>
              <a:t>INF1040: introduction au génie informatique</a:t>
            </a:r>
          </a:p>
          <a:p>
            <a:pPr>
              <a:defRPr/>
            </a:pPr>
            <a:r>
              <a:rPr lang="fr-CA"/>
              <a:t>Département de génie informatique et génie logiciel</a:t>
            </a:r>
          </a:p>
        </p:txBody>
      </p:sp>
      <p:sp>
        <p:nvSpPr>
          <p:cNvPr id="7" name="Slide Number Placeholder 6">
            <a:extLst>
              <a:ext uri="{FF2B5EF4-FFF2-40B4-BE49-F238E27FC236}">
                <a16:creationId xmlns:a16="http://schemas.microsoft.com/office/drawing/2014/main" id="{C3D046B5-3197-484B-9652-356E68C52778}"/>
              </a:ext>
            </a:extLst>
          </p:cNvPr>
          <p:cNvSpPr>
            <a:spLocks noGrp="1" noChangeArrowheads="1"/>
          </p:cNvSpPr>
          <p:nvPr>
            <p:ph type="sldNum" sz="quarter" idx="11"/>
          </p:nvPr>
        </p:nvSpPr>
        <p:spPr>
          <a:xfrm>
            <a:off x="6553200" y="6248400"/>
            <a:ext cx="1905000" cy="457200"/>
          </a:xfrm>
        </p:spPr>
        <p:txBody>
          <a:bodyPr/>
          <a:lstStyle>
            <a:lvl1pPr>
              <a:defRPr/>
            </a:lvl1pPr>
          </a:lstStyle>
          <a:p>
            <a:fld id="{AD0DBC9C-2761-4F40-BF37-7DA41848D1EC}" type="slidenum">
              <a:rPr lang="en-US" altLang="en-US"/>
              <a:pPr/>
              <a:t>‹#›</a:t>
            </a:fld>
            <a:r>
              <a:rPr lang="en-US" altLang="en-US"/>
              <a:t>/45</a:t>
            </a:r>
          </a:p>
        </p:txBody>
      </p:sp>
    </p:spTree>
    <p:extLst>
      <p:ext uri="{BB962C8B-B14F-4D97-AF65-F5344CB8AC3E}">
        <p14:creationId xmlns:p14="http://schemas.microsoft.com/office/powerpoint/2010/main" val="4073218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8">
            <a:extLst>
              <a:ext uri="{FF2B5EF4-FFF2-40B4-BE49-F238E27FC236}">
                <a16:creationId xmlns:a16="http://schemas.microsoft.com/office/drawing/2014/main" id="{EAE81712-47E6-4810-B431-8F0C166415C6}"/>
              </a:ext>
            </a:extLst>
          </p:cNvPr>
          <p:cNvSpPr>
            <a:spLocks noGrp="1" noChangeArrowheads="1"/>
          </p:cNvSpPr>
          <p:nvPr>
            <p:ph type="sldNum" sz="quarter" idx="10"/>
          </p:nvPr>
        </p:nvSpPr>
        <p:spPr>
          <a:ln/>
        </p:spPr>
        <p:txBody>
          <a:bodyPr/>
          <a:lstStyle>
            <a:lvl1pPr>
              <a:defRPr/>
            </a:lvl1pPr>
          </a:lstStyle>
          <a:p>
            <a:fld id="{B76C1C3D-9893-4632-90DB-EC493F1AAD53}" type="slidenum">
              <a:rPr lang="en-US" altLang="en-US"/>
              <a:pPr/>
              <a:t>‹#›</a:t>
            </a:fld>
            <a:r>
              <a:rPr lang="en-US" altLang="en-US"/>
              <a:t> coucou</a:t>
            </a:r>
          </a:p>
        </p:txBody>
      </p:sp>
      <p:sp>
        <p:nvSpPr>
          <p:cNvPr id="5" name="Rectangle 10">
            <a:extLst>
              <a:ext uri="{FF2B5EF4-FFF2-40B4-BE49-F238E27FC236}">
                <a16:creationId xmlns:a16="http://schemas.microsoft.com/office/drawing/2014/main" id="{FFCEE701-94EA-4FDB-833A-05736C7B39F7}"/>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124571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73839" y="304800"/>
            <a:ext cx="2001837" cy="57150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566739" y="304800"/>
            <a:ext cx="5854700" cy="57150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8">
            <a:extLst>
              <a:ext uri="{FF2B5EF4-FFF2-40B4-BE49-F238E27FC236}">
                <a16:creationId xmlns:a16="http://schemas.microsoft.com/office/drawing/2014/main" id="{3C66F442-7FF3-41BB-829C-34475AE1BD6E}"/>
              </a:ext>
            </a:extLst>
          </p:cNvPr>
          <p:cNvSpPr>
            <a:spLocks noGrp="1" noChangeArrowheads="1"/>
          </p:cNvSpPr>
          <p:nvPr>
            <p:ph type="sldNum" sz="quarter" idx="10"/>
          </p:nvPr>
        </p:nvSpPr>
        <p:spPr>
          <a:ln/>
        </p:spPr>
        <p:txBody>
          <a:bodyPr/>
          <a:lstStyle>
            <a:lvl1pPr>
              <a:defRPr/>
            </a:lvl1pPr>
          </a:lstStyle>
          <a:p>
            <a:fld id="{C576E89E-F368-4475-9BC4-27E397D9274B}" type="slidenum">
              <a:rPr lang="en-US" altLang="en-US"/>
              <a:pPr/>
              <a:t>‹#›</a:t>
            </a:fld>
            <a:r>
              <a:rPr lang="en-US" altLang="en-US"/>
              <a:t> coucou</a:t>
            </a:r>
          </a:p>
        </p:txBody>
      </p:sp>
      <p:sp>
        <p:nvSpPr>
          <p:cNvPr id="5" name="Rectangle 10">
            <a:extLst>
              <a:ext uri="{FF2B5EF4-FFF2-40B4-BE49-F238E27FC236}">
                <a16:creationId xmlns:a16="http://schemas.microsoft.com/office/drawing/2014/main" id="{9A6F1679-A0BF-4CAB-93D2-A314087248AC}"/>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6396541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re et texte sur contenu">
    <p:spTree>
      <p:nvGrpSpPr>
        <p:cNvPr id="1" name=""/>
        <p:cNvGrpSpPr/>
        <p:nvPr/>
      </p:nvGrpSpPr>
      <p:grpSpPr>
        <a:xfrm>
          <a:off x="0" y="0"/>
          <a:ext cx="0" cy="0"/>
          <a:chOff x="0" y="0"/>
          <a:chExt cx="0" cy="0"/>
        </a:xfrm>
      </p:grpSpPr>
      <p:sp>
        <p:nvSpPr>
          <p:cNvPr id="2" name="Titre 1"/>
          <p:cNvSpPr>
            <a:spLocks noGrp="1"/>
          </p:cNvSpPr>
          <p:nvPr>
            <p:ph type="title"/>
          </p:nvPr>
        </p:nvSpPr>
        <p:spPr>
          <a:xfrm>
            <a:off x="574675" y="304801"/>
            <a:ext cx="8001000" cy="1216025"/>
          </a:xfrm>
        </p:spPr>
        <p:txBody>
          <a:bodyPr/>
          <a:lstStyle/>
          <a:p>
            <a:r>
              <a:rPr lang="fr-FR"/>
              <a:t>Cliquez pour modifier le style du titre</a:t>
            </a:r>
          </a:p>
        </p:txBody>
      </p:sp>
      <p:sp>
        <p:nvSpPr>
          <p:cNvPr id="3" name="Espace réservé du texte 2"/>
          <p:cNvSpPr>
            <a:spLocks noGrp="1"/>
          </p:cNvSpPr>
          <p:nvPr>
            <p:ph type="body" sz="half" idx="1"/>
          </p:nvPr>
        </p:nvSpPr>
        <p:spPr>
          <a:xfrm>
            <a:off x="566738" y="1752600"/>
            <a:ext cx="8001000" cy="20574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66738" y="3962400"/>
            <a:ext cx="8001000" cy="20574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8">
            <a:extLst>
              <a:ext uri="{FF2B5EF4-FFF2-40B4-BE49-F238E27FC236}">
                <a16:creationId xmlns:a16="http://schemas.microsoft.com/office/drawing/2014/main" id="{3ADCC38E-8F19-425F-83A3-1C4D49A3D10D}"/>
              </a:ext>
            </a:extLst>
          </p:cNvPr>
          <p:cNvSpPr>
            <a:spLocks noGrp="1" noChangeArrowheads="1"/>
          </p:cNvSpPr>
          <p:nvPr>
            <p:ph type="sldNum" sz="quarter" idx="10"/>
          </p:nvPr>
        </p:nvSpPr>
        <p:spPr>
          <a:ln/>
        </p:spPr>
        <p:txBody>
          <a:bodyPr/>
          <a:lstStyle>
            <a:lvl1pPr>
              <a:defRPr/>
            </a:lvl1pPr>
          </a:lstStyle>
          <a:p>
            <a:fld id="{B293AC2D-7864-4912-873A-EE14131416AF}" type="slidenum">
              <a:rPr lang="en-US" altLang="en-US"/>
              <a:pPr/>
              <a:t>‹#›</a:t>
            </a:fld>
            <a:r>
              <a:rPr lang="en-US" altLang="en-US"/>
              <a:t> coucou</a:t>
            </a:r>
          </a:p>
        </p:txBody>
      </p:sp>
      <p:sp>
        <p:nvSpPr>
          <p:cNvPr id="6" name="Rectangle 10">
            <a:extLst>
              <a:ext uri="{FF2B5EF4-FFF2-40B4-BE49-F238E27FC236}">
                <a16:creationId xmlns:a16="http://schemas.microsoft.com/office/drawing/2014/main" id="{AAAC6942-2909-425E-97EA-2CA18911EDCD}"/>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709923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74675" y="304801"/>
            <a:ext cx="8001000" cy="1216025"/>
          </a:xfrm>
        </p:spPr>
        <p:txBody>
          <a:bodyPr/>
          <a:lstStyle/>
          <a:p>
            <a:r>
              <a:rPr lang="fr-FR"/>
              <a:t>Cliquez pour modifier le style du titre</a:t>
            </a:r>
          </a:p>
        </p:txBody>
      </p:sp>
      <p:sp>
        <p:nvSpPr>
          <p:cNvPr id="3" name="Espace réservé du texte 2"/>
          <p:cNvSpPr>
            <a:spLocks noGrp="1"/>
          </p:cNvSpPr>
          <p:nvPr>
            <p:ph type="body" sz="half" idx="1"/>
          </p:nvPr>
        </p:nvSpPr>
        <p:spPr>
          <a:xfrm>
            <a:off x="566738" y="1752600"/>
            <a:ext cx="3924300" cy="4267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3438" y="1752600"/>
            <a:ext cx="3924300" cy="4267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8">
            <a:extLst>
              <a:ext uri="{FF2B5EF4-FFF2-40B4-BE49-F238E27FC236}">
                <a16:creationId xmlns:a16="http://schemas.microsoft.com/office/drawing/2014/main" id="{885B5CE2-A4DB-40DA-9810-8CAD2DF2E957}"/>
              </a:ext>
            </a:extLst>
          </p:cNvPr>
          <p:cNvSpPr>
            <a:spLocks noGrp="1" noChangeArrowheads="1"/>
          </p:cNvSpPr>
          <p:nvPr>
            <p:ph type="sldNum" sz="quarter" idx="10"/>
          </p:nvPr>
        </p:nvSpPr>
        <p:spPr>
          <a:ln/>
        </p:spPr>
        <p:txBody>
          <a:bodyPr/>
          <a:lstStyle>
            <a:lvl1pPr>
              <a:defRPr/>
            </a:lvl1pPr>
          </a:lstStyle>
          <a:p>
            <a:fld id="{17219E74-FEDC-45CE-AB71-7CE67233A049}" type="slidenum">
              <a:rPr lang="en-US" altLang="en-US"/>
              <a:pPr/>
              <a:t>‹#›</a:t>
            </a:fld>
            <a:r>
              <a:rPr lang="en-US" altLang="en-US"/>
              <a:t> coucou</a:t>
            </a:r>
          </a:p>
        </p:txBody>
      </p:sp>
      <p:sp>
        <p:nvSpPr>
          <p:cNvPr id="6" name="Rectangle 10">
            <a:extLst>
              <a:ext uri="{FF2B5EF4-FFF2-40B4-BE49-F238E27FC236}">
                <a16:creationId xmlns:a16="http://schemas.microsoft.com/office/drawing/2014/main" id="{AF068266-9C51-4E17-9E3C-BFE8CB68412A}"/>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126837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8">
            <a:extLst>
              <a:ext uri="{FF2B5EF4-FFF2-40B4-BE49-F238E27FC236}">
                <a16:creationId xmlns:a16="http://schemas.microsoft.com/office/drawing/2014/main" id="{BEA943B3-E9A0-4822-BC96-3CEF76313C1F}"/>
              </a:ext>
            </a:extLst>
          </p:cNvPr>
          <p:cNvSpPr>
            <a:spLocks noGrp="1" noChangeArrowheads="1"/>
          </p:cNvSpPr>
          <p:nvPr>
            <p:ph type="sldNum" sz="quarter" idx="10"/>
          </p:nvPr>
        </p:nvSpPr>
        <p:spPr>
          <a:ln/>
        </p:spPr>
        <p:txBody>
          <a:bodyPr/>
          <a:lstStyle>
            <a:lvl1pPr>
              <a:defRPr/>
            </a:lvl1pPr>
          </a:lstStyle>
          <a:p>
            <a:fld id="{49F34E34-ABA1-4D23-A1AB-E2C841611CBE}" type="slidenum">
              <a:rPr lang="en-US" altLang="en-US"/>
              <a:pPr/>
              <a:t>‹#›</a:t>
            </a:fld>
            <a:r>
              <a:rPr lang="en-US" altLang="en-US"/>
              <a:t> coucou</a:t>
            </a:r>
          </a:p>
        </p:txBody>
      </p:sp>
      <p:sp>
        <p:nvSpPr>
          <p:cNvPr id="5" name="Rectangle 10">
            <a:extLst>
              <a:ext uri="{FF2B5EF4-FFF2-40B4-BE49-F238E27FC236}">
                <a16:creationId xmlns:a16="http://schemas.microsoft.com/office/drawing/2014/main" id="{5AE1A120-F37C-42F8-8BBD-932EF3510DDB}"/>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16030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2"/>
            <a:ext cx="7772400" cy="1362075"/>
          </a:xfrm>
        </p:spPr>
        <p:txBody>
          <a:bodyPr anchor="t"/>
          <a:lstStyle>
            <a:lvl1pPr algn="l">
              <a:defRPr sz="3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fr-FR"/>
              <a:t>Cliquez pour modifier les styles du texte du masque</a:t>
            </a:r>
          </a:p>
        </p:txBody>
      </p:sp>
      <p:sp>
        <p:nvSpPr>
          <p:cNvPr id="4" name="Rectangle 8">
            <a:extLst>
              <a:ext uri="{FF2B5EF4-FFF2-40B4-BE49-F238E27FC236}">
                <a16:creationId xmlns:a16="http://schemas.microsoft.com/office/drawing/2014/main" id="{6D09252C-3780-4C49-B837-BE9EE52939E7}"/>
              </a:ext>
            </a:extLst>
          </p:cNvPr>
          <p:cNvSpPr>
            <a:spLocks noGrp="1" noChangeArrowheads="1"/>
          </p:cNvSpPr>
          <p:nvPr>
            <p:ph type="sldNum" sz="quarter" idx="10"/>
          </p:nvPr>
        </p:nvSpPr>
        <p:spPr>
          <a:ln/>
        </p:spPr>
        <p:txBody>
          <a:bodyPr/>
          <a:lstStyle>
            <a:lvl1pPr>
              <a:defRPr/>
            </a:lvl1pPr>
          </a:lstStyle>
          <a:p>
            <a:fld id="{40E580D2-3ACB-4322-97B7-E93B6545E545}" type="slidenum">
              <a:rPr lang="en-US" altLang="en-US"/>
              <a:pPr/>
              <a:t>‹#›</a:t>
            </a:fld>
            <a:r>
              <a:rPr lang="en-US" altLang="en-US"/>
              <a:t> coucou</a:t>
            </a:r>
          </a:p>
        </p:txBody>
      </p:sp>
      <p:sp>
        <p:nvSpPr>
          <p:cNvPr id="5" name="Rectangle 10">
            <a:extLst>
              <a:ext uri="{FF2B5EF4-FFF2-40B4-BE49-F238E27FC236}">
                <a16:creationId xmlns:a16="http://schemas.microsoft.com/office/drawing/2014/main" id="{50BA166E-88BF-425E-8AFA-63CA9A089EA7}"/>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117226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566738" y="1752600"/>
            <a:ext cx="3924300" cy="42672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3438" y="1752600"/>
            <a:ext cx="3924300" cy="42672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8">
            <a:extLst>
              <a:ext uri="{FF2B5EF4-FFF2-40B4-BE49-F238E27FC236}">
                <a16:creationId xmlns:a16="http://schemas.microsoft.com/office/drawing/2014/main" id="{276209A5-6D1B-4166-93B8-FDEB13DDA321}"/>
              </a:ext>
            </a:extLst>
          </p:cNvPr>
          <p:cNvSpPr>
            <a:spLocks noGrp="1" noChangeArrowheads="1"/>
          </p:cNvSpPr>
          <p:nvPr>
            <p:ph type="sldNum" sz="quarter" idx="10"/>
          </p:nvPr>
        </p:nvSpPr>
        <p:spPr>
          <a:ln/>
        </p:spPr>
        <p:txBody>
          <a:bodyPr/>
          <a:lstStyle>
            <a:lvl1pPr>
              <a:defRPr/>
            </a:lvl1pPr>
          </a:lstStyle>
          <a:p>
            <a:fld id="{20ED88B4-B006-4915-931D-57D818F1B55C}" type="slidenum">
              <a:rPr lang="en-US" altLang="en-US"/>
              <a:pPr/>
              <a:t>‹#›</a:t>
            </a:fld>
            <a:r>
              <a:rPr lang="en-US" altLang="en-US"/>
              <a:t> coucou</a:t>
            </a:r>
          </a:p>
        </p:txBody>
      </p:sp>
      <p:sp>
        <p:nvSpPr>
          <p:cNvPr id="6" name="Rectangle 10">
            <a:extLst>
              <a:ext uri="{FF2B5EF4-FFF2-40B4-BE49-F238E27FC236}">
                <a16:creationId xmlns:a16="http://schemas.microsoft.com/office/drawing/2014/main" id="{85351D5D-764C-40D2-AE6D-C1F27F21CB4B}"/>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538404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8">
            <a:extLst>
              <a:ext uri="{FF2B5EF4-FFF2-40B4-BE49-F238E27FC236}">
                <a16:creationId xmlns:a16="http://schemas.microsoft.com/office/drawing/2014/main" id="{71332DD5-F50E-4A24-9A7C-4A223B3B3D19}"/>
              </a:ext>
            </a:extLst>
          </p:cNvPr>
          <p:cNvSpPr>
            <a:spLocks noGrp="1" noChangeArrowheads="1"/>
          </p:cNvSpPr>
          <p:nvPr>
            <p:ph type="sldNum" sz="quarter" idx="10"/>
          </p:nvPr>
        </p:nvSpPr>
        <p:spPr>
          <a:ln/>
        </p:spPr>
        <p:txBody>
          <a:bodyPr/>
          <a:lstStyle>
            <a:lvl1pPr>
              <a:defRPr/>
            </a:lvl1pPr>
          </a:lstStyle>
          <a:p>
            <a:fld id="{18E7C5DB-AF22-490F-AEF3-0958047BD6EF}" type="slidenum">
              <a:rPr lang="en-US" altLang="en-US"/>
              <a:pPr/>
              <a:t>‹#›</a:t>
            </a:fld>
            <a:r>
              <a:rPr lang="en-US" altLang="en-US"/>
              <a:t> coucou</a:t>
            </a:r>
          </a:p>
        </p:txBody>
      </p:sp>
      <p:sp>
        <p:nvSpPr>
          <p:cNvPr id="8" name="Rectangle 10">
            <a:extLst>
              <a:ext uri="{FF2B5EF4-FFF2-40B4-BE49-F238E27FC236}">
                <a16:creationId xmlns:a16="http://schemas.microsoft.com/office/drawing/2014/main" id="{26A3C6EA-56D2-49D1-AC2F-DFA21369FDD4}"/>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77466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8">
            <a:extLst>
              <a:ext uri="{FF2B5EF4-FFF2-40B4-BE49-F238E27FC236}">
                <a16:creationId xmlns:a16="http://schemas.microsoft.com/office/drawing/2014/main" id="{3A5D98D9-C104-46B5-B42B-D07895852F0B}"/>
              </a:ext>
            </a:extLst>
          </p:cNvPr>
          <p:cNvSpPr>
            <a:spLocks noGrp="1" noChangeArrowheads="1"/>
          </p:cNvSpPr>
          <p:nvPr>
            <p:ph type="sldNum" sz="quarter" idx="10"/>
          </p:nvPr>
        </p:nvSpPr>
        <p:spPr>
          <a:ln/>
        </p:spPr>
        <p:txBody>
          <a:bodyPr/>
          <a:lstStyle>
            <a:lvl1pPr>
              <a:defRPr/>
            </a:lvl1pPr>
          </a:lstStyle>
          <a:p>
            <a:fld id="{538DECF4-D6B1-4122-AF07-899A54E056DB}" type="slidenum">
              <a:rPr lang="en-US" altLang="en-US"/>
              <a:pPr/>
              <a:t>‹#›</a:t>
            </a:fld>
            <a:r>
              <a:rPr lang="en-US" altLang="en-US"/>
              <a:t> coucou</a:t>
            </a:r>
          </a:p>
        </p:txBody>
      </p:sp>
      <p:sp>
        <p:nvSpPr>
          <p:cNvPr id="4" name="Rectangle 10">
            <a:extLst>
              <a:ext uri="{FF2B5EF4-FFF2-40B4-BE49-F238E27FC236}">
                <a16:creationId xmlns:a16="http://schemas.microsoft.com/office/drawing/2014/main" id="{E715A58F-D2D5-44D4-A251-864DC91AEA22}"/>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952400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375C2551-D2A6-4895-B93D-5571387A25A8}"/>
              </a:ext>
            </a:extLst>
          </p:cNvPr>
          <p:cNvSpPr>
            <a:spLocks noGrp="1" noChangeArrowheads="1"/>
          </p:cNvSpPr>
          <p:nvPr>
            <p:ph type="sldNum" sz="quarter" idx="10"/>
          </p:nvPr>
        </p:nvSpPr>
        <p:spPr>
          <a:ln/>
        </p:spPr>
        <p:txBody>
          <a:bodyPr/>
          <a:lstStyle>
            <a:lvl1pPr>
              <a:defRPr/>
            </a:lvl1pPr>
          </a:lstStyle>
          <a:p>
            <a:fld id="{EBF4EFAB-049A-4914-9A54-B3D166205857}" type="slidenum">
              <a:rPr lang="en-US" altLang="en-US"/>
              <a:pPr/>
              <a:t>‹#›</a:t>
            </a:fld>
            <a:r>
              <a:rPr lang="en-US" altLang="en-US"/>
              <a:t> coucou</a:t>
            </a:r>
          </a:p>
        </p:txBody>
      </p:sp>
      <p:sp>
        <p:nvSpPr>
          <p:cNvPr id="3" name="Rectangle 10">
            <a:extLst>
              <a:ext uri="{FF2B5EF4-FFF2-40B4-BE49-F238E27FC236}">
                <a16:creationId xmlns:a16="http://schemas.microsoft.com/office/drawing/2014/main" id="{E4D79DC0-FC56-4B4B-9527-4D10C55CFDC6}"/>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4054337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73050"/>
            <a:ext cx="3008313" cy="1162050"/>
          </a:xfrm>
        </p:spPr>
        <p:txBody>
          <a:bodyPr/>
          <a:lstStyle>
            <a:lvl1pPr algn="l">
              <a:defRPr sz="1500" b="1"/>
            </a:lvl1pPr>
          </a:lstStyle>
          <a:p>
            <a:r>
              <a:rPr lang="fr-FR"/>
              <a:t>Cliquez pour modifier le style du titre</a:t>
            </a:r>
          </a:p>
        </p:txBody>
      </p:sp>
      <p:sp>
        <p:nvSpPr>
          <p:cNvPr id="3" name="Espace réservé du contenu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Cliquez pour modifier les styles du texte du masque</a:t>
            </a:r>
          </a:p>
        </p:txBody>
      </p:sp>
      <p:sp>
        <p:nvSpPr>
          <p:cNvPr id="5" name="Rectangle 8">
            <a:extLst>
              <a:ext uri="{FF2B5EF4-FFF2-40B4-BE49-F238E27FC236}">
                <a16:creationId xmlns:a16="http://schemas.microsoft.com/office/drawing/2014/main" id="{81B124D1-3829-4389-BF68-C24562665134}"/>
              </a:ext>
            </a:extLst>
          </p:cNvPr>
          <p:cNvSpPr>
            <a:spLocks noGrp="1" noChangeArrowheads="1"/>
          </p:cNvSpPr>
          <p:nvPr>
            <p:ph type="sldNum" sz="quarter" idx="10"/>
          </p:nvPr>
        </p:nvSpPr>
        <p:spPr>
          <a:ln/>
        </p:spPr>
        <p:txBody>
          <a:bodyPr/>
          <a:lstStyle>
            <a:lvl1pPr>
              <a:defRPr/>
            </a:lvl1pPr>
          </a:lstStyle>
          <a:p>
            <a:fld id="{5DC00DD3-559A-4642-85BA-F7E88D528992}" type="slidenum">
              <a:rPr lang="en-US" altLang="en-US"/>
              <a:pPr/>
              <a:t>‹#›</a:t>
            </a:fld>
            <a:r>
              <a:rPr lang="en-US" altLang="en-US"/>
              <a:t> coucou</a:t>
            </a:r>
          </a:p>
        </p:txBody>
      </p:sp>
      <p:sp>
        <p:nvSpPr>
          <p:cNvPr id="6" name="Rectangle 10">
            <a:extLst>
              <a:ext uri="{FF2B5EF4-FFF2-40B4-BE49-F238E27FC236}">
                <a16:creationId xmlns:a16="http://schemas.microsoft.com/office/drawing/2014/main" id="{4CA44959-F76B-414F-BA8A-C4378C84F36C}"/>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924223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15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Cliquez pour modifier les styles du texte du masque</a:t>
            </a:r>
          </a:p>
        </p:txBody>
      </p:sp>
      <p:sp>
        <p:nvSpPr>
          <p:cNvPr id="5" name="Rectangle 8">
            <a:extLst>
              <a:ext uri="{FF2B5EF4-FFF2-40B4-BE49-F238E27FC236}">
                <a16:creationId xmlns:a16="http://schemas.microsoft.com/office/drawing/2014/main" id="{80497455-F505-4D22-9D65-F20188E5E37A}"/>
              </a:ext>
            </a:extLst>
          </p:cNvPr>
          <p:cNvSpPr>
            <a:spLocks noGrp="1" noChangeArrowheads="1"/>
          </p:cNvSpPr>
          <p:nvPr>
            <p:ph type="sldNum" sz="quarter" idx="10"/>
          </p:nvPr>
        </p:nvSpPr>
        <p:spPr>
          <a:ln/>
        </p:spPr>
        <p:txBody>
          <a:bodyPr/>
          <a:lstStyle>
            <a:lvl1pPr>
              <a:defRPr/>
            </a:lvl1pPr>
          </a:lstStyle>
          <a:p>
            <a:fld id="{2427DFE6-8F0A-4C45-A20B-104F57928230}" type="slidenum">
              <a:rPr lang="en-US" altLang="en-US"/>
              <a:pPr/>
              <a:t>‹#›</a:t>
            </a:fld>
            <a:r>
              <a:rPr lang="en-US" altLang="en-US"/>
              <a:t> coucou</a:t>
            </a:r>
          </a:p>
        </p:txBody>
      </p:sp>
      <p:sp>
        <p:nvSpPr>
          <p:cNvPr id="6" name="Rectangle 10">
            <a:extLst>
              <a:ext uri="{FF2B5EF4-FFF2-40B4-BE49-F238E27FC236}">
                <a16:creationId xmlns:a16="http://schemas.microsoft.com/office/drawing/2014/main" id="{28B4C69C-F9B2-4E04-909A-8CAC4E86E807}"/>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412989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3DC65D7-93D0-4B6F-ABD9-BD6669A5D161}"/>
              </a:ext>
            </a:extLst>
          </p:cNvPr>
          <p:cNvSpPr>
            <a:spLocks noGrp="1" noChangeArrowheads="1"/>
          </p:cNvSpPr>
          <p:nvPr>
            <p:ph type="title"/>
          </p:nvPr>
        </p:nvSpPr>
        <p:spPr bwMode="auto">
          <a:xfrm>
            <a:off x="574675" y="304801"/>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Cliquez pour modifier le style du titre</a:t>
            </a:r>
          </a:p>
        </p:txBody>
      </p:sp>
      <p:sp>
        <p:nvSpPr>
          <p:cNvPr id="1027" name="Rectangle 3">
            <a:extLst>
              <a:ext uri="{FF2B5EF4-FFF2-40B4-BE49-F238E27FC236}">
                <a16:creationId xmlns:a16="http://schemas.microsoft.com/office/drawing/2014/main" id="{82F4F5CB-8923-4F95-B059-5E035034CB33}"/>
              </a:ext>
            </a:extLst>
          </p:cNvPr>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Cliquez pour modifier les styles du texte du masque</a:t>
            </a:r>
          </a:p>
          <a:p>
            <a:pPr lvl="1"/>
            <a:r>
              <a:rPr lang="en-US" altLang="en-US"/>
              <a:t>Deuxième niveau</a:t>
            </a:r>
          </a:p>
          <a:p>
            <a:pPr lvl="2"/>
            <a:r>
              <a:rPr lang="en-US" altLang="en-US"/>
              <a:t>Troisième niveau</a:t>
            </a:r>
          </a:p>
          <a:p>
            <a:pPr lvl="3"/>
            <a:r>
              <a:rPr lang="en-US" altLang="en-US"/>
              <a:t>Quatrième niveau</a:t>
            </a:r>
          </a:p>
          <a:p>
            <a:pPr lvl="4"/>
            <a:r>
              <a:rPr lang="en-US" altLang="en-US"/>
              <a:t>Cinquième niveau</a:t>
            </a:r>
          </a:p>
        </p:txBody>
      </p:sp>
      <p:sp>
        <p:nvSpPr>
          <p:cNvPr id="74756" name="AutoShape 4">
            <a:extLst>
              <a:ext uri="{FF2B5EF4-FFF2-40B4-BE49-F238E27FC236}">
                <a16:creationId xmlns:a16="http://schemas.microsoft.com/office/drawing/2014/main" id="{0AF2E556-B4CB-4E8C-8D65-B5A5E2268D1F}"/>
              </a:ext>
            </a:extLst>
          </p:cNvPr>
          <p:cNvSpPr>
            <a:spLocks noChangeArrowheads="1"/>
          </p:cNvSpPr>
          <p:nvPr/>
        </p:nvSpPr>
        <p:spPr bwMode="auto">
          <a:xfrm>
            <a:off x="609601" y="1566865"/>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fr-FR" sz="1800">
              <a:latin typeface="Times New Roman" pitchFamily="18" charset="0"/>
            </a:endParaRPr>
          </a:p>
        </p:txBody>
      </p:sp>
      <p:sp>
        <p:nvSpPr>
          <p:cNvPr id="74757" name="Line 5">
            <a:extLst>
              <a:ext uri="{FF2B5EF4-FFF2-40B4-BE49-F238E27FC236}">
                <a16:creationId xmlns:a16="http://schemas.microsoft.com/office/drawing/2014/main" id="{26877F8A-1A86-4119-AF61-0B2F0BE4BD5B}"/>
              </a:ext>
            </a:extLst>
          </p:cNvPr>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fr-FR" sz="1350"/>
          </a:p>
        </p:txBody>
      </p:sp>
      <p:sp>
        <p:nvSpPr>
          <p:cNvPr id="74760" name="Rectangle 8">
            <a:extLst>
              <a:ext uri="{FF2B5EF4-FFF2-40B4-BE49-F238E27FC236}">
                <a16:creationId xmlns:a16="http://schemas.microsoft.com/office/drawing/2014/main" id="{F7F6C0F4-77FB-4D1A-B9EA-D6CD9983D04F}"/>
              </a:ext>
            </a:extLst>
          </p:cNvPr>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900"/>
            </a:lvl1pPr>
          </a:lstStyle>
          <a:p>
            <a:fld id="{857B411F-6B99-428B-8E1B-0AFD013D052A}" type="slidenum">
              <a:rPr lang="en-US" altLang="en-US"/>
              <a:pPr/>
              <a:t>‹#›</a:t>
            </a:fld>
            <a:r>
              <a:rPr lang="en-US" altLang="en-US"/>
              <a:t> coucou</a:t>
            </a:r>
          </a:p>
        </p:txBody>
      </p:sp>
      <p:pic>
        <p:nvPicPr>
          <p:cNvPr id="1031" name="Picture 9" descr="Logo_Poly_Noir">
            <a:extLst>
              <a:ext uri="{FF2B5EF4-FFF2-40B4-BE49-F238E27FC236}">
                <a16:creationId xmlns:a16="http://schemas.microsoft.com/office/drawing/2014/main" id="{5ED36BAC-6BD5-4D2C-9A90-70F4EFBDB85C}"/>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39750" y="6269038"/>
            <a:ext cx="64770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62" name="Rectangle 10">
            <a:extLst>
              <a:ext uri="{FF2B5EF4-FFF2-40B4-BE49-F238E27FC236}">
                <a16:creationId xmlns:a16="http://schemas.microsoft.com/office/drawing/2014/main" id="{36781D6F-51C8-49A0-98EF-644E00575B04}"/>
              </a:ext>
            </a:extLst>
          </p:cNvPr>
          <p:cNvSpPr>
            <a:spLocks noGrp="1" noChangeArrowheads="1"/>
          </p:cNvSpPr>
          <p:nvPr>
            <p:ph type="ftr" sz="quarter" idx="3"/>
          </p:nvPr>
        </p:nvSpPr>
        <p:spPr bwMode="auto">
          <a:xfrm>
            <a:off x="1258888" y="6248400"/>
            <a:ext cx="4760912"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smtClean="0"/>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4888648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hf sldNum="0" hdr="0" dt="0"/>
  <p:txStyles>
    <p:titleStyle>
      <a:lvl1pPr algn="l" rtl="0" eaLnBrk="0" fontAlgn="base" hangingPunct="0">
        <a:spcBef>
          <a:spcPct val="0"/>
        </a:spcBef>
        <a:spcAft>
          <a:spcPct val="0"/>
        </a:spcAft>
        <a:defRPr sz="2700">
          <a:solidFill>
            <a:schemeClr val="tx2"/>
          </a:solidFill>
          <a:latin typeface="+mj-lt"/>
          <a:ea typeface="+mj-ea"/>
          <a:cs typeface="+mj-cs"/>
        </a:defRPr>
      </a:lvl1pPr>
      <a:lvl2pPr algn="l" rtl="0" eaLnBrk="0" fontAlgn="base" hangingPunct="0">
        <a:spcBef>
          <a:spcPct val="0"/>
        </a:spcBef>
        <a:spcAft>
          <a:spcPct val="0"/>
        </a:spcAft>
        <a:defRPr sz="2700">
          <a:solidFill>
            <a:schemeClr val="tx2"/>
          </a:solidFill>
          <a:latin typeface="Verdana" pitchFamily="34" charset="0"/>
        </a:defRPr>
      </a:lvl2pPr>
      <a:lvl3pPr algn="l" rtl="0" eaLnBrk="0" fontAlgn="base" hangingPunct="0">
        <a:spcBef>
          <a:spcPct val="0"/>
        </a:spcBef>
        <a:spcAft>
          <a:spcPct val="0"/>
        </a:spcAft>
        <a:defRPr sz="2700">
          <a:solidFill>
            <a:schemeClr val="tx2"/>
          </a:solidFill>
          <a:latin typeface="Verdana" pitchFamily="34" charset="0"/>
        </a:defRPr>
      </a:lvl3pPr>
      <a:lvl4pPr algn="l" rtl="0" eaLnBrk="0" fontAlgn="base" hangingPunct="0">
        <a:spcBef>
          <a:spcPct val="0"/>
        </a:spcBef>
        <a:spcAft>
          <a:spcPct val="0"/>
        </a:spcAft>
        <a:defRPr sz="2700">
          <a:solidFill>
            <a:schemeClr val="tx2"/>
          </a:solidFill>
          <a:latin typeface="Verdana" pitchFamily="34" charset="0"/>
        </a:defRPr>
      </a:lvl4pPr>
      <a:lvl5pPr algn="l" rtl="0" eaLnBrk="0" fontAlgn="base" hangingPunct="0">
        <a:spcBef>
          <a:spcPct val="0"/>
        </a:spcBef>
        <a:spcAft>
          <a:spcPct val="0"/>
        </a:spcAft>
        <a:defRPr sz="2700">
          <a:solidFill>
            <a:schemeClr val="tx2"/>
          </a:solidFill>
          <a:latin typeface="Verdana" pitchFamily="34" charset="0"/>
        </a:defRPr>
      </a:lvl5pPr>
      <a:lvl6pPr marL="342900" algn="l" rtl="0" fontAlgn="base">
        <a:spcBef>
          <a:spcPct val="0"/>
        </a:spcBef>
        <a:spcAft>
          <a:spcPct val="0"/>
        </a:spcAft>
        <a:defRPr sz="2700">
          <a:solidFill>
            <a:schemeClr val="tx2"/>
          </a:solidFill>
          <a:latin typeface="Verdana" pitchFamily="34" charset="0"/>
        </a:defRPr>
      </a:lvl6pPr>
      <a:lvl7pPr marL="685800" algn="l" rtl="0" fontAlgn="base">
        <a:spcBef>
          <a:spcPct val="0"/>
        </a:spcBef>
        <a:spcAft>
          <a:spcPct val="0"/>
        </a:spcAft>
        <a:defRPr sz="2700">
          <a:solidFill>
            <a:schemeClr val="tx2"/>
          </a:solidFill>
          <a:latin typeface="Verdana" pitchFamily="34" charset="0"/>
        </a:defRPr>
      </a:lvl7pPr>
      <a:lvl8pPr marL="1028700" algn="l" rtl="0" fontAlgn="base">
        <a:spcBef>
          <a:spcPct val="0"/>
        </a:spcBef>
        <a:spcAft>
          <a:spcPct val="0"/>
        </a:spcAft>
        <a:defRPr sz="2700">
          <a:solidFill>
            <a:schemeClr val="tx2"/>
          </a:solidFill>
          <a:latin typeface="Verdana" pitchFamily="34" charset="0"/>
        </a:defRPr>
      </a:lvl8pPr>
      <a:lvl9pPr marL="1371600" algn="l" rtl="0" fontAlgn="base">
        <a:spcBef>
          <a:spcPct val="0"/>
        </a:spcBef>
        <a:spcAft>
          <a:spcPct val="0"/>
        </a:spcAft>
        <a:defRPr sz="2700">
          <a:solidFill>
            <a:schemeClr val="tx2"/>
          </a:solidFill>
          <a:latin typeface="Verdana" pitchFamily="34" charset="0"/>
        </a:defRPr>
      </a:lvl9pPr>
    </p:titleStyle>
    <p:bodyStyle>
      <a:lvl1pPr marL="352425" indent="-352425" algn="l" rtl="0" eaLnBrk="0" fontAlgn="base" hangingPunct="0">
        <a:spcBef>
          <a:spcPct val="20000"/>
        </a:spcBef>
        <a:spcAft>
          <a:spcPct val="0"/>
        </a:spcAft>
        <a:buClr>
          <a:schemeClr val="accent2"/>
        </a:buClr>
        <a:buFont typeface="Wingdings" panose="05000000000000000000" pitchFamily="2" charset="2"/>
        <a:buChar char="o"/>
        <a:defRPr sz="1800">
          <a:solidFill>
            <a:schemeClr val="tx1"/>
          </a:solidFill>
          <a:latin typeface="+mn-lt"/>
          <a:ea typeface="+mn-ea"/>
          <a:cs typeface="+mn-cs"/>
        </a:defRPr>
      </a:lvl1pPr>
      <a:lvl2pPr marL="681038" indent="-327422" algn="l" rtl="0" eaLnBrk="0" fontAlgn="base" hangingPunct="0">
        <a:spcBef>
          <a:spcPct val="20000"/>
        </a:spcBef>
        <a:spcAft>
          <a:spcPct val="0"/>
        </a:spcAft>
        <a:buClr>
          <a:schemeClr val="accent2"/>
        </a:buClr>
        <a:buFont typeface="Wingdings" panose="05000000000000000000" pitchFamily="2" charset="2"/>
        <a:buChar char="n"/>
        <a:defRPr sz="1500">
          <a:solidFill>
            <a:schemeClr val="tx1"/>
          </a:solidFill>
          <a:latin typeface="+mn-lt"/>
        </a:defRPr>
      </a:lvl2pPr>
      <a:lvl3pPr marL="978694" indent="-296466" algn="l" rtl="0" eaLnBrk="0" fontAlgn="base" hangingPunct="0">
        <a:spcBef>
          <a:spcPct val="20000"/>
        </a:spcBef>
        <a:spcAft>
          <a:spcPct val="0"/>
        </a:spcAft>
        <a:buClr>
          <a:schemeClr val="accent2"/>
        </a:buClr>
        <a:buFont typeface="Wingdings" panose="05000000000000000000" pitchFamily="2" charset="2"/>
        <a:buChar char="o"/>
        <a:defRPr sz="1800">
          <a:solidFill>
            <a:schemeClr val="tx1"/>
          </a:solidFill>
          <a:latin typeface="+mn-lt"/>
        </a:defRPr>
      </a:lvl3pPr>
      <a:lvl4pPr marL="1270397" indent="-290513" algn="l" rtl="0" eaLnBrk="0" fontAlgn="base" hangingPunct="0">
        <a:spcBef>
          <a:spcPct val="20000"/>
        </a:spcBef>
        <a:spcAft>
          <a:spcPct val="0"/>
        </a:spcAft>
        <a:buClr>
          <a:schemeClr val="accent2"/>
        </a:buClr>
        <a:buFont typeface="Wingdings" panose="05000000000000000000" pitchFamily="2" charset="2"/>
        <a:buChar char="n"/>
        <a:defRPr sz="1200">
          <a:solidFill>
            <a:schemeClr val="tx1"/>
          </a:solidFill>
          <a:latin typeface="+mn-lt"/>
        </a:defRPr>
      </a:lvl4pPr>
      <a:lvl5pPr marL="1570435" indent="-298847" algn="l" rtl="0" eaLnBrk="0" fontAlgn="base" hangingPunct="0">
        <a:spcBef>
          <a:spcPct val="25000"/>
        </a:spcBef>
        <a:spcAft>
          <a:spcPct val="0"/>
        </a:spcAft>
        <a:buClr>
          <a:schemeClr val="accent2"/>
        </a:buClr>
        <a:buFont typeface="Wingdings" panose="05000000000000000000" pitchFamily="2" charset="2"/>
        <a:buChar char="§"/>
        <a:defRPr sz="1050">
          <a:solidFill>
            <a:schemeClr val="tx1"/>
          </a:solidFill>
          <a:latin typeface="+mn-lt"/>
        </a:defRPr>
      </a:lvl5pPr>
      <a:lvl6pPr marL="1913335" indent="-298847" algn="l" rtl="0" fontAlgn="base">
        <a:spcBef>
          <a:spcPct val="25000"/>
        </a:spcBef>
        <a:spcAft>
          <a:spcPct val="0"/>
        </a:spcAft>
        <a:buClr>
          <a:schemeClr val="accent2"/>
        </a:buClr>
        <a:buFont typeface="Wingdings" pitchFamily="2" charset="2"/>
        <a:buChar char="§"/>
        <a:defRPr sz="1050">
          <a:solidFill>
            <a:schemeClr val="tx1"/>
          </a:solidFill>
          <a:latin typeface="+mn-lt"/>
        </a:defRPr>
      </a:lvl6pPr>
      <a:lvl7pPr marL="2256235" indent="-298847" algn="l" rtl="0" fontAlgn="base">
        <a:spcBef>
          <a:spcPct val="25000"/>
        </a:spcBef>
        <a:spcAft>
          <a:spcPct val="0"/>
        </a:spcAft>
        <a:buClr>
          <a:schemeClr val="accent2"/>
        </a:buClr>
        <a:buFont typeface="Wingdings" pitchFamily="2" charset="2"/>
        <a:buChar char="§"/>
        <a:defRPr sz="1050">
          <a:solidFill>
            <a:schemeClr val="tx1"/>
          </a:solidFill>
          <a:latin typeface="+mn-lt"/>
        </a:defRPr>
      </a:lvl7pPr>
      <a:lvl8pPr marL="2599135" indent="-298847" algn="l" rtl="0" fontAlgn="base">
        <a:spcBef>
          <a:spcPct val="25000"/>
        </a:spcBef>
        <a:spcAft>
          <a:spcPct val="0"/>
        </a:spcAft>
        <a:buClr>
          <a:schemeClr val="accent2"/>
        </a:buClr>
        <a:buFont typeface="Wingdings" pitchFamily="2" charset="2"/>
        <a:buChar char="§"/>
        <a:defRPr sz="1050">
          <a:solidFill>
            <a:schemeClr val="tx1"/>
          </a:solidFill>
          <a:latin typeface="+mn-lt"/>
        </a:defRPr>
      </a:lvl8pPr>
      <a:lvl9pPr marL="2942035" indent="-298847" algn="l" rtl="0" fontAlgn="base">
        <a:spcBef>
          <a:spcPct val="25000"/>
        </a:spcBef>
        <a:spcAft>
          <a:spcPct val="0"/>
        </a:spcAft>
        <a:buClr>
          <a:schemeClr val="accent2"/>
        </a:buClr>
        <a:buFont typeface="Wingdings" pitchFamily="2" charset="2"/>
        <a:buChar char="§"/>
        <a:defRPr sz="1050">
          <a:solidFill>
            <a:schemeClr val="tx1"/>
          </a:solidFill>
          <a:latin typeface="+mn-lt"/>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2.publicationsduquebec.gouv.qc.ca/dynamicSearch/telecharge.php?type=2&amp;file=/A_3_001/A3_001.html" TargetMode="External"/><Relationship Id="rId2" Type="http://schemas.openxmlformats.org/officeDocument/2006/relationships/hyperlink" Target="http://www2.publicationsduquebec.gouv.qc.ca/dynamicSearch/telecharge.php?type=2&amp;file=/S_2_1/S2_1.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2.publicationsduquebec.gouv.qc.ca/dynamicSearch/telecharge.php?type=3&amp;file=/I_9/I9R6.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7DE86-F965-41F7-BDBC-EC869B7431B3}"/>
              </a:ext>
            </a:extLst>
          </p:cNvPr>
          <p:cNvSpPr>
            <a:spLocks noGrp="1"/>
          </p:cNvSpPr>
          <p:nvPr>
            <p:ph type="ctrTitle"/>
          </p:nvPr>
        </p:nvSpPr>
        <p:spPr/>
        <p:txBody>
          <a:bodyPr/>
          <a:lstStyle/>
          <a:p>
            <a:r>
              <a:rPr lang="fr-FR" sz="3200" b="1" kern="1200" dirty="0"/>
              <a:t>Impact du génie sur la société et l’environnement </a:t>
            </a:r>
            <a:endParaRPr lang="fr-CA" dirty="0"/>
          </a:p>
        </p:txBody>
      </p:sp>
      <p:sp>
        <p:nvSpPr>
          <p:cNvPr id="3" name="Subtitle 2">
            <a:extLst>
              <a:ext uri="{FF2B5EF4-FFF2-40B4-BE49-F238E27FC236}">
                <a16:creationId xmlns:a16="http://schemas.microsoft.com/office/drawing/2014/main" id="{E4B80081-D4E5-47ED-BF29-2377507B4DF6}"/>
              </a:ext>
            </a:extLst>
          </p:cNvPr>
          <p:cNvSpPr>
            <a:spLocks noGrp="1"/>
          </p:cNvSpPr>
          <p:nvPr>
            <p:ph type="subTitle" idx="1"/>
          </p:nvPr>
        </p:nvSpPr>
        <p:spPr/>
        <p:txBody>
          <a:bodyPr/>
          <a:lstStyle/>
          <a:p>
            <a:endParaRPr lang="fr-CA" dirty="0"/>
          </a:p>
        </p:txBody>
      </p:sp>
    </p:spTree>
    <p:extLst>
      <p:ext uri="{BB962C8B-B14F-4D97-AF65-F5344CB8AC3E}">
        <p14:creationId xmlns:p14="http://schemas.microsoft.com/office/powerpoint/2010/main" val="922134236"/>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3A5D1-F938-41A6-AD6A-3708B69072D7}"/>
              </a:ext>
            </a:extLst>
          </p:cNvPr>
          <p:cNvSpPr>
            <a:spLocks noGrp="1"/>
          </p:cNvSpPr>
          <p:nvPr>
            <p:ph type="title"/>
          </p:nvPr>
        </p:nvSpPr>
        <p:spPr/>
        <p:txBody>
          <a:bodyPr/>
          <a:lstStyle/>
          <a:p>
            <a:r>
              <a:rPr lang="fr-FR" b="1" dirty="0"/>
              <a:t>Le développement durable</a:t>
            </a:r>
            <a:endParaRPr lang="fr-CA" dirty="0"/>
          </a:p>
        </p:txBody>
      </p:sp>
      <p:sp>
        <p:nvSpPr>
          <p:cNvPr id="3" name="Content Placeholder 2">
            <a:extLst>
              <a:ext uri="{FF2B5EF4-FFF2-40B4-BE49-F238E27FC236}">
                <a16:creationId xmlns:a16="http://schemas.microsoft.com/office/drawing/2014/main" id="{5B57B952-6379-46EF-AE29-0ED82CAA3693}"/>
              </a:ext>
            </a:extLst>
          </p:cNvPr>
          <p:cNvSpPr>
            <a:spLocks noGrp="1"/>
          </p:cNvSpPr>
          <p:nvPr>
            <p:ph idx="1"/>
          </p:nvPr>
        </p:nvSpPr>
        <p:spPr/>
        <p:txBody>
          <a:bodyPr/>
          <a:lstStyle/>
          <a:p>
            <a:r>
              <a:rPr lang="fr-FR" sz="2000" b="1" dirty="0"/>
              <a:t>Le pilier économique</a:t>
            </a:r>
          </a:p>
          <a:p>
            <a:pPr lvl="1"/>
            <a:r>
              <a:rPr lang="fr-FR" sz="1800" dirty="0"/>
              <a:t>Il est naturel pour l’ingénieur, même si sa formation universitaire ne l’y prépare pas, de se soucier de l’aspect économique d’un projet.</a:t>
            </a:r>
          </a:p>
          <a:p>
            <a:pPr lvl="1"/>
            <a:endParaRPr lang="fr-FR" sz="1800" dirty="0"/>
          </a:p>
          <a:p>
            <a:pPr lvl="1"/>
            <a:r>
              <a:rPr lang="fr-FR" sz="1800" dirty="0"/>
              <a:t>En effet, un projet ne répondant pas à certains critères de rentabilité ne pourra pas être accepté par son client ou encore être financé, que ce soit par les institutions financières ou par l’entreprise pour laquelle il travaille.</a:t>
            </a:r>
          </a:p>
          <a:p>
            <a:pPr lvl="1"/>
            <a:endParaRPr lang="fr-FR" sz="1800" dirty="0"/>
          </a:p>
          <a:p>
            <a:pPr lvl="1"/>
            <a:r>
              <a:rPr lang="fr-FR" sz="1800" dirty="0"/>
              <a:t>Cette préoccupation fait même partie de la formation de l’ingénieur et demeure prioritaire à son esprit.</a:t>
            </a:r>
            <a:endParaRPr lang="fr-CA" sz="1800" dirty="0"/>
          </a:p>
        </p:txBody>
      </p:sp>
      <p:sp>
        <p:nvSpPr>
          <p:cNvPr id="4" name="Footer Placeholder 3">
            <a:extLst>
              <a:ext uri="{FF2B5EF4-FFF2-40B4-BE49-F238E27FC236}">
                <a16:creationId xmlns:a16="http://schemas.microsoft.com/office/drawing/2014/main" id="{A78044E2-C205-448F-8677-89F7DEF897F2}"/>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54218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86AF9-388E-4DF2-B784-A5A06CDCDAF7}"/>
              </a:ext>
            </a:extLst>
          </p:cNvPr>
          <p:cNvSpPr>
            <a:spLocks noGrp="1"/>
          </p:cNvSpPr>
          <p:nvPr>
            <p:ph type="title"/>
          </p:nvPr>
        </p:nvSpPr>
        <p:spPr/>
        <p:txBody>
          <a:bodyPr/>
          <a:lstStyle/>
          <a:p>
            <a:r>
              <a:rPr lang="fr-FR" b="1" dirty="0"/>
              <a:t>Le développement durable</a:t>
            </a:r>
            <a:endParaRPr lang="fr-CA" dirty="0"/>
          </a:p>
        </p:txBody>
      </p:sp>
      <p:sp>
        <p:nvSpPr>
          <p:cNvPr id="3" name="Content Placeholder 2">
            <a:extLst>
              <a:ext uri="{FF2B5EF4-FFF2-40B4-BE49-F238E27FC236}">
                <a16:creationId xmlns:a16="http://schemas.microsoft.com/office/drawing/2014/main" id="{7DF4D991-19E1-4636-9387-C549BB6E9B0E}"/>
              </a:ext>
            </a:extLst>
          </p:cNvPr>
          <p:cNvSpPr>
            <a:spLocks noGrp="1"/>
          </p:cNvSpPr>
          <p:nvPr>
            <p:ph idx="1"/>
          </p:nvPr>
        </p:nvSpPr>
        <p:spPr>
          <a:xfrm>
            <a:off x="566737" y="1715911"/>
            <a:ext cx="8362773" cy="4989689"/>
          </a:xfrm>
        </p:spPr>
        <p:txBody>
          <a:bodyPr/>
          <a:lstStyle/>
          <a:p>
            <a:r>
              <a:rPr lang="fr-FR" b="1" dirty="0"/>
              <a:t>Le pilier environnemental</a:t>
            </a:r>
          </a:p>
          <a:p>
            <a:r>
              <a:rPr lang="fr-FR" dirty="0"/>
              <a:t>La gestion de l’environnement couvre l’ensemble d’un projet, de la phase de conception jusqu’à sa mise hors service, en passant par sa construction et son exploitation.</a:t>
            </a:r>
          </a:p>
          <a:p>
            <a:endParaRPr lang="fr-FR" dirty="0"/>
          </a:p>
          <a:p>
            <a:endParaRPr lang="fr-FR" dirty="0"/>
          </a:p>
          <a:p>
            <a:endParaRPr lang="fr-FR" dirty="0"/>
          </a:p>
          <a:p>
            <a:pPr lvl="1"/>
            <a:endParaRPr lang="fr-FR" dirty="0"/>
          </a:p>
          <a:p>
            <a:endParaRPr lang="fr-CA" dirty="0"/>
          </a:p>
        </p:txBody>
      </p:sp>
      <p:sp>
        <p:nvSpPr>
          <p:cNvPr id="4" name="Footer Placeholder 3">
            <a:extLst>
              <a:ext uri="{FF2B5EF4-FFF2-40B4-BE49-F238E27FC236}">
                <a16:creationId xmlns:a16="http://schemas.microsoft.com/office/drawing/2014/main" id="{6983EA01-8EC7-44D3-ACA3-F1B62EB73155}"/>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pic>
        <p:nvPicPr>
          <p:cNvPr id="6" name="Picture 5">
            <a:extLst>
              <a:ext uri="{FF2B5EF4-FFF2-40B4-BE49-F238E27FC236}">
                <a16:creationId xmlns:a16="http://schemas.microsoft.com/office/drawing/2014/main" id="{7031928D-21F0-44B2-BD9D-293EFE9DF6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683" y="3429000"/>
            <a:ext cx="7182633" cy="2184410"/>
          </a:xfrm>
          <a:prstGeom prst="rect">
            <a:avLst/>
          </a:prstGeom>
        </p:spPr>
      </p:pic>
    </p:spTree>
    <p:extLst>
      <p:ext uri="{BB962C8B-B14F-4D97-AF65-F5344CB8AC3E}">
        <p14:creationId xmlns:p14="http://schemas.microsoft.com/office/powerpoint/2010/main" val="1788846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5C5F6-82EE-4D54-A182-D63824970B12}"/>
              </a:ext>
            </a:extLst>
          </p:cNvPr>
          <p:cNvSpPr>
            <a:spLocks noGrp="1"/>
          </p:cNvSpPr>
          <p:nvPr>
            <p:ph type="title"/>
          </p:nvPr>
        </p:nvSpPr>
        <p:spPr/>
        <p:txBody>
          <a:bodyPr/>
          <a:lstStyle/>
          <a:p>
            <a:r>
              <a:rPr lang="fr-FR" b="1" dirty="0"/>
              <a:t>Le développement durable</a:t>
            </a:r>
            <a:endParaRPr lang="fr-CA" dirty="0"/>
          </a:p>
        </p:txBody>
      </p:sp>
      <p:sp>
        <p:nvSpPr>
          <p:cNvPr id="3" name="Content Placeholder 2">
            <a:extLst>
              <a:ext uri="{FF2B5EF4-FFF2-40B4-BE49-F238E27FC236}">
                <a16:creationId xmlns:a16="http://schemas.microsoft.com/office/drawing/2014/main" id="{3D973ADD-4786-4718-A95B-435B4E6668D2}"/>
              </a:ext>
            </a:extLst>
          </p:cNvPr>
          <p:cNvSpPr>
            <a:spLocks noGrp="1"/>
          </p:cNvSpPr>
          <p:nvPr>
            <p:ph idx="1"/>
          </p:nvPr>
        </p:nvSpPr>
        <p:spPr/>
        <p:txBody>
          <a:bodyPr/>
          <a:lstStyle/>
          <a:p>
            <a:pPr lvl="1"/>
            <a:r>
              <a:rPr lang="fr-FR" sz="2000" b="1" dirty="0"/>
              <a:t>L’évaluation du projet: </a:t>
            </a:r>
            <a:r>
              <a:rPr lang="fr-FR" sz="2000" dirty="0"/>
              <a:t>Tout d’abord, il est essentiel de faire une évaluation exhaustive des divers aspects d’un projet pour déterminer lesquels sont susceptibles d’avoir un impact sur l’environnement et le bien-être des personnes.</a:t>
            </a:r>
          </a:p>
          <a:p>
            <a:pPr lvl="1"/>
            <a:r>
              <a:rPr lang="fr-FR" sz="2000" b="1" dirty="0"/>
              <a:t>La vérification des lois et des règles: </a:t>
            </a:r>
            <a:r>
              <a:rPr lang="fr-FR" sz="2000" dirty="0"/>
              <a:t>Par la suite, il est important de faire une vérification diligente des lois, règlements et normes s’appliquant à cette activité. Cet exercice devrait être fait préalablement à la planification de tout projet et conservé dans les dossiers de l’entreprise puisqu’il sera très utile comme référence au cours des phases ultérieures du projet.</a:t>
            </a:r>
          </a:p>
          <a:p>
            <a:endParaRPr lang="fr-CA" dirty="0"/>
          </a:p>
        </p:txBody>
      </p:sp>
      <p:sp>
        <p:nvSpPr>
          <p:cNvPr id="4" name="Footer Placeholder 3">
            <a:extLst>
              <a:ext uri="{FF2B5EF4-FFF2-40B4-BE49-F238E27FC236}">
                <a16:creationId xmlns:a16="http://schemas.microsoft.com/office/drawing/2014/main" id="{2DB50EC4-EF3B-4784-9718-F3785DC5FFCC}"/>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551492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A70DD-9177-4D3F-9655-0C80DB114771}"/>
              </a:ext>
            </a:extLst>
          </p:cNvPr>
          <p:cNvSpPr>
            <a:spLocks noGrp="1"/>
          </p:cNvSpPr>
          <p:nvPr>
            <p:ph type="title"/>
          </p:nvPr>
        </p:nvSpPr>
        <p:spPr/>
        <p:txBody>
          <a:bodyPr/>
          <a:lstStyle/>
          <a:p>
            <a:r>
              <a:rPr lang="fr-FR" b="1" dirty="0"/>
              <a:t>Le développement durable</a:t>
            </a:r>
            <a:endParaRPr lang="fr-CA" dirty="0"/>
          </a:p>
        </p:txBody>
      </p:sp>
      <p:sp>
        <p:nvSpPr>
          <p:cNvPr id="3" name="Content Placeholder 2">
            <a:extLst>
              <a:ext uri="{FF2B5EF4-FFF2-40B4-BE49-F238E27FC236}">
                <a16:creationId xmlns:a16="http://schemas.microsoft.com/office/drawing/2014/main" id="{F7FD738C-39BC-4F28-A360-F6602E991A83}"/>
              </a:ext>
            </a:extLst>
          </p:cNvPr>
          <p:cNvSpPr>
            <a:spLocks noGrp="1"/>
          </p:cNvSpPr>
          <p:nvPr>
            <p:ph idx="1"/>
          </p:nvPr>
        </p:nvSpPr>
        <p:spPr>
          <a:xfrm>
            <a:off x="0" y="1673577"/>
            <a:ext cx="9144000" cy="4495800"/>
          </a:xfrm>
        </p:spPr>
        <p:txBody>
          <a:bodyPr/>
          <a:lstStyle/>
          <a:p>
            <a:pPr lvl="1"/>
            <a:r>
              <a:rPr lang="fr-FR" sz="2000" b="1" dirty="0"/>
              <a:t>La vérification des moyens de construction et de mise en place: </a:t>
            </a:r>
            <a:r>
              <a:rPr lang="fr-FR" sz="2000" dirty="0"/>
              <a:t>Au moment de la construction ou de la mise en place d’un équipement ou d’un ouvrage, certaines normes environnementales doivent être respectées, et il est souvent requis de mettre en place des moyens techniques pour y parvenir. Il est tout aussi important de s’assurer que ces mesures sont efficaces tout au long des travaux de construction.</a:t>
            </a:r>
          </a:p>
          <a:p>
            <a:pPr lvl="1"/>
            <a:r>
              <a:rPr lang="fr-FR" sz="2000" b="1" dirty="0"/>
              <a:t>La vérification des moyens d’utilisation: </a:t>
            </a:r>
            <a:r>
              <a:rPr lang="fr-FR" sz="2000" dirty="0"/>
              <a:t>Après avoir vérifié les exigences environnementales et déterminé les mesures ou les équipements nécessaires pour y répondre, il est important d’évaluer les moyens qui devront être mis en place au cours de l’utilisation normale de l’équipement ou du procédé et de s’assurer que ces derniers fonctionnent de manière conforme à long terme.</a:t>
            </a:r>
          </a:p>
          <a:p>
            <a:pPr lvl="1"/>
            <a:endParaRPr lang="fr-FR" sz="2000" dirty="0"/>
          </a:p>
          <a:p>
            <a:pPr lvl="1"/>
            <a:endParaRPr lang="fr-FR" dirty="0"/>
          </a:p>
          <a:p>
            <a:endParaRPr lang="fr-CA" dirty="0"/>
          </a:p>
        </p:txBody>
      </p:sp>
      <p:sp>
        <p:nvSpPr>
          <p:cNvPr id="4" name="Footer Placeholder 3">
            <a:extLst>
              <a:ext uri="{FF2B5EF4-FFF2-40B4-BE49-F238E27FC236}">
                <a16:creationId xmlns:a16="http://schemas.microsoft.com/office/drawing/2014/main" id="{4BE3F4E5-3C18-4D6A-8FA5-31CCED81CFFA}"/>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94503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44C03-1E7F-41C0-8419-42B232404F0D}"/>
              </a:ext>
            </a:extLst>
          </p:cNvPr>
          <p:cNvSpPr>
            <a:spLocks noGrp="1"/>
          </p:cNvSpPr>
          <p:nvPr>
            <p:ph type="title"/>
          </p:nvPr>
        </p:nvSpPr>
        <p:spPr/>
        <p:txBody>
          <a:bodyPr/>
          <a:lstStyle/>
          <a:p>
            <a:r>
              <a:rPr lang="fr-FR" b="1" dirty="0"/>
              <a:t>Le développement durable</a:t>
            </a:r>
            <a:endParaRPr lang="fr-CA" dirty="0"/>
          </a:p>
        </p:txBody>
      </p:sp>
      <p:sp>
        <p:nvSpPr>
          <p:cNvPr id="3" name="Content Placeholder 2">
            <a:extLst>
              <a:ext uri="{FF2B5EF4-FFF2-40B4-BE49-F238E27FC236}">
                <a16:creationId xmlns:a16="http://schemas.microsoft.com/office/drawing/2014/main" id="{778AFD92-4248-4230-8572-0B0CFFD12BCD}"/>
              </a:ext>
            </a:extLst>
          </p:cNvPr>
          <p:cNvSpPr>
            <a:spLocks noGrp="1"/>
          </p:cNvSpPr>
          <p:nvPr>
            <p:ph idx="1"/>
          </p:nvPr>
        </p:nvSpPr>
        <p:spPr/>
        <p:txBody>
          <a:bodyPr/>
          <a:lstStyle/>
          <a:p>
            <a:pPr lvl="1"/>
            <a:r>
              <a:rPr lang="fr-FR" sz="2000" b="1" dirty="0"/>
              <a:t>La vérification des lieux au moment de la mise hors service: </a:t>
            </a:r>
            <a:r>
              <a:rPr lang="fr-FR" sz="2000" dirty="0"/>
              <a:t>Au moment de la mise hors service d’un équipement ou d’un ouvrage, il est nécessaire de faire une vérification diligente des lieux afin de les remettre dans un état qui sera compatible avec les usages futurs du site.</a:t>
            </a:r>
          </a:p>
          <a:p>
            <a:pPr lvl="1"/>
            <a:endParaRPr lang="fr-FR" sz="2000" dirty="0"/>
          </a:p>
          <a:p>
            <a:pPr lvl="1"/>
            <a:r>
              <a:rPr lang="fr-FR" sz="2000" b="1" dirty="0"/>
              <a:t>L’amélioration continue: </a:t>
            </a:r>
            <a:r>
              <a:rPr lang="fr-FR" sz="2000" dirty="0"/>
              <a:t>Dernier aspect important de la gestion environnementale : l’amélioration continue ou encore « aller au-delà des normes ». Il est donc important pour l’ingénieur d’améliorer graduellement la performance environnementale dans toutes les sphères de son travail afin de répondre aux attentes de la société</a:t>
            </a:r>
          </a:p>
          <a:p>
            <a:endParaRPr lang="fr-CA" dirty="0"/>
          </a:p>
        </p:txBody>
      </p:sp>
      <p:sp>
        <p:nvSpPr>
          <p:cNvPr id="4" name="Footer Placeholder 3">
            <a:extLst>
              <a:ext uri="{FF2B5EF4-FFF2-40B4-BE49-F238E27FC236}">
                <a16:creationId xmlns:a16="http://schemas.microsoft.com/office/drawing/2014/main" id="{4F009266-FA27-4F56-AC76-CF4976E62BD1}"/>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665958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E6E9F-EAC5-4936-A7AA-FA5D4F095E01}"/>
              </a:ext>
            </a:extLst>
          </p:cNvPr>
          <p:cNvSpPr>
            <a:spLocks noGrp="1"/>
          </p:cNvSpPr>
          <p:nvPr>
            <p:ph type="title"/>
          </p:nvPr>
        </p:nvSpPr>
        <p:spPr/>
        <p:txBody>
          <a:bodyPr/>
          <a:lstStyle/>
          <a:p>
            <a:r>
              <a:rPr lang="fr-FR" b="1" dirty="0"/>
              <a:t>Le développement durable</a:t>
            </a:r>
            <a:endParaRPr lang="fr-CA" dirty="0"/>
          </a:p>
        </p:txBody>
      </p:sp>
      <p:sp>
        <p:nvSpPr>
          <p:cNvPr id="3" name="Content Placeholder 2">
            <a:extLst>
              <a:ext uri="{FF2B5EF4-FFF2-40B4-BE49-F238E27FC236}">
                <a16:creationId xmlns:a16="http://schemas.microsoft.com/office/drawing/2014/main" id="{FD477B97-32BC-4E0E-B458-DB8C3AE25465}"/>
              </a:ext>
            </a:extLst>
          </p:cNvPr>
          <p:cNvSpPr>
            <a:spLocks noGrp="1"/>
          </p:cNvSpPr>
          <p:nvPr>
            <p:ph idx="1"/>
          </p:nvPr>
        </p:nvSpPr>
        <p:spPr/>
        <p:txBody>
          <a:bodyPr/>
          <a:lstStyle/>
          <a:p>
            <a:r>
              <a:rPr lang="fr-FR" sz="2000" b="1" dirty="0"/>
              <a:t>Le pilier social</a:t>
            </a:r>
          </a:p>
          <a:p>
            <a:pPr lvl="1"/>
            <a:r>
              <a:rPr lang="fr-FR" sz="2000" dirty="0"/>
              <a:t>L’ingénieur, dans sa pratique, s’appuie fortement sur des normes, des codes et autres règles de l’art pour s’assurer de la performance et de la sécurité des projets sous sa responsabilité.</a:t>
            </a:r>
          </a:p>
          <a:p>
            <a:pPr lvl="1"/>
            <a:endParaRPr lang="fr-FR" sz="2000" dirty="0"/>
          </a:p>
          <a:p>
            <a:pPr lvl="1"/>
            <a:r>
              <a:rPr lang="fr-FR" sz="2000" dirty="0"/>
              <a:t>Il n’est donc pas naturel, ou « inné », pour l’ingénieur d’évaluer objectivement les répercussions sociales que peut avoir un projet, ce qui peut par ailleurs se traduire de nombreuses façons : incompatibilité d’usage entre un quartier résidentiel et une industrie, ergonomie d’un appareil pour l’utilisateur, conséquences de travaux de voirie sur la circulation, etc.</a:t>
            </a:r>
          </a:p>
          <a:p>
            <a:pPr lvl="1"/>
            <a:endParaRPr lang="fr-CA" b="1" dirty="0"/>
          </a:p>
        </p:txBody>
      </p:sp>
      <p:sp>
        <p:nvSpPr>
          <p:cNvPr id="4" name="Footer Placeholder 3">
            <a:extLst>
              <a:ext uri="{FF2B5EF4-FFF2-40B4-BE49-F238E27FC236}">
                <a16:creationId xmlns:a16="http://schemas.microsoft.com/office/drawing/2014/main" id="{C9853A09-57F5-43E2-88B0-58F9A467E639}"/>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8925186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24C0E-37CC-4D41-B9D2-B0CEFFC98C46}"/>
              </a:ext>
            </a:extLst>
          </p:cNvPr>
          <p:cNvSpPr>
            <a:spLocks noGrp="1"/>
          </p:cNvSpPr>
          <p:nvPr>
            <p:ph type="title"/>
          </p:nvPr>
        </p:nvSpPr>
        <p:spPr/>
        <p:txBody>
          <a:bodyPr/>
          <a:lstStyle/>
          <a:p>
            <a:r>
              <a:rPr lang="fr-FR" b="1" dirty="0"/>
              <a:t>Le développement durable</a:t>
            </a:r>
            <a:endParaRPr lang="fr-CA" dirty="0"/>
          </a:p>
        </p:txBody>
      </p:sp>
      <p:sp>
        <p:nvSpPr>
          <p:cNvPr id="3" name="Content Placeholder 2">
            <a:extLst>
              <a:ext uri="{FF2B5EF4-FFF2-40B4-BE49-F238E27FC236}">
                <a16:creationId xmlns:a16="http://schemas.microsoft.com/office/drawing/2014/main" id="{63B409B8-0B4E-4E68-8027-8C1446762CCD}"/>
              </a:ext>
            </a:extLst>
          </p:cNvPr>
          <p:cNvSpPr>
            <a:spLocks noGrp="1"/>
          </p:cNvSpPr>
          <p:nvPr>
            <p:ph idx="1"/>
          </p:nvPr>
        </p:nvSpPr>
        <p:spPr/>
        <p:txBody>
          <a:bodyPr/>
          <a:lstStyle/>
          <a:p>
            <a:r>
              <a:rPr lang="fr-FR" b="1" dirty="0"/>
              <a:t>Les parties prenantes</a:t>
            </a:r>
          </a:p>
          <a:p>
            <a:endParaRPr lang="fr-FR" b="1" dirty="0"/>
          </a:p>
          <a:p>
            <a:pPr lvl="1"/>
            <a:r>
              <a:rPr lang="fr-FR" dirty="0"/>
              <a:t>L’aspect social consiste à prendre en compte les préoccupations des « parties prenantes » (</a:t>
            </a:r>
            <a:r>
              <a:rPr lang="fr-FR" i="1" dirty="0"/>
              <a:t>stakeholders</a:t>
            </a:r>
            <a:r>
              <a:rPr lang="fr-FR" dirty="0"/>
              <a:t> en anglais). Ces parties prenantes sont aussi nombreuses que variées :</a:t>
            </a:r>
          </a:p>
          <a:p>
            <a:pPr lvl="1"/>
            <a:r>
              <a:rPr lang="fr-FR" dirty="0"/>
              <a:t>employés (cadres, syndiqués);</a:t>
            </a:r>
          </a:p>
          <a:p>
            <a:pPr lvl="1"/>
            <a:r>
              <a:rPr lang="fr-FR" dirty="0"/>
              <a:t>voisins (immédiats ou non);</a:t>
            </a:r>
          </a:p>
          <a:p>
            <a:pPr lvl="1"/>
            <a:r>
              <a:rPr lang="fr-FR" dirty="0"/>
              <a:t>fournisseurs;</a:t>
            </a:r>
          </a:p>
          <a:p>
            <a:pPr lvl="1"/>
            <a:r>
              <a:rPr lang="fr-FR" dirty="0"/>
              <a:t>clients;</a:t>
            </a:r>
          </a:p>
          <a:p>
            <a:pPr lvl="1"/>
            <a:r>
              <a:rPr lang="fr-FR" dirty="0"/>
              <a:t>groupes socioéconomiques (p. ex. chambres de commerce);</a:t>
            </a:r>
          </a:p>
          <a:p>
            <a:pPr lvl="1"/>
            <a:r>
              <a:rPr lang="fr-FR" dirty="0"/>
              <a:t>groupes environnementaux ou communautaires (p. ex. écoles, ONG-E);</a:t>
            </a:r>
          </a:p>
          <a:p>
            <a:pPr lvl="1"/>
            <a:r>
              <a:rPr lang="fr-FR" dirty="0"/>
              <a:t>représentants gouvernementaux élus (p. ex. maires, députés);</a:t>
            </a:r>
          </a:p>
          <a:p>
            <a:pPr lvl="1"/>
            <a:r>
              <a:rPr lang="fr-FR" dirty="0"/>
              <a:t>fonctionnaires;</a:t>
            </a:r>
          </a:p>
          <a:p>
            <a:pPr lvl="1"/>
            <a:r>
              <a:rPr lang="fr-FR" dirty="0"/>
              <a:t>Etc.</a:t>
            </a:r>
          </a:p>
          <a:p>
            <a:endParaRPr lang="fr-CA" dirty="0"/>
          </a:p>
        </p:txBody>
      </p:sp>
      <p:sp>
        <p:nvSpPr>
          <p:cNvPr id="4" name="Footer Placeholder 3">
            <a:extLst>
              <a:ext uri="{FF2B5EF4-FFF2-40B4-BE49-F238E27FC236}">
                <a16:creationId xmlns:a16="http://schemas.microsoft.com/office/drawing/2014/main" id="{5AD8E8CE-E17D-4987-83CD-B692A5BEE2A1}"/>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497387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FE0F8-0F2A-4AD5-943F-7DA5F85F3FA1}"/>
              </a:ext>
            </a:extLst>
          </p:cNvPr>
          <p:cNvSpPr>
            <a:spLocks noGrp="1"/>
          </p:cNvSpPr>
          <p:nvPr>
            <p:ph type="title"/>
          </p:nvPr>
        </p:nvSpPr>
        <p:spPr/>
        <p:txBody>
          <a:bodyPr/>
          <a:lstStyle/>
          <a:p>
            <a:r>
              <a:rPr lang="fr-FR" b="1" dirty="0"/>
              <a:t>Le développement durable</a:t>
            </a:r>
            <a:endParaRPr lang="fr-CA" dirty="0"/>
          </a:p>
        </p:txBody>
      </p:sp>
      <p:sp>
        <p:nvSpPr>
          <p:cNvPr id="3" name="Content Placeholder 2">
            <a:extLst>
              <a:ext uri="{FF2B5EF4-FFF2-40B4-BE49-F238E27FC236}">
                <a16:creationId xmlns:a16="http://schemas.microsoft.com/office/drawing/2014/main" id="{FF3FD1A6-6BF8-4CB1-BCB1-959BF8F79BE0}"/>
              </a:ext>
            </a:extLst>
          </p:cNvPr>
          <p:cNvSpPr>
            <a:spLocks noGrp="1"/>
          </p:cNvSpPr>
          <p:nvPr>
            <p:ph idx="1"/>
          </p:nvPr>
        </p:nvSpPr>
        <p:spPr>
          <a:xfrm>
            <a:off x="566738" y="1752600"/>
            <a:ext cx="8193440" cy="4267200"/>
          </a:xfrm>
        </p:spPr>
        <p:txBody>
          <a:bodyPr/>
          <a:lstStyle/>
          <a:p>
            <a:r>
              <a:rPr lang="fr-FR" dirty="0"/>
              <a:t>La partie prenante est toute personne ou tout groupe avec lesquels une organisation a des liens dans le cadre de ses activités. Ces liens peuvent être directs ou indirects, mais aussi ne pas être connus de l’organisation.</a:t>
            </a:r>
          </a:p>
          <a:p>
            <a:r>
              <a:rPr lang="fr-FR" dirty="0"/>
              <a:t>La partie prenante dont il est le plus facile de se soucier est certainement le client.</a:t>
            </a:r>
          </a:p>
          <a:p>
            <a:r>
              <a:rPr lang="fr-FR" b="1" dirty="0"/>
              <a:t>La communication</a:t>
            </a:r>
          </a:p>
          <a:p>
            <a:pPr lvl="1"/>
            <a:r>
              <a:rPr lang="fr-FR" dirty="0"/>
              <a:t>Faire accepter un projet ou un produit par les parties prenantes est le fruit d’un processus reposant sur une communication nécessairement ouverte et directe.</a:t>
            </a:r>
          </a:p>
          <a:p>
            <a:pPr lvl="1"/>
            <a:r>
              <a:rPr lang="fr-FR" dirty="0"/>
              <a:t>Il ne s’agit pas de rendre publics les secrets de l’entreprise, mais bien de donner l’information nécessaire et suffisante aux parties prenantes afin qu’elles puissent se faire une opinion éclairée sur ce qui leur est présenté et proposé. Une communication ciblée et adaptée aux enjeux, par exemple par la distribution d’un bulletin d’information aux citoyens du secteur, peut s’avérer un outil très efficace.</a:t>
            </a:r>
          </a:p>
          <a:p>
            <a:endParaRPr lang="fr-FR" dirty="0"/>
          </a:p>
          <a:p>
            <a:endParaRPr lang="fr-CA" dirty="0"/>
          </a:p>
        </p:txBody>
      </p:sp>
      <p:sp>
        <p:nvSpPr>
          <p:cNvPr id="4" name="Footer Placeholder 3">
            <a:extLst>
              <a:ext uri="{FF2B5EF4-FFF2-40B4-BE49-F238E27FC236}">
                <a16:creationId xmlns:a16="http://schemas.microsoft.com/office/drawing/2014/main" id="{8C06DC54-078B-4988-8DD5-2C9DEC256607}"/>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249962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9998F-7F98-464A-B50A-8FB8516D433F}"/>
              </a:ext>
            </a:extLst>
          </p:cNvPr>
          <p:cNvSpPr>
            <a:spLocks noGrp="1"/>
          </p:cNvSpPr>
          <p:nvPr>
            <p:ph type="title"/>
          </p:nvPr>
        </p:nvSpPr>
        <p:spPr/>
        <p:txBody>
          <a:bodyPr/>
          <a:lstStyle/>
          <a:p>
            <a:r>
              <a:rPr lang="fr-FR" b="1" dirty="0"/>
              <a:t>Le développement durable</a:t>
            </a:r>
            <a:endParaRPr lang="fr-CA" dirty="0"/>
          </a:p>
        </p:txBody>
      </p:sp>
      <p:sp>
        <p:nvSpPr>
          <p:cNvPr id="3" name="Content Placeholder 2">
            <a:extLst>
              <a:ext uri="{FF2B5EF4-FFF2-40B4-BE49-F238E27FC236}">
                <a16:creationId xmlns:a16="http://schemas.microsoft.com/office/drawing/2014/main" id="{33F26A03-44E1-4623-94BA-2883BFB9022F}"/>
              </a:ext>
            </a:extLst>
          </p:cNvPr>
          <p:cNvSpPr>
            <a:spLocks noGrp="1"/>
          </p:cNvSpPr>
          <p:nvPr>
            <p:ph idx="1"/>
          </p:nvPr>
        </p:nvSpPr>
        <p:spPr/>
        <p:txBody>
          <a:bodyPr/>
          <a:lstStyle/>
          <a:p>
            <a:r>
              <a:rPr lang="en-CA" b="1" dirty="0" err="1"/>
              <a:t>L’implication</a:t>
            </a:r>
            <a:r>
              <a:rPr lang="en-CA" b="1" dirty="0"/>
              <a:t> et le dialogue</a:t>
            </a:r>
          </a:p>
          <a:p>
            <a:pPr lvl="1"/>
            <a:r>
              <a:rPr lang="fr-FR" dirty="0"/>
              <a:t>En créant une stratégie de relations avec la communauté, adaptée à la situation et respectueuse de ses besoins, et en l’appliquant de façon souple, il est possible de réduire grandement le risque de voir un projet dérailler, aussi bon soit-il, ou de devoir engager des frais et subir des retards supplémentaires!</a:t>
            </a:r>
            <a:endParaRPr lang="en-CA" b="1" dirty="0"/>
          </a:p>
          <a:p>
            <a:endParaRPr lang="fr-CA" dirty="0"/>
          </a:p>
        </p:txBody>
      </p:sp>
      <p:sp>
        <p:nvSpPr>
          <p:cNvPr id="4" name="Footer Placeholder 3">
            <a:extLst>
              <a:ext uri="{FF2B5EF4-FFF2-40B4-BE49-F238E27FC236}">
                <a16:creationId xmlns:a16="http://schemas.microsoft.com/office/drawing/2014/main" id="{6B067275-2F59-4D97-9464-6F7EDDDB0530}"/>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46907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A462E-26EF-4470-99DE-05D977F0DDA0}"/>
              </a:ext>
            </a:extLst>
          </p:cNvPr>
          <p:cNvSpPr>
            <a:spLocks noGrp="1"/>
          </p:cNvSpPr>
          <p:nvPr>
            <p:ph type="title"/>
          </p:nvPr>
        </p:nvSpPr>
        <p:spPr/>
        <p:txBody>
          <a:bodyPr/>
          <a:lstStyle/>
          <a:p>
            <a:r>
              <a:rPr lang="fr-FR" b="1" dirty="0"/>
              <a:t>Santé et sécurité au travail</a:t>
            </a:r>
            <a:endParaRPr lang="fr-CA" dirty="0"/>
          </a:p>
        </p:txBody>
      </p:sp>
      <p:sp>
        <p:nvSpPr>
          <p:cNvPr id="3" name="Content Placeholder 2">
            <a:extLst>
              <a:ext uri="{FF2B5EF4-FFF2-40B4-BE49-F238E27FC236}">
                <a16:creationId xmlns:a16="http://schemas.microsoft.com/office/drawing/2014/main" id="{D273AE6B-23BB-4904-AEE1-EFCC4553D074}"/>
              </a:ext>
            </a:extLst>
          </p:cNvPr>
          <p:cNvSpPr>
            <a:spLocks noGrp="1"/>
          </p:cNvSpPr>
          <p:nvPr>
            <p:ph idx="1"/>
          </p:nvPr>
        </p:nvSpPr>
        <p:spPr>
          <a:xfrm>
            <a:off x="382137" y="1692322"/>
            <a:ext cx="8611737" cy="4556078"/>
          </a:xfrm>
        </p:spPr>
        <p:txBody>
          <a:bodyPr/>
          <a:lstStyle/>
          <a:p>
            <a:r>
              <a:rPr lang="fr-FR" dirty="0"/>
              <a:t>La santé et la sécurité des travailleurs québécois sont protégées d’une façon minimale par deux lois : la </a:t>
            </a:r>
            <a:r>
              <a:rPr lang="fr-FR" dirty="0">
                <a:hlinkClick r:id="rId2"/>
              </a:rPr>
              <a:t>Loi sur la santé et la sécurité du travail</a:t>
            </a:r>
            <a:r>
              <a:rPr lang="fr-FR" dirty="0"/>
              <a:t> et la </a:t>
            </a:r>
            <a:r>
              <a:rPr lang="fr-FR" dirty="0">
                <a:hlinkClick r:id="rId3"/>
              </a:rPr>
              <a:t>Loi sur les accidents du travail et les maladies professionnelles</a:t>
            </a:r>
            <a:r>
              <a:rPr lang="fr-FR" dirty="0"/>
              <a:t>.</a:t>
            </a:r>
          </a:p>
          <a:p>
            <a:endParaRPr lang="fr-FR" dirty="0"/>
          </a:p>
          <a:p>
            <a:r>
              <a:rPr lang="fr-FR" b="1" dirty="0"/>
              <a:t>Obligations de l’employeur</a:t>
            </a:r>
          </a:p>
          <a:p>
            <a:pPr lvl="1"/>
            <a:r>
              <a:rPr lang="fr-FR" dirty="0"/>
              <a:t>En vertu de ces lois, l’employeur a plusieurs obligations particulières envers ses salariés. </a:t>
            </a:r>
          </a:p>
          <a:p>
            <a:pPr lvl="1"/>
            <a:r>
              <a:rPr lang="fr-FR" dirty="0"/>
              <a:t>Il doit notamment leur fournir des conditions de travail qui respectent leur santé, leur sécurité et leur intégrité physique, et s’assurer que les méthodes de travail utilisées sont sécuritaires.</a:t>
            </a:r>
          </a:p>
          <a:p>
            <a:pPr lvl="1"/>
            <a:r>
              <a:rPr lang="fr-FR" dirty="0"/>
              <a:t>Il doit leur fournir du matériel sécuritaire, les informer des risques liés à leur travail et leur donner la formation, l’information et la supervision nécessaires pour qu’ils puissent accomplir leurs tâches de façon sécuritaire sans courir un danger. </a:t>
            </a:r>
          </a:p>
          <a:p>
            <a:endParaRPr lang="fr-CA" dirty="0"/>
          </a:p>
        </p:txBody>
      </p:sp>
      <p:sp>
        <p:nvSpPr>
          <p:cNvPr id="4" name="Footer Placeholder 3">
            <a:extLst>
              <a:ext uri="{FF2B5EF4-FFF2-40B4-BE49-F238E27FC236}">
                <a16:creationId xmlns:a16="http://schemas.microsoft.com/office/drawing/2014/main" id="{4DC732AF-B403-4346-87F6-438F8E10ADC9}"/>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829066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DEAA8-D465-4EB0-8EBC-1396646B537C}"/>
              </a:ext>
            </a:extLst>
          </p:cNvPr>
          <p:cNvSpPr>
            <a:spLocks noGrp="1"/>
          </p:cNvSpPr>
          <p:nvPr>
            <p:ph type="title"/>
          </p:nvPr>
        </p:nvSpPr>
        <p:spPr/>
        <p:txBody>
          <a:bodyPr/>
          <a:lstStyle/>
          <a:p>
            <a:r>
              <a:rPr lang="fr-CA" sz="3600" b="1" dirty="0"/>
              <a:t>Introduction</a:t>
            </a:r>
          </a:p>
        </p:txBody>
      </p:sp>
      <p:sp>
        <p:nvSpPr>
          <p:cNvPr id="3" name="Content Placeholder 2">
            <a:extLst>
              <a:ext uri="{FF2B5EF4-FFF2-40B4-BE49-F238E27FC236}">
                <a16:creationId xmlns:a16="http://schemas.microsoft.com/office/drawing/2014/main" id="{A3E25B94-C218-40CE-BB9A-50B0B0ACF928}"/>
              </a:ext>
            </a:extLst>
          </p:cNvPr>
          <p:cNvSpPr>
            <a:spLocks noGrp="1"/>
          </p:cNvSpPr>
          <p:nvPr>
            <p:ph idx="1"/>
          </p:nvPr>
        </p:nvSpPr>
        <p:spPr>
          <a:xfrm>
            <a:off x="566738" y="1752600"/>
            <a:ext cx="8374062" cy="4267200"/>
          </a:xfrm>
        </p:spPr>
        <p:txBody>
          <a:bodyPr/>
          <a:lstStyle/>
          <a:p>
            <a:pPr algn="just"/>
            <a:r>
              <a:rPr lang="fr-FR" sz="2200" dirty="0"/>
              <a:t>Le génie est directement concerné par les questions environnementales. Qu’il s’agisse d’appliquer les lois et règlements en vigueur ou les principes du développement durable, les ingénieurs ont aujourd’hui l’obligation de se préoccuper de l’environnement dans leur pratique quotidienne.</a:t>
            </a:r>
          </a:p>
          <a:p>
            <a:pPr algn="just"/>
            <a:r>
              <a:rPr lang="fr-FR" sz="2200" dirty="0"/>
              <a:t>Cette présentation donne un bon aperçu de la matière à maîtriser dans ce domaine.</a:t>
            </a:r>
            <a:endParaRPr lang="fr-CA" sz="2200" dirty="0"/>
          </a:p>
        </p:txBody>
      </p:sp>
      <p:sp>
        <p:nvSpPr>
          <p:cNvPr id="4" name="Footer Placeholder 3">
            <a:extLst>
              <a:ext uri="{FF2B5EF4-FFF2-40B4-BE49-F238E27FC236}">
                <a16:creationId xmlns:a16="http://schemas.microsoft.com/office/drawing/2014/main" id="{A0D74ACD-48E9-4545-A4EF-48B54778E55E}"/>
              </a:ext>
            </a:extLst>
          </p:cNvPr>
          <p:cNvSpPr>
            <a:spLocks noGrp="1"/>
          </p:cNvSpPr>
          <p:nvPr>
            <p:ph type="ftr" sz="quarter" idx="11"/>
          </p:nvPr>
        </p:nvSpPr>
        <p:spPr>
          <a:xfrm>
            <a:off x="1258888" y="6248400"/>
            <a:ext cx="4760912" cy="457200"/>
          </a:xfrm>
        </p:spPr>
        <p:txBody>
          <a:bodyPr/>
          <a:lstStyle/>
          <a:p>
            <a:pPr>
              <a:defRPr/>
            </a:pPr>
            <a:r>
              <a:rPr lang="fr-CA" dirty="0"/>
              <a:t>INF1040: introduction au génie informatique</a:t>
            </a:r>
          </a:p>
          <a:p>
            <a:pPr>
              <a:defRPr/>
            </a:pPr>
            <a:r>
              <a:rPr lang="fr-CA" dirty="0"/>
              <a:t>Département de génie informatique et génie logiciel</a:t>
            </a:r>
          </a:p>
        </p:txBody>
      </p:sp>
    </p:spTree>
    <p:extLst>
      <p:ext uri="{BB962C8B-B14F-4D97-AF65-F5344CB8AC3E}">
        <p14:creationId xmlns:p14="http://schemas.microsoft.com/office/powerpoint/2010/main" val="4158094357"/>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2E23F-85CB-4317-8C43-BB33E5CFA03E}"/>
              </a:ext>
            </a:extLst>
          </p:cNvPr>
          <p:cNvSpPr>
            <a:spLocks noGrp="1"/>
          </p:cNvSpPr>
          <p:nvPr>
            <p:ph type="title"/>
          </p:nvPr>
        </p:nvSpPr>
        <p:spPr/>
        <p:txBody>
          <a:bodyPr/>
          <a:lstStyle/>
          <a:p>
            <a:r>
              <a:rPr lang="fr-FR" b="1" dirty="0"/>
              <a:t>Santé et sécurité au travail</a:t>
            </a:r>
            <a:endParaRPr lang="fr-CA" dirty="0"/>
          </a:p>
        </p:txBody>
      </p:sp>
      <p:sp>
        <p:nvSpPr>
          <p:cNvPr id="3" name="Content Placeholder 2">
            <a:extLst>
              <a:ext uri="{FF2B5EF4-FFF2-40B4-BE49-F238E27FC236}">
                <a16:creationId xmlns:a16="http://schemas.microsoft.com/office/drawing/2014/main" id="{31B869E4-015D-4AD5-BB4D-89E3CB9963FD}"/>
              </a:ext>
            </a:extLst>
          </p:cNvPr>
          <p:cNvSpPr>
            <a:spLocks noGrp="1"/>
          </p:cNvSpPr>
          <p:nvPr>
            <p:ph idx="1"/>
          </p:nvPr>
        </p:nvSpPr>
        <p:spPr/>
        <p:txBody>
          <a:bodyPr/>
          <a:lstStyle/>
          <a:p>
            <a:r>
              <a:rPr lang="fr-FR" b="1" dirty="0"/>
              <a:t>Droit de refus</a:t>
            </a:r>
          </a:p>
          <a:p>
            <a:pPr lvl="1"/>
            <a:r>
              <a:rPr lang="fr-FR" dirty="0"/>
              <a:t>Le salarié a le droit de refuser d’exécuter un travail s’il a des motifs raisonnables de croire que celui-ci représente un danger pour sa santé, sa sécurité ou son intégrité physique, ou peut avoir pour effet d’exposer une autre personne à un tel danger. </a:t>
            </a:r>
          </a:p>
          <a:p>
            <a:pPr lvl="1"/>
            <a:endParaRPr lang="fr-FR" dirty="0"/>
          </a:p>
          <a:p>
            <a:pPr lvl="1"/>
            <a:r>
              <a:rPr lang="fr-FR" dirty="0"/>
              <a:t>Il doit alors en aviser immédiatement son supérieur immédiat ou l’employeur.</a:t>
            </a:r>
          </a:p>
          <a:p>
            <a:pPr lvl="1"/>
            <a:endParaRPr lang="fr-FR" dirty="0"/>
          </a:p>
          <a:p>
            <a:pPr lvl="1"/>
            <a:r>
              <a:rPr lang="fr-FR" dirty="0"/>
              <a:t>L’employeur ne peut imposer de sanctions à l’employé qui a exercé son droit de refus, sauf si celui-ci l’a fait de façon abusive alors qu’il n’avait aucune raison de craindre un danger.</a:t>
            </a:r>
          </a:p>
          <a:p>
            <a:pPr lvl="1"/>
            <a:endParaRPr lang="fr-FR" dirty="0"/>
          </a:p>
          <a:p>
            <a:pPr lvl="1"/>
            <a:r>
              <a:rPr lang="fr-FR" dirty="0"/>
              <a:t>Il doit par ailleurs rémunérer le salarié en attendant la décision de l’inspecteur, sauf si l’employé quitte les lieux de travail sans autorisation ou refuse d’être affecté à un autre poste.</a:t>
            </a:r>
          </a:p>
          <a:p>
            <a:endParaRPr lang="fr-CA" dirty="0"/>
          </a:p>
        </p:txBody>
      </p:sp>
      <p:sp>
        <p:nvSpPr>
          <p:cNvPr id="4" name="Footer Placeholder 3">
            <a:extLst>
              <a:ext uri="{FF2B5EF4-FFF2-40B4-BE49-F238E27FC236}">
                <a16:creationId xmlns:a16="http://schemas.microsoft.com/office/drawing/2014/main" id="{B96F7562-43C2-45F7-A70C-34EEFE770439}"/>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89821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0FDA6-EB81-4749-9119-1388060D1FC1}"/>
              </a:ext>
            </a:extLst>
          </p:cNvPr>
          <p:cNvSpPr>
            <a:spLocks noGrp="1"/>
          </p:cNvSpPr>
          <p:nvPr>
            <p:ph type="title"/>
          </p:nvPr>
        </p:nvSpPr>
        <p:spPr/>
        <p:txBody>
          <a:bodyPr/>
          <a:lstStyle/>
          <a:p>
            <a:r>
              <a:rPr lang="fr-FR" b="1" dirty="0"/>
              <a:t>Santé et sécurité au travail</a:t>
            </a:r>
            <a:endParaRPr lang="fr-CA" dirty="0"/>
          </a:p>
        </p:txBody>
      </p:sp>
      <p:sp>
        <p:nvSpPr>
          <p:cNvPr id="3" name="Content Placeholder 2">
            <a:extLst>
              <a:ext uri="{FF2B5EF4-FFF2-40B4-BE49-F238E27FC236}">
                <a16:creationId xmlns:a16="http://schemas.microsoft.com/office/drawing/2014/main" id="{BFAC8E33-1BAA-428B-AC94-5B09D4C02451}"/>
              </a:ext>
            </a:extLst>
          </p:cNvPr>
          <p:cNvSpPr>
            <a:spLocks noGrp="1"/>
          </p:cNvSpPr>
          <p:nvPr>
            <p:ph idx="1"/>
          </p:nvPr>
        </p:nvSpPr>
        <p:spPr/>
        <p:txBody>
          <a:bodyPr/>
          <a:lstStyle/>
          <a:p>
            <a:r>
              <a:rPr lang="fr-FR" b="1" dirty="0"/>
              <a:t>Retrait préventif</a:t>
            </a:r>
          </a:p>
          <a:p>
            <a:pPr lvl="1"/>
            <a:r>
              <a:rPr lang="fr-FR" dirty="0"/>
              <a:t>L’employé exposé à un contaminant peut demander d’être provisoirement affecté à un autre poste s’il fournit un certificat médical attestant que sa santé physique est altérée, et ce, tant que son état de santé ne lui permettra pas d’y revenir et que les normes établies par règlement ne seront pas respectées, s’il y a lieu.</a:t>
            </a:r>
          </a:p>
          <a:p>
            <a:r>
              <a:rPr lang="fr-FR" b="1" dirty="0"/>
              <a:t>Accident de travail</a:t>
            </a:r>
          </a:p>
          <a:p>
            <a:pPr lvl="1"/>
            <a:r>
              <a:rPr lang="fr-FR" dirty="0"/>
              <a:t>Finalement, tout employeur doit informer immédiatement la CNESST et soumettre un rapport écrit dans les 24 heures dans le cas de tout événement entraînant :</a:t>
            </a:r>
          </a:p>
          <a:p>
            <a:pPr lvl="1"/>
            <a:r>
              <a:rPr lang="fr-FR" dirty="0"/>
              <a:t>le décès d’un travailleur;</a:t>
            </a:r>
          </a:p>
          <a:p>
            <a:pPr lvl="1"/>
            <a:r>
              <a:rPr lang="fr-FR" dirty="0"/>
              <a:t>pour un travailleur, la perte totale ou partielle d'un membre ou de son usage ou un traumatisme physique important;</a:t>
            </a:r>
          </a:p>
          <a:p>
            <a:pPr lvl="1"/>
            <a:r>
              <a:rPr lang="fr-FR" dirty="0"/>
              <a:t>des blessures telles à plusieurs travailleurs qu’ils ne pourront pas accomplir leurs fonctions pendant un jour ouvrable;</a:t>
            </a:r>
          </a:p>
          <a:p>
            <a:pPr lvl="1"/>
            <a:r>
              <a:rPr lang="fr-FR" dirty="0"/>
              <a:t>des dommages matériels de 150 000 $ et plus.</a:t>
            </a:r>
          </a:p>
          <a:p>
            <a:endParaRPr lang="fr-CA" dirty="0"/>
          </a:p>
        </p:txBody>
      </p:sp>
      <p:sp>
        <p:nvSpPr>
          <p:cNvPr id="4" name="Footer Placeholder 3">
            <a:extLst>
              <a:ext uri="{FF2B5EF4-FFF2-40B4-BE49-F238E27FC236}">
                <a16:creationId xmlns:a16="http://schemas.microsoft.com/office/drawing/2014/main" id="{4DF5EFE7-CE67-4B7C-85E2-AFD085373195}"/>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57770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96FB2-9836-4E9A-AB2A-DC2CB1CBF4E2}"/>
              </a:ext>
            </a:extLst>
          </p:cNvPr>
          <p:cNvSpPr>
            <a:spLocks noGrp="1"/>
          </p:cNvSpPr>
          <p:nvPr>
            <p:ph type="title"/>
          </p:nvPr>
        </p:nvSpPr>
        <p:spPr/>
        <p:txBody>
          <a:bodyPr/>
          <a:lstStyle/>
          <a:p>
            <a:r>
              <a:rPr lang="fr-FR" b="1" dirty="0"/>
              <a:t>Santé et sécurité au travail</a:t>
            </a:r>
            <a:endParaRPr lang="fr-CA" dirty="0"/>
          </a:p>
        </p:txBody>
      </p:sp>
      <p:sp>
        <p:nvSpPr>
          <p:cNvPr id="3" name="Content Placeholder 2">
            <a:extLst>
              <a:ext uri="{FF2B5EF4-FFF2-40B4-BE49-F238E27FC236}">
                <a16:creationId xmlns:a16="http://schemas.microsoft.com/office/drawing/2014/main" id="{05065481-9F62-4A7D-B164-E677518E88D7}"/>
              </a:ext>
            </a:extLst>
          </p:cNvPr>
          <p:cNvSpPr>
            <a:spLocks noGrp="1"/>
          </p:cNvSpPr>
          <p:nvPr>
            <p:ph idx="1"/>
          </p:nvPr>
        </p:nvSpPr>
        <p:spPr>
          <a:xfrm>
            <a:off x="566738" y="1752599"/>
            <a:ext cx="8001000" cy="4607257"/>
          </a:xfrm>
        </p:spPr>
        <p:txBody>
          <a:bodyPr/>
          <a:lstStyle/>
          <a:p>
            <a:r>
              <a:rPr lang="fr-FR" sz="1700" dirty="0"/>
              <a:t>L’employé victime d’un accident de travail a droit à diverses indemnités, notamment pour perte de salaire et pour dommages corporels.</a:t>
            </a:r>
          </a:p>
          <a:p>
            <a:r>
              <a:rPr lang="fr-FR" sz="1700" dirty="0"/>
              <a:t>L’employé victime d’un accident de travail bénéficie également d’une protection spécifique :</a:t>
            </a:r>
          </a:p>
          <a:p>
            <a:endParaRPr lang="fr-FR" sz="1700" dirty="0"/>
          </a:p>
          <a:p>
            <a:pPr lvl="1"/>
            <a:r>
              <a:rPr lang="fr-FR" sz="1700" dirty="0"/>
              <a:t>Il ne peut être congédié, suspendu ou recevoir un avis de mesure disciplinaire pour cette raison.</a:t>
            </a:r>
          </a:p>
          <a:p>
            <a:pPr lvl="1"/>
            <a:endParaRPr lang="fr-FR" sz="1700" dirty="0"/>
          </a:p>
          <a:p>
            <a:pPr lvl="1"/>
            <a:r>
              <a:rPr lang="fr-FR" sz="1700" dirty="0"/>
              <a:t>Il a également le droit, à certaines conditions et pour certaines périodes de temps définies par la loi, de réintégrer son emploi ou un emploi équivalent avec les mêmes salaire et avantages ou, s’il en est incapable, de réintégrer le premier poste vacant qu’il sera capable de pourvoir en vertu des dispositions de la convention collective. </a:t>
            </a:r>
          </a:p>
          <a:p>
            <a:endParaRPr lang="fr-CA" dirty="0"/>
          </a:p>
        </p:txBody>
      </p:sp>
      <p:sp>
        <p:nvSpPr>
          <p:cNvPr id="4" name="Footer Placeholder 3">
            <a:extLst>
              <a:ext uri="{FF2B5EF4-FFF2-40B4-BE49-F238E27FC236}">
                <a16:creationId xmlns:a16="http://schemas.microsoft.com/office/drawing/2014/main" id="{6D353E7A-267D-4CA1-AD05-64340DB85863}"/>
              </a:ext>
            </a:extLst>
          </p:cNvPr>
          <p:cNvSpPr>
            <a:spLocks noGrp="1"/>
          </p:cNvSpPr>
          <p:nvPr>
            <p:ph type="ftr" sz="quarter" idx="11"/>
          </p:nvPr>
        </p:nvSpPr>
        <p:spPr/>
        <p:txBody>
          <a:bodyPr/>
          <a:lstStyle/>
          <a:p>
            <a:pPr>
              <a:defRPr/>
            </a:pPr>
            <a:r>
              <a:rPr lang="fr-CA" dirty="0"/>
              <a:t>INF1040: introduction au génie informatique</a:t>
            </a:r>
          </a:p>
          <a:p>
            <a:pPr>
              <a:defRPr/>
            </a:pPr>
            <a:r>
              <a:rPr lang="fr-CA" dirty="0"/>
              <a:t>Département de génie informatique et génie logiciel</a:t>
            </a:r>
          </a:p>
        </p:txBody>
      </p:sp>
    </p:spTree>
    <p:extLst>
      <p:ext uri="{BB962C8B-B14F-4D97-AF65-F5344CB8AC3E}">
        <p14:creationId xmlns:p14="http://schemas.microsoft.com/office/powerpoint/2010/main" val="562722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266A1-0E09-41CA-B031-25F78EF9C849}"/>
              </a:ext>
            </a:extLst>
          </p:cNvPr>
          <p:cNvSpPr>
            <a:spLocks noGrp="1"/>
          </p:cNvSpPr>
          <p:nvPr>
            <p:ph type="title"/>
          </p:nvPr>
        </p:nvSpPr>
        <p:spPr/>
        <p:txBody>
          <a:bodyPr/>
          <a:lstStyle/>
          <a:p>
            <a:r>
              <a:rPr lang="fr-CA" dirty="0"/>
              <a:t>Références</a:t>
            </a:r>
          </a:p>
        </p:txBody>
      </p:sp>
      <p:sp>
        <p:nvSpPr>
          <p:cNvPr id="3" name="Content Placeholder 2">
            <a:extLst>
              <a:ext uri="{FF2B5EF4-FFF2-40B4-BE49-F238E27FC236}">
                <a16:creationId xmlns:a16="http://schemas.microsoft.com/office/drawing/2014/main" id="{17E4D679-9A17-4A8A-8C26-91A3C07E3405}"/>
              </a:ext>
            </a:extLst>
          </p:cNvPr>
          <p:cNvSpPr>
            <a:spLocks noGrp="1"/>
          </p:cNvSpPr>
          <p:nvPr>
            <p:ph idx="1"/>
          </p:nvPr>
        </p:nvSpPr>
        <p:spPr/>
        <p:txBody>
          <a:bodyPr/>
          <a:lstStyle/>
          <a:p>
            <a:r>
              <a:rPr lang="fr-CA" dirty="0"/>
              <a:t>Ordre des Ingénieurs du Québec: www.gpp.oiq.qc.ca</a:t>
            </a:r>
          </a:p>
          <a:p>
            <a:endParaRPr lang="fr-CA" dirty="0"/>
          </a:p>
        </p:txBody>
      </p:sp>
      <p:sp>
        <p:nvSpPr>
          <p:cNvPr id="4" name="Footer Placeholder 3">
            <a:extLst>
              <a:ext uri="{FF2B5EF4-FFF2-40B4-BE49-F238E27FC236}">
                <a16:creationId xmlns:a16="http://schemas.microsoft.com/office/drawing/2014/main" id="{545AFE6A-8196-4E72-B4A9-915B7A85E355}"/>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592668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8614D-BFF5-4644-9440-30975DEF09AF}"/>
              </a:ext>
            </a:extLst>
          </p:cNvPr>
          <p:cNvSpPr>
            <a:spLocks noGrp="1"/>
          </p:cNvSpPr>
          <p:nvPr>
            <p:ph type="title"/>
          </p:nvPr>
        </p:nvSpPr>
        <p:spPr/>
        <p:txBody>
          <a:bodyPr/>
          <a:lstStyle/>
          <a:p>
            <a:r>
              <a:rPr lang="fr-CA" dirty="0"/>
              <a:t>Survol de la présentation</a:t>
            </a:r>
          </a:p>
        </p:txBody>
      </p:sp>
      <p:sp>
        <p:nvSpPr>
          <p:cNvPr id="3" name="Content Placeholder 2">
            <a:extLst>
              <a:ext uri="{FF2B5EF4-FFF2-40B4-BE49-F238E27FC236}">
                <a16:creationId xmlns:a16="http://schemas.microsoft.com/office/drawing/2014/main" id="{2D1B7E4D-DF07-4A73-88AC-998C3EED0726}"/>
              </a:ext>
            </a:extLst>
          </p:cNvPr>
          <p:cNvSpPr>
            <a:spLocks noGrp="1"/>
          </p:cNvSpPr>
          <p:nvPr>
            <p:ph idx="1"/>
          </p:nvPr>
        </p:nvSpPr>
        <p:spPr/>
        <p:txBody>
          <a:bodyPr>
            <a:normAutofit/>
          </a:bodyPr>
          <a:lstStyle/>
          <a:p>
            <a:r>
              <a:rPr lang="fr-FR" sz="2000" dirty="0"/>
              <a:t>Les interactions du génie avec l’environnement et le développement durable </a:t>
            </a:r>
          </a:p>
          <a:p>
            <a:endParaRPr lang="fr-FR" dirty="0"/>
          </a:p>
          <a:p>
            <a:pPr lvl="1"/>
            <a:r>
              <a:rPr lang="fr-FR" sz="2000" dirty="0"/>
              <a:t>Le droit de l’environnement</a:t>
            </a:r>
          </a:p>
          <a:p>
            <a:pPr lvl="1"/>
            <a:endParaRPr lang="fr-FR" sz="2000" dirty="0"/>
          </a:p>
          <a:p>
            <a:pPr lvl="1"/>
            <a:r>
              <a:rPr lang="fr-FR" sz="2000" dirty="0"/>
              <a:t>Le développement durable</a:t>
            </a:r>
          </a:p>
          <a:p>
            <a:pPr lvl="2"/>
            <a:r>
              <a:rPr lang="fr-FR" dirty="0"/>
              <a:t>le pilier économique;</a:t>
            </a:r>
          </a:p>
          <a:p>
            <a:pPr lvl="2"/>
            <a:r>
              <a:rPr lang="fr-FR" dirty="0"/>
              <a:t>le pilier environnemental;</a:t>
            </a:r>
          </a:p>
          <a:p>
            <a:pPr lvl="2"/>
            <a:r>
              <a:rPr lang="fr-FR" dirty="0"/>
              <a:t>le pilier social.</a:t>
            </a:r>
          </a:p>
          <a:p>
            <a:pPr lvl="2"/>
            <a:endParaRPr lang="fr-FR" dirty="0"/>
          </a:p>
          <a:p>
            <a:r>
              <a:rPr lang="fr-FR" sz="2000" dirty="0"/>
              <a:t>La Santé et la sécurité du travail</a:t>
            </a:r>
          </a:p>
          <a:p>
            <a:endParaRPr lang="fr-CA" dirty="0"/>
          </a:p>
        </p:txBody>
      </p:sp>
      <p:sp>
        <p:nvSpPr>
          <p:cNvPr id="4" name="Footer Placeholder 3">
            <a:extLst>
              <a:ext uri="{FF2B5EF4-FFF2-40B4-BE49-F238E27FC236}">
                <a16:creationId xmlns:a16="http://schemas.microsoft.com/office/drawing/2014/main" id="{B5E192DA-4C0B-4FD4-9D63-FF8D912B0CA3}"/>
              </a:ext>
            </a:extLst>
          </p:cNvPr>
          <p:cNvSpPr>
            <a:spLocks noGrp="1"/>
          </p:cNvSpPr>
          <p:nvPr>
            <p:ph type="ftr" sz="quarter" idx="11"/>
          </p:nvPr>
        </p:nvSpPr>
        <p:spPr>
          <a:xfrm>
            <a:off x="1258888" y="6248400"/>
            <a:ext cx="4760912" cy="457200"/>
          </a:xfrm>
        </p:spPr>
        <p:txBody>
          <a:bodyPr/>
          <a:lstStyle/>
          <a:p>
            <a:pPr>
              <a:defRPr/>
            </a:pPr>
            <a:r>
              <a:rPr lang="fr-CA" dirty="0"/>
              <a:t>INF1040: introduction au génie informatique</a:t>
            </a:r>
          </a:p>
          <a:p>
            <a:pPr>
              <a:defRPr/>
            </a:pPr>
            <a:r>
              <a:rPr lang="fr-CA" dirty="0"/>
              <a:t>Département de génie informatique et génie logiciel</a:t>
            </a:r>
          </a:p>
        </p:txBody>
      </p:sp>
    </p:spTree>
    <p:extLst>
      <p:ext uri="{BB962C8B-B14F-4D97-AF65-F5344CB8AC3E}">
        <p14:creationId xmlns:p14="http://schemas.microsoft.com/office/powerpoint/2010/main" val="527922648"/>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9BC2B-DED6-434A-812F-38C4DF3B81D9}"/>
              </a:ext>
            </a:extLst>
          </p:cNvPr>
          <p:cNvSpPr>
            <a:spLocks noGrp="1"/>
          </p:cNvSpPr>
          <p:nvPr>
            <p:ph type="title"/>
          </p:nvPr>
        </p:nvSpPr>
        <p:spPr/>
        <p:txBody>
          <a:bodyPr/>
          <a:lstStyle/>
          <a:p>
            <a:r>
              <a:rPr lang="fr-FR" b="1" dirty="0"/>
              <a:t> le droit de l’environnement</a:t>
            </a:r>
            <a:endParaRPr lang="fr-CA" b="1" dirty="0"/>
          </a:p>
        </p:txBody>
      </p:sp>
      <p:sp>
        <p:nvSpPr>
          <p:cNvPr id="3" name="Content Placeholder 2">
            <a:extLst>
              <a:ext uri="{FF2B5EF4-FFF2-40B4-BE49-F238E27FC236}">
                <a16:creationId xmlns:a16="http://schemas.microsoft.com/office/drawing/2014/main" id="{8BE0A250-39AB-442F-81AA-BB03F40E6287}"/>
              </a:ext>
            </a:extLst>
          </p:cNvPr>
          <p:cNvSpPr>
            <a:spLocks noGrp="1"/>
          </p:cNvSpPr>
          <p:nvPr>
            <p:ph idx="1"/>
          </p:nvPr>
        </p:nvSpPr>
        <p:spPr>
          <a:xfrm>
            <a:off x="566738" y="1650999"/>
            <a:ext cx="8001000" cy="4267200"/>
          </a:xfrm>
        </p:spPr>
        <p:txBody>
          <a:bodyPr/>
          <a:lstStyle/>
          <a:p>
            <a:r>
              <a:rPr lang="fr-FR" b="1" dirty="0">
                <a:solidFill>
                  <a:srgbClr val="000000"/>
                </a:solidFill>
              </a:rPr>
              <a:t>le droit de l’environnement</a:t>
            </a:r>
          </a:p>
          <a:p>
            <a:endParaRPr lang="fr-FR" b="1" dirty="0">
              <a:solidFill>
                <a:srgbClr val="000000"/>
              </a:solidFill>
            </a:endParaRPr>
          </a:p>
          <a:p>
            <a:r>
              <a:rPr lang="fr-FR" b="1" dirty="0"/>
              <a:t>l’ingénieur et l’environnement </a:t>
            </a:r>
          </a:p>
          <a:p>
            <a:endParaRPr lang="fr-FR" b="1" dirty="0"/>
          </a:p>
          <a:p>
            <a:pPr lvl="1"/>
            <a:r>
              <a:rPr lang="fr-FR" altLang="en-US" sz="1800" dirty="0">
                <a:latin typeface="Arial" panose="020B0604020202020204" pitchFamily="34" charset="0"/>
                <a:ea typeface="Times New Roman" panose="02020603050405020304" pitchFamily="18" charset="0"/>
              </a:rPr>
              <a:t>L’ingénieur doit se préoccuper de la protection de l’environnement puisque, dans ses activités professionnelles, il a de fortes chances de poser des gestes qui auront un effet sur l’environnement. Il se doit donc de connaître les lois et règlements applicables en la matière.</a:t>
            </a:r>
          </a:p>
          <a:p>
            <a:pPr lvl="1"/>
            <a:endParaRPr lang="fr-FR" altLang="en-US" dirty="0">
              <a:latin typeface="Arial" panose="020B0604020202020204" pitchFamily="34" charset="0"/>
              <a:ea typeface="Times New Roman" panose="02020603050405020304" pitchFamily="18" charset="0"/>
            </a:endParaRPr>
          </a:p>
          <a:p>
            <a:pPr lvl="1"/>
            <a:endParaRPr lang="fr-FR" altLang="en-US" dirty="0">
              <a:latin typeface="Arial" panose="020B0604020202020204" pitchFamily="34" charset="0"/>
              <a:ea typeface="Times New Roman" panose="02020603050405020304" pitchFamily="18" charset="0"/>
            </a:endParaRPr>
          </a:p>
          <a:p>
            <a:pPr lvl="1"/>
            <a:endParaRPr lang="fr-FR" altLang="en-US" dirty="0">
              <a:latin typeface="Arial" panose="020B0604020202020204" pitchFamily="34" charset="0"/>
              <a:ea typeface="Times New Roman" panose="02020603050405020304" pitchFamily="18" charset="0"/>
            </a:endParaRPr>
          </a:p>
          <a:p>
            <a:endParaRPr lang="fr-CA" dirty="0"/>
          </a:p>
        </p:txBody>
      </p:sp>
      <p:sp>
        <p:nvSpPr>
          <p:cNvPr id="4" name="Footer Placeholder 3">
            <a:extLst>
              <a:ext uri="{FF2B5EF4-FFF2-40B4-BE49-F238E27FC236}">
                <a16:creationId xmlns:a16="http://schemas.microsoft.com/office/drawing/2014/main" id="{C0D6890B-6F92-427D-B205-A8226B10849E}"/>
              </a:ext>
            </a:extLst>
          </p:cNvPr>
          <p:cNvSpPr>
            <a:spLocks noGrp="1"/>
          </p:cNvSpPr>
          <p:nvPr>
            <p:ph type="ftr" sz="quarter" idx="11"/>
          </p:nvPr>
        </p:nvSpPr>
        <p:spPr/>
        <p:txBody>
          <a:bodyPr/>
          <a:lstStyle/>
          <a:p>
            <a:pPr>
              <a:defRPr/>
            </a:pPr>
            <a:r>
              <a:rPr lang="fr-CA" dirty="0"/>
              <a:t>INF1040: introduction au génie informatique</a:t>
            </a:r>
          </a:p>
          <a:p>
            <a:pPr>
              <a:defRPr/>
            </a:pPr>
            <a:r>
              <a:rPr lang="fr-CA" dirty="0"/>
              <a:t>Département de génie informatique et génie logiciel</a:t>
            </a:r>
          </a:p>
        </p:txBody>
      </p:sp>
      <p:pic>
        <p:nvPicPr>
          <p:cNvPr id="1026" name="Picture 2" descr="http://gpp.oiq.qc.ca/img_part01_sect07_p05.png">
            <a:extLst>
              <a:ext uri="{FF2B5EF4-FFF2-40B4-BE49-F238E27FC236}">
                <a16:creationId xmlns:a16="http://schemas.microsoft.com/office/drawing/2014/main" id="{F2C53AE2-14B6-420F-A209-48F66090E8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585" y="4196645"/>
            <a:ext cx="8365180" cy="1508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595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E90455-99CD-4CF8-A6BD-88239727AFA4}"/>
              </a:ext>
            </a:extLst>
          </p:cNvPr>
          <p:cNvSpPr>
            <a:spLocks noGrp="1"/>
          </p:cNvSpPr>
          <p:nvPr>
            <p:ph idx="1"/>
          </p:nvPr>
        </p:nvSpPr>
        <p:spPr>
          <a:xfrm>
            <a:off x="566738" y="1752600"/>
            <a:ext cx="8001000" cy="4267200"/>
          </a:xfrm>
        </p:spPr>
        <p:txBody>
          <a:bodyPr/>
          <a:lstStyle/>
          <a:p>
            <a:pPr lvl="1"/>
            <a:r>
              <a:rPr lang="fr-FR" altLang="en-US" sz="2000" b="1" dirty="0">
                <a:latin typeface="Arial" panose="020B0604020202020204" pitchFamily="34" charset="0"/>
              </a:rPr>
              <a:t>Déontologie et règles touchant l’environnement: </a:t>
            </a:r>
            <a:r>
              <a:rPr lang="fr-FR" altLang="en-US" sz="2000" dirty="0">
                <a:latin typeface="Arial" panose="020B0604020202020204" pitchFamily="34" charset="0"/>
              </a:rPr>
              <a:t>Selon le rôle joué par l’ingénieur, des règles et des normes différentes peuvent s’appliquer. Ainsi, l’ingénieur concepteur d’un projet peut avoir à suivre des règles juridiques quelque peu différentes de celles que doit respecter celui qui prend en charge un projet de décontamination de terrain industriel. Rappelons également que l’article 2.01 du </a:t>
            </a:r>
            <a:r>
              <a:rPr lang="fr-FR" altLang="en-US" sz="2000" dirty="0">
                <a:latin typeface="Arial" panose="020B0604020202020204" pitchFamily="34" charset="0"/>
                <a:hlinkClick r:id="rId2"/>
              </a:rPr>
              <a:t>Code de déontologie des ingénieurs</a:t>
            </a:r>
            <a:r>
              <a:rPr lang="fr-FR" altLang="en-US" sz="2000" dirty="0">
                <a:latin typeface="Arial" panose="020B0604020202020204" pitchFamily="34" charset="0"/>
              </a:rPr>
              <a:t> prévoit que l’ingénieur doit :</a:t>
            </a:r>
          </a:p>
          <a:p>
            <a:pPr lvl="1"/>
            <a:endParaRPr lang="fr-FR" altLang="en-US" dirty="0">
              <a:latin typeface="Arial" panose="020B0604020202020204" pitchFamily="34" charset="0"/>
            </a:endParaRPr>
          </a:p>
          <a:p>
            <a:pPr marL="0" lvl="0" indent="0">
              <a:spcBef>
                <a:spcPct val="0"/>
              </a:spcBef>
              <a:buClrTx/>
              <a:buNone/>
            </a:pPr>
            <a:r>
              <a:rPr lang="fr-FR" altLang="en-US" dirty="0">
                <a:latin typeface="Arial" panose="020B0604020202020204" pitchFamily="34" charset="0"/>
              </a:rPr>
              <a:t>	</a:t>
            </a:r>
          </a:p>
          <a:p>
            <a:pPr marL="0" lvl="0" indent="0">
              <a:spcBef>
                <a:spcPct val="0"/>
              </a:spcBef>
              <a:buClrTx/>
              <a:buNone/>
            </a:pPr>
            <a:r>
              <a:rPr lang="fr-FR" altLang="en-US" dirty="0">
                <a:latin typeface="Arial" panose="020B0604020202020204" pitchFamily="34" charset="0"/>
              </a:rPr>
              <a:t>  </a:t>
            </a:r>
          </a:p>
          <a:p>
            <a:endParaRPr lang="fr-CA" dirty="0"/>
          </a:p>
        </p:txBody>
      </p:sp>
      <p:sp>
        <p:nvSpPr>
          <p:cNvPr id="4" name="Footer Placeholder 3">
            <a:extLst>
              <a:ext uri="{FF2B5EF4-FFF2-40B4-BE49-F238E27FC236}">
                <a16:creationId xmlns:a16="http://schemas.microsoft.com/office/drawing/2014/main" id="{9F991481-F490-4654-BA08-E2A935527F00}"/>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pic>
        <p:nvPicPr>
          <p:cNvPr id="5" name="Picture 4" descr="http://gpp.oiq.qc.ca/chap1_image_1.png">
            <a:extLst>
              <a:ext uri="{FF2B5EF4-FFF2-40B4-BE49-F238E27FC236}">
                <a16:creationId xmlns:a16="http://schemas.microsoft.com/office/drawing/2014/main" id="{72B67B1E-8B35-4AA3-BE82-94E1185365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20" y="4422423"/>
            <a:ext cx="9100836" cy="1268962"/>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a:extLst>
              <a:ext uri="{FF2B5EF4-FFF2-40B4-BE49-F238E27FC236}">
                <a16:creationId xmlns:a16="http://schemas.microsoft.com/office/drawing/2014/main" id="{AA764250-33C3-49AB-A309-49167FA7E289}"/>
              </a:ext>
            </a:extLst>
          </p:cNvPr>
          <p:cNvSpPr>
            <a:spLocks noGrp="1"/>
          </p:cNvSpPr>
          <p:nvPr>
            <p:ph type="title"/>
          </p:nvPr>
        </p:nvSpPr>
        <p:spPr>
          <a:xfrm>
            <a:off x="574675" y="304801"/>
            <a:ext cx="8001000" cy="1216025"/>
          </a:xfrm>
        </p:spPr>
        <p:txBody>
          <a:bodyPr/>
          <a:lstStyle/>
          <a:p>
            <a:r>
              <a:rPr lang="fr-FR" b="1" dirty="0"/>
              <a:t> le droit de l’environnement</a:t>
            </a:r>
            <a:endParaRPr lang="fr-CA" b="1" dirty="0"/>
          </a:p>
        </p:txBody>
      </p:sp>
    </p:spTree>
    <p:extLst>
      <p:ext uri="{BB962C8B-B14F-4D97-AF65-F5344CB8AC3E}">
        <p14:creationId xmlns:p14="http://schemas.microsoft.com/office/powerpoint/2010/main" val="4066643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1CC89-5D14-448B-819C-6FD3A5B8AF36}"/>
              </a:ext>
            </a:extLst>
          </p:cNvPr>
          <p:cNvSpPr>
            <a:spLocks noGrp="1"/>
          </p:cNvSpPr>
          <p:nvPr>
            <p:ph type="title"/>
          </p:nvPr>
        </p:nvSpPr>
        <p:spPr/>
        <p:txBody>
          <a:bodyPr/>
          <a:lstStyle/>
          <a:p>
            <a:r>
              <a:rPr lang="fr-FR" b="1" dirty="0"/>
              <a:t>le droit de l’environnement</a:t>
            </a:r>
            <a:endParaRPr lang="fr-CA" b="1" dirty="0"/>
          </a:p>
        </p:txBody>
      </p:sp>
      <p:sp>
        <p:nvSpPr>
          <p:cNvPr id="3" name="Content Placeholder 2">
            <a:extLst>
              <a:ext uri="{FF2B5EF4-FFF2-40B4-BE49-F238E27FC236}">
                <a16:creationId xmlns:a16="http://schemas.microsoft.com/office/drawing/2014/main" id="{39A98D16-00AC-447F-B38C-5A9D0D2F4A16}"/>
              </a:ext>
            </a:extLst>
          </p:cNvPr>
          <p:cNvSpPr>
            <a:spLocks noGrp="1"/>
          </p:cNvSpPr>
          <p:nvPr>
            <p:ph idx="1"/>
          </p:nvPr>
        </p:nvSpPr>
        <p:spPr/>
        <p:txBody>
          <a:bodyPr/>
          <a:lstStyle/>
          <a:p>
            <a:r>
              <a:rPr lang="fr-FR" sz="2000" b="1" dirty="0"/>
              <a:t>l’ingénieur et l’environnement </a:t>
            </a:r>
          </a:p>
          <a:p>
            <a:pPr lvl="1"/>
            <a:r>
              <a:rPr lang="fr-FR" sz="2000" dirty="0"/>
              <a:t>pour l’ingénieur, les projets qu’il conçoit et les travaux qu’il dirige ou surveille doivent être conformes non seulement aux règles de l’art, mais aussi aux lois et règlements applicables, dont ceux qui concernent l’environnement. </a:t>
            </a:r>
          </a:p>
          <a:p>
            <a:pPr lvl="1"/>
            <a:r>
              <a:rPr lang="fr-FR" sz="2000" dirty="0"/>
              <a:t>De même, les conseils qu’il donne à son client ou à son employeur et les actes qu’il autorise ou permet doivent respecter ces lois. </a:t>
            </a:r>
          </a:p>
          <a:p>
            <a:pPr lvl="1"/>
            <a:r>
              <a:rPr lang="fr-FR" sz="2000" dirty="0"/>
              <a:t>Dans le cas contraire, l’ingénieur peut être poursuivi et tenu responsable des conséquences du non-respect de ces lois.</a:t>
            </a:r>
            <a:endParaRPr lang="fr-CA" sz="2000" dirty="0"/>
          </a:p>
        </p:txBody>
      </p:sp>
      <p:sp>
        <p:nvSpPr>
          <p:cNvPr id="4" name="Footer Placeholder 3">
            <a:extLst>
              <a:ext uri="{FF2B5EF4-FFF2-40B4-BE49-F238E27FC236}">
                <a16:creationId xmlns:a16="http://schemas.microsoft.com/office/drawing/2014/main" id="{E7EB075C-DC06-453F-9133-76A5484AEB04}"/>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594746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47F5E-963D-44AF-A642-8CCE3F3BBBF4}"/>
              </a:ext>
            </a:extLst>
          </p:cNvPr>
          <p:cNvSpPr>
            <a:spLocks noGrp="1"/>
          </p:cNvSpPr>
          <p:nvPr>
            <p:ph type="title"/>
          </p:nvPr>
        </p:nvSpPr>
        <p:spPr/>
        <p:txBody>
          <a:bodyPr/>
          <a:lstStyle/>
          <a:p>
            <a:r>
              <a:rPr lang="fr-FR" b="1" dirty="0"/>
              <a:t>Le développement durable</a:t>
            </a:r>
            <a:endParaRPr lang="fr-CA" dirty="0"/>
          </a:p>
        </p:txBody>
      </p:sp>
      <p:sp>
        <p:nvSpPr>
          <p:cNvPr id="3" name="Content Placeholder 2">
            <a:extLst>
              <a:ext uri="{FF2B5EF4-FFF2-40B4-BE49-F238E27FC236}">
                <a16:creationId xmlns:a16="http://schemas.microsoft.com/office/drawing/2014/main" id="{5C5059B9-65AD-40F8-8C70-5EB7F9DAF4A1}"/>
              </a:ext>
            </a:extLst>
          </p:cNvPr>
          <p:cNvSpPr>
            <a:spLocks noGrp="1"/>
          </p:cNvSpPr>
          <p:nvPr>
            <p:ph idx="1"/>
          </p:nvPr>
        </p:nvSpPr>
        <p:spPr>
          <a:xfrm>
            <a:off x="566738" y="1752600"/>
            <a:ext cx="8001000" cy="4267200"/>
          </a:xfrm>
        </p:spPr>
        <p:txBody>
          <a:bodyPr/>
          <a:lstStyle/>
          <a:p>
            <a:r>
              <a:rPr lang="fr-FR" b="1" dirty="0"/>
              <a:t>Le développement durable</a:t>
            </a:r>
          </a:p>
          <a:p>
            <a:r>
              <a:rPr lang="fr-FR" dirty="0"/>
              <a:t>Cette sous-section explique le développement durable et en quoi ce concept touche au travail de l’ingénieur.</a:t>
            </a:r>
            <a:endParaRPr lang="fr-FR" b="1" dirty="0"/>
          </a:p>
          <a:p>
            <a:pPr lvl="1"/>
            <a:r>
              <a:rPr lang="fr-FR" b="1" dirty="0"/>
              <a:t>Qu’est-ce que le développement durable?</a:t>
            </a:r>
          </a:p>
          <a:p>
            <a:pPr lvl="1"/>
            <a:r>
              <a:rPr lang="fr-FR" sz="1700" dirty="0"/>
              <a:t>Il existe plusieurs définitions du développement durable. La plus connue est probablement celle qui est tirée du rapport Brundtland</a:t>
            </a:r>
          </a:p>
          <a:p>
            <a:pPr lvl="1"/>
            <a:r>
              <a:rPr lang="en-US" altLang="en-US" sz="1700" dirty="0" err="1">
                <a:latin typeface="Arial" panose="020B0604020202020204" pitchFamily="34" charset="0"/>
              </a:rPr>
              <a:t>Selon</a:t>
            </a:r>
            <a:r>
              <a:rPr lang="en-US" altLang="en-US" sz="1700" dirty="0">
                <a:latin typeface="Arial" panose="020B0604020202020204" pitchFamily="34" charset="0"/>
              </a:rPr>
              <a:t> </a:t>
            </a:r>
            <a:r>
              <a:rPr lang="en-US" altLang="en-US" sz="1700" dirty="0" err="1">
                <a:latin typeface="Arial" panose="020B0604020202020204" pitchFamily="34" charset="0"/>
              </a:rPr>
              <a:t>ce</a:t>
            </a:r>
            <a:r>
              <a:rPr lang="en-US" altLang="en-US" sz="1700" dirty="0">
                <a:latin typeface="Arial" panose="020B0604020202020204" pitchFamily="34" charset="0"/>
              </a:rPr>
              <a:t> rapport, le </a:t>
            </a:r>
            <a:r>
              <a:rPr lang="en-US" altLang="en-US" sz="1700" dirty="0" err="1">
                <a:latin typeface="Arial" panose="020B0604020202020204" pitchFamily="34" charset="0"/>
              </a:rPr>
              <a:t>développement</a:t>
            </a:r>
            <a:r>
              <a:rPr lang="en-US" altLang="en-US" sz="1700" dirty="0">
                <a:latin typeface="Arial" panose="020B0604020202020204" pitchFamily="34" charset="0"/>
              </a:rPr>
              <a:t> durable </a:t>
            </a:r>
            <a:r>
              <a:rPr lang="en-US" altLang="en-US" sz="1700" dirty="0" err="1">
                <a:latin typeface="Arial" panose="020B0604020202020204" pitchFamily="34" charset="0"/>
              </a:rPr>
              <a:t>est</a:t>
            </a:r>
            <a:r>
              <a:rPr lang="en-US" altLang="en-US" sz="1700" dirty="0">
                <a:latin typeface="Arial" panose="020B0604020202020204" pitchFamily="34" charset="0"/>
              </a:rPr>
              <a:t> </a:t>
            </a:r>
            <a:r>
              <a:rPr lang="en-US" altLang="en-US" sz="1700" dirty="0" err="1">
                <a:latin typeface="Arial" panose="020B0604020202020204" pitchFamily="34" charset="0"/>
              </a:rPr>
              <a:t>une</a:t>
            </a:r>
            <a:r>
              <a:rPr lang="en-US" altLang="en-US" sz="1700" dirty="0">
                <a:latin typeface="Arial" panose="020B0604020202020204" pitchFamily="34" charset="0"/>
              </a:rPr>
              <a:t> </a:t>
            </a:r>
            <a:r>
              <a:rPr lang="en-US" altLang="en-US" sz="1700" dirty="0" err="1">
                <a:latin typeface="Arial" panose="020B0604020202020204" pitchFamily="34" charset="0"/>
              </a:rPr>
              <a:t>forme</a:t>
            </a:r>
            <a:r>
              <a:rPr lang="en-US" altLang="en-US" sz="1700" dirty="0">
                <a:latin typeface="Arial" panose="020B0604020202020204" pitchFamily="34" charset="0"/>
              </a:rPr>
              <a:t> de </a:t>
            </a:r>
            <a:r>
              <a:rPr lang="en-US" altLang="en-US" sz="1700" dirty="0" err="1">
                <a:latin typeface="Arial" panose="020B0604020202020204" pitchFamily="34" charset="0"/>
              </a:rPr>
              <a:t>développement</a:t>
            </a:r>
            <a:r>
              <a:rPr lang="en-US" altLang="en-US" sz="1700" dirty="0">
                <a:latin typeface="Arial" panose="020B0604020202020204" pitchFamily="34" charset="0"/>
              </a:rPr>
              <a:t> qui </a:t>
            </a:r>
            <a:r>
              <a:rPr lang="en-US" altLang="en-US" sz="1700" dirty="0" err="1">
                <a:latin typeface="Arial" panose="020B0604020202020204" pitchFamily="34" charset="0"/>
              </a:rPr>
              <a:t>doit</a:t>
            </a:r>
            <a:r>
              <a:rPr lang="en-US" altLang="en-US" sz="1700" dirty="0">
                <a:latin typeface="Arial" panose="020B0604020202020204" pitchFamily="34" charset="0"/>
              </a:rPr>
              <a:t> </a:t>
            </a:r>
            <a:r>
              <a:rPr lang="en-US" altLang="en-US" sz="1700" dirty="0" err="1">
                <a:latin typeface="Arial" panose="020B0604020202020204" pitchFamily="34" charset="0"/>
              </a:rPr>
              <a:t>permettre</a:t>
            </a:r>
            <a:r>
              <a:rPr lang="en-US" altLang="en-US" sz="1700" dirty="0">
                <a:latin typeface="Arial" panose="020B0604020202020204" pitchFamily="34" charset="0"/>
              </a:rPr>
              <a:t> de :</a:t>
            </a:r>
          </a:p>
          <a:p>
            <a:pPr lvl="1"/>
            <a:endParaRPr lang="en-US" altLang="en-US" sz="1700" dirty="0">
              <a:latin typeface="Arial" panose="020B0604020202020204" pitchFamily="34" charset="0"/>
            </a:endParaRPr>
          </a:p>
          <a:p>
            <a:pPr lvl="1"/>
            <a:endParaRPr lang="en-US" altLang="en-US" sz="1700" dirty="0">
              <a:latin typeface="Arial" panose="020B0604020202020204" pitchFamily="34" charset="0"/>
            </a:endParaRPr>
          </a:p>
          <a:p>
            <a:pPr lvl="1"/>
            <a:endParaRPr lang="en-US" altLang="en-US" sz="1700" dirty="0">
              <a:latin typeface="Arial" panose="020B0604020202020204" pitchFamily="34" charset="0"/>
            </a:endParaRPr>
          </a:p>
          <a:p>
            <a:pPr lvl="1"/>
            <a:r>
              <a:rPr lang="en-US" altLang="en-US" sz="1700" dirty="0" err="1">
                <a:latin typeface="Arial" panose="020B0604020202020204" pitchFamily="34" charset="0"/>
              </a:rPr>
              <a:t>Ainsi</a:t>
            </a:r>
            <a:r>
              <a:rPr lang="en-US" altLang="en-US" sz="1700" dirty="0">
                <a:latin typeface="Arial" panose="020B0604020202020204" pitchFamily="34" charset="0"/>
              </a:rPr>
              <a:t>, </a:t>
            </a:r>
            <a:r>
              <a:rPr lang="en-US" altLang="en-US" sz="1700" dirty="0" err="1">
                <a:latin typeface="Arial" panose="020B0604020202020204" pitchFamily="34" charset="0"/>
              </a:rPr>
              <a:t>l’exploitation</a:t>
            </a:r>
            <a:r>
              <a:rPr lang="en-US" altLang="en-US" sz="1700" dirty="0">
                <a:latin typeface="Arial" panose="020B0604020202020204" pitchFamily="34" charset="0"/>
              </a:rPr>
              <a:t> </a:t>
            </a:r>
            <a:r>
              <a:rPr lang="en-US" altLang="en-US" sz="1700" dirty="0" err="1">
                <a:latin typeface="Arial" panose="020B0604020202020204" pitchFamily="34" charset="0"/>
              </a:rPr>
              <a:t>d’une</a:t>
            </a:r>
            <a:r>
              <a:rPr lang="en-US" altLang="en-US" sz="1700" dirty="0">
                <a:latin typeface="Arial" panose="020B0604020202020204" pitchFamily="34" charset="0"/>
              </a:rPr>
              <a:t> </a:t>
            </a:r>
            <a:r>
              <a:rPr lang="en-US" altLang="en-US" sz="1700" dirty="0" err="1">
                <a:latin typeface="Arial" panose="020B0604020202020204" pitchFamily="34" charset="0"/>
              </a:rPr>
              <a:t>ressource</a:t>
            </a:r>
            <a:r>
              <a:rPr lang="en-US" altLang="en-US" sz="1700" dirty="0">
                <a:latin typeface="Arial" panose="020B0604020202020204" pitchFamily="34" charset="0"/>
              </a:rPr>
              <a:t> </a:t>
            </a:r>
            <a:r>
              <a:rPr lang="en-US" altLang="en-US" sz="1700" dirty="0" err="1">
                <a:latin typeface="Arial" panose="020B0604020202020204" pitchFamily="34" charset="0"/>
              </a:rPr>
              <a:t>naturelle</a:t>
            </a:r>
            <a:r>
              <a:rPr lang="en-US" altLang="en-US" sz="1700" dirty="0">
                <a:latin typeface="Arial" panose="020B0604020202020204" pitchFamily="34" charset="0"/>
              </a:rPr>
              <a:t> ne </a:t>
            </a:r>
            <a:r>
              <a:rPr lang="en-US" altLang="en-US" sz="1700" dirty="0" err="1">
                <a:latin typeface="Arial" panose="020B0604020202020204" pitchFamily="34" charset="0"/>
              </a:rPr>
              <a:t>doit</a:t>
            </a:r>
            <a:r>
              <a:rPr lang="en-US" altLang="en-US" sz="1700" dirty="0">
                <a:latin typeface="Arial" panose="020B0604020202020204" pitchFamily="34" charset="0"/>
              </a:rPr>
              <a:t> pas se faire de </a:t>
            </a:r>
            <a:r>
              <a:rPr lang="en-US" altLang="en-US" sz="1700" dirty="0" err="1">
                <a:latin typeface="Arial" panose="020B0604020202020204" pitchFamily="34" charset="0"/>
              </a:rPr>
              <a:t>façon</a:t>
            </a:r>
            <a:r>
              <a:rPr lang="en-US" altLang="en-US" sz="1700" dirty="0">
                <a:latin typeface="Arial" panose="020B0604020202020204" pitchFamily="34" charset="0"/>
              </a:rPr>
              <a:t> à </a:t>
            </a:r>
            <a:r>
              <a:rPr lang="en-US" altLang="en-US" sz="1700" dirty="0" err="1">
                <a:latin typeface="Arial" panose="020B0604020202020204" pitchFamily="34" charset="0"/>
              </a:rPr>
              <a:t>hypothéquer</a:t>
            </a:r>
            <a:r>
              <a:rPr lang="en-US" altLang="en-US" sz="1700" dirty="0">
                <a:latin typeface="Arial" panose="020B0604020202020204" pitchFamily="34" charset="0"/>
              </a:rPr>
              <a:t> la </a:t>
            </a:r>
            <a:r>
              <a:rPr lang="en-US" altLang="en-US" sz="1700" dirty="0" err="1">
                <a:latin typeface="Arial" panose="020B0604020202020204" pitchFamily="34" charset="0"/>
              </a:rPr>
              <a:t>possibilité</a:t>
            </a:r>
            <a:r>
              <a:rPr lang="en-US" altLang="en-US" sz="1700" dirty="0">
                <a:latin typeface="Arial" panose="020B0604020202020204" pitchFamily="34" charset="0"/>
              </a:rPr>
              <a:t> </a:t>
            </a:r>
            <a:r>
              <a:rPr lang="en-US" altLang="en-US" sz="1700" dirty="0" err="1">
                <a:latin typeface="Arial" panose="020B0604020202020204" pitchFamily="34" charset="0"/>
              </a:rPr>
              <a:t>qu’auront</a:t>
            </a:r>
            <a:r>
              <a:rPr lang="en-US" altLang="en-US" sz="1700" dirty="0">
                <a:latin typeface="Arial" panose="020B0604020202020204" pitchFamily="34" charset="0"/>
              </a:rPr>
              <a:t> </a:t>
            </a:r>
            <a:r>
              <a:rPr lang="en-US" altLang="en-US" sz="1700" dirty="0" err="1">
                <a:latin typeface="Arial" panose="020B0604020202020204" pitchFamily="34" charset="0"/>
              </a:rPr>
              <a:t>nos</a:t>
            </a:r>
            <a:r>
              <a:rPr lang="en-US" altLang="en-US" sz="1700" dirty="0">
                <a:latin typeface="Arial" panose="020B0604020202020204" pitchFamily="34" charset="0"/>
              </a:rPr>
              <a:t> petits-enfants </a:t>
            </a:r>
            <a:r>
              <a:rPr lang="en-US" altLang="en-US" sz="1700" dirty="0" err="1">
                <a:latin typeface="Arial" panose="020B0604020202020204" pitchFamily="34" charset="0"/>
              </a:rPr>
              <a:t>d'en</a:t>
            </a:r>
            <a:r>
              <a:rPr lang="en-US" altLang="en-US" sz="1700" dirty="0">
                <a:latin typeface="Arial" panose="020B0604020202020204" pitchFamily="34" charset="0"/>
              </a:rPr>
              <a:t> faire de </a:t>
            </a:r>
            <a:r>
              <a:rPr lang="en-US" altLang="en-US" sz="1700" dirty="0" err="1">
                <a:latin typeface="Arial" panose="020B0604020202020204" pitchFamily="34" charset="0"/>
              </a:rPr>
              <a:t>même</a:t>
            </a:r>
            <a:r>
              <a:rPr lang="en-US" altLang="en-US" sz="1700" dirty="0">
                <a:latin typeface="Arial" panose="020B0604020202020204" pitchFamily="34" charset="0"/>
              </a:rPr>
              <a:t>.</a:t>
            </a:r>
          </a:p>
          <a:p>
            <a:pPr lvl="1"/>
            <a:endParaRPr lang="fr-CA" dirty="0"/>
          </a:p>
        </p:txBody>
      </p:sp>
      <p:sp>
        <p:nvSpPr>
          <p:cNvPr id="4" name="Footer Placeholder 3">
            <a:extLst>
              <a:ext uri="{FF2B5EF4-FFF2-40B4-BE49-F238E27FC236}">
                <a16:creationId xmlns:a16="http://schemas.microsoft.com/office/drawing/2014/main" id="{7FCA4696-C915-44E6-A6C9-F09217A08DB0}"/>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Rectangle 1">
            <a:extLst>
              <a:ext uri="{FF2B5EF4-FFF2-40B4-BE49-F238E27FC236}">
                <a16:creationId xmlns:a16="http://schemas.microsoft.com/office/drawing/2014/main" id="{AC35F1E7-2D45-42DA-973B-74E651549788}"/>
              </a:ext>
            </a:extLst>
          </p:cNvPr>
          <p:cNvSpPr>
            <a:spLocks noChangeArrowheads="1"/>
          </p:cNvSpPr>
          <p:nvPr/>
        </p:nvSpPr>
        <p:spPr bwMode="auto">
          <a:xfrm>
            <a:off x="11289" y="4488779"/>
            <a:ext cx="9144000"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endParaRPr kumimoji="0" lang="en-US" altLang="en-US" sz="4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000" b="0" i="0" u="none" strike="noStrike" cap="none" normalizeH="0" baseline="0" dirty="0">
                <a:ln>
                  <a:noFill/>
                </a:ln>
                <a:solidFill>
                  <a:schemeClr val="tx1"/>
                </a:solidFill>
                <a:effectLst/>
                <a:latin typeface="Arial" panose="020B0604020202020204" pitchFamily="34" charset="0"/>
              </a:rPr>
              <a:t> </a:t>
            </a:r>
            <a:endParaRPr kumimoji="0" lang="en-US" altLang="en-US" sz="1500" b="0" i="0" u="none" strike="noStrike" cap="none" normalizeH="0" baseline="0" dirty="0">
              <a:ln>
                <a:noFill/>
              </a:ln>
              <a:solidFill>
                <a:schemeClr val="tx1"/>
              </a:solidFill>
              <a:effectLst/>
              <a:latin typeface="Arial" panose="020B0604020202020204" pitchFamily="34" charset="0"/>
            </a:endParaRPr>
          </a:p>
        </p:txBody>
      </p:sp>
      <p:pic>
        <p:nvPicPr>
          <p:cNvPr id="2050" name="Picture 2" descr="http://gpp.oiq.qc.ca/img_part01_sect07_p86.png">
            <a:extLst>
              <a:ext uri="{FF2B5EF4-FFF2-40B4-BE49-F238E27FC236}">
                <a16:creationId xmlns:a16="http://schemas.microsoft.com/office/drawing/2014/main" id="{22A1F8DC-AD90-4504-824E-1CB4A8853A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1336" y="4488779"/>
            <a:ext cx="4267200" cy="647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578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56C72-288B-4631-B94C-8D0AF90A62A8}"/>
              </a:ext>
            </a:extLst>
          </p:cNvPr>
          <p:cNvSpPr>
            <a:spLocks noGrp="1"/>
          </p:cNvSpPr>
          <p:nvPr>
            <p:ph type="title"/>
          </p:nvPr>
        </p:nvSpPr>
        <p:spPr/>
        <p:txBody>
          <a:bodyPr/>
          <a:lstStyle/>
          <a:p>
            <a:r>
              <a:rPr lang="fr-FR" b="1" dirty="0"/>
              <a:t>Le développement durable</a:t>
            </a:r>
            <a:endParaRPr lang="fr-CA" dirty="0"/>
          </a:p>
        </p:txBody>
      </p:sp>
      <p:pic>
        <p:nvPicPr>
          <p:cNvPr id="6" name="Content Placeholder 5">
            <a:extLst>
              <a:ext uri="{FF2B5EF4-FFF2-40B4-BE49-F238E27FC236}">
                <a16:creationId xmlns:a16="http://schemas.microsoft.com/office/drawing/2014/main" id="{CF01901E-F7AC-4BC8-BC59-70D1C45C9ED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965" y="2122311"/>
            <a:ext cx="8884070" cy="3601156"/>
          </a:xfrm>
        </p:spPr>
      </p:pic>
      <p:sp>
        <p:nvSpPr>
          <p:cNvPr id="4" name="Footer Placeholder 3">
            <a:extLst>
              <a:ext uri="{FF2B5EF4-FFF2-40B4-BE49-F238E27FC236}">
                <a16:creationId xmlns:a16="http://schemas.microsoft.com/office/drawing/2014/main" id="{F0B590B7-375D-44E5-97C8-E3F80D2641D8}"/>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810258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302C9-614C-410E-B5BF-CF73643E024D}"/>
              </a:ext>
            </a:extLst>
          </p:cNvPr>
          <p:cNvSpPr>
            <a:spLocks noGrp="1"/>
          </p:cNvSpPr>
          <p:nvPr>
            <p:ph type="title"/>
          </p:nvPr>
        </p:nvSpPr>
        <p:spPr/>
        <p:txBody>
          <a:bodyPr/>
          <a:lstStyle/>
          <a:p>
            <a:r>
              <a:rPr lang="fr-FR" b="1" dirty="0"/>
              <a:t>Le développement durable</a:t>
            </a:r>
            <a:endParaRPr lang="fr-CA" dirty="0"/>
          </a:p>
        </p:txBody>
      </p:sp>
      <p:sp>
        <p:nvSpPr>
          <p:cNvPr id="3" name="Content Placeholder 2">
            <a:extLst>
              <a:ext uri="{FF2B5EF4-FFF2-40B4-BE49-F238E27FC236}">
                <a16:creationId xmlns:a16="http://schemas.microsoft.com/office/drawing/2014/main" id="{CB61E825-94BC-47AC-AE41-585B8A1AC65B}"/>
              </a:ext>
            </a:extLst>
          </p:cNvPr>
          <p:cNvSpPr>
            <a:spLocks noGrp="1"/>
          </p:cNvSpPr>
          <p:nvPr>
            <p:ph idx="1"/>
          </p:nvPr>
        </p:nvSpPr>
        <p:spPr>
          <a:xfrm>
            <a:off x="566737" y="1752600"/>
            <a:ext cx="8407929" cy="4267200"/>
          </a:xfrm>
        </p:spPr>
        <p:txBody>
          <a:bodyPr/>
          <a:lstStyle/>
          <a:p>
            <a:r>
              <a:rPr lang="fr-FR" dirty="0"/>
              <a:t>Le concept de développement durable repose sur les trois piliers d’un projet de développement :</a:t>
            </a:r>
          </a:p>
          <a:p>
            <a:pPr lvl="1"/>
            <a:r>
              <a:rPr lang="fr-FR" dirty="0"/>
              <a:t>le pilier économique;</a:t>
            </a:r>
          </a:p>
          <a:p>
            <a:pPr lvl="1"/>
            <a:r>
              <a:rPr lang="fr-FR" dirty="0"/>
              <a:t>le pilier environnemental;</a:t>
            </a:r>
          </a:p>
          <a:p>
            <a:pPr lvl="1"/>
            <a:r>
              <a:rPr lang="fr-FR" dirty="0"/>
              <a:t>le pilier social.</a:t>
            </a:r>
          </a:p>
          <a:p>
            <a:r>
              <a:rPr lang="fr-FR" dirty="0"/>
              <a:t>Ces piliers doivent être en équilibre les uns par rapport aux autres pour qu’un projet soit durable. Autrement dit, une importance égale doit être apportée à chacun pour que le projet puisse produire un effet positif global à long terme.</a:t>
            </a:r>
          </a:p>
          <a:p>
            <a:endParaRPr lang="fr-CA" dirty="0"/>
          </a:p>
        </p:txBody>
      </p:sp>
      <p:sp>
        <p:nvSpPr>
          <p:cNvPr id="4" name="Footer Placeholder 3">
            <a:extLst>
              <a:ext uri="{FF2B5EF4-FFF2-40B4-BE49-F238E27FC236}">
                <a16:creationId xmlns:a16="http://schemas.microsoft.com/office/drawing/2014/main" id="{31873670-BF14-4DEB-A168-0528DA54B7D5}"/>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pic>
        <p:nvPicPr>
          <p:cNvPr id="9" name="Picture 8">
            <a:extLst>
              <a:ext uri="{FF2B5EF4-FFF2-40B4-BE49-F238E27FC236}">
                <a16:creationId xmlns:a16="http://schemas.microsoft.com/office/drawing/2014/main" id="{8ADE0BF8-160F-4E70-BE26-4C06CCD439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36834" y="4111272"/>
            <a:ext cx="4371975" cy="2571750"/>
          </a:xfrm>
          <a:prstGeom prst="rect">
            <a:avLst/>
          </a:prstGeom>
        </p:spPr>
      </p:pic>
    </p:spTree>
    <p:extLst>
      <p:ext uri="{BB962C8B-B14F-4D97-AF65-F5344CB8AC3E}">
        <p14:creationId xmlns:p14="http://schemas.microsoft.com/office/powerpoint/2010/main" val="641237639"/>
      </p:ext>
    </p:extLst>
  </p:cSld>
  <p:clrMapOvr>
    <a:masterClrMapping/>
  </p:clrMapOvr>
</p:sld>
</file>

<file path=ppt/theme/theme1.xml><?xml version="1.0" encoding="utf-8"?>
<a:theme xmlns:a="http://schemas.openxmlformats.org/drawingml/2006/main" name="Profil">
  <a:themeElements>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themeOverride>
</file>

<file path=ppt/theme/themeOverride2.xml><?xml version="1.0" encoding="utf-8"?>
<a:themeOverride xmlns:a="http://schemas.openxmlformats.org/drawingml/2006/main">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themeOverride>
</file>

<file path=ppt/theme/themeOverride3.xml><?xml version="1.0" encoding="utf-8"?>
<a:themeOverride xmlns:a="http://schemas.openxmlformats.org/drawingml/2006/main">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themeOverride>
</file>

<file path=docProps/app.xml><?xml version="1.0" encoding="utf-8"?>
<Properties xmlns="http://schemas.openxmlformats.org/officeDocument/2006/extended-properties" xmlns:vt="http://schemas.openxmlformats.org/officeDocument/2006/docPropsVTypes">
  <Template/>
  <TotalTime>267</TotalTime>
  <Words>2209</Words>
  <Application>Microsoft Office PowerPoint</Application>
  <PresentationFormat>On-screen Show (4:3)</PresentationFormat>
  <Paragraphs>185</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Times New Roman</vt:lpstr>
      <vt:lpstr>Verdana</vt:lpstr>
      <vt:lpstr>Wingdings</vt:lpstr>
      <vt:lpstr>Profil</vt:lpstr>
      <vt:lpstr>Impact du génie sur la société et l’environnement </vt:lpstr>
      <vt:lpstr>Introduction</vt:lpstr>
      <vt:lpstr>Survol de la présentation</vt:lpstr>
      <vt:lpstr> le droit de l’environnement</vt:lpstr>
      <vt:lpstr> le droit de l’environnement</vt:lpstr>
      <vt:lpstr>le droit de l’environnement</vt:lpstr>
      <vt:lpstr>Le développement durable</vt:lpstr>
      <vt:lpstr>Le développement durable</vt:lpstr>
      <vt:lpstr>Le développement durable</vt:lpstr>
      <vt:lpstr>Le développement durable</vt:lpstr>
      <vt:lpstr>Le développement durable</vt:lpstr>
      <vt:lpstr>Le développement durable</vt:lpstr>
      <vt:lpstr>Le développement durable</vt:lpstr>
      <vt:lpstr>Le développement durable</vt:lpstr>
      <vt:lpstr>Le développement durable</vt:lpstr>
      <vt:lpstr>Le développement durable</vt:lpstr>
      <vt:lpstr>Le développement durable</vt:lpstr>
      <vt:lpstr>Le développement durable</vt:lpstr>
      <vt:lpstr>Santé et sécurité au travail</vt:lpstr>
      <vt:lpstr>Santé et sécurité au travail</vt:lpstr>
      <vt:lpstr>Santé et sécurité au travail</vt:lpstr>
      <vt:lpstr>Santé et sécurité au travail</vt:lpstr>
      <vt:lpstr>Références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Saida MI</dc:creator>
  <cp:lastModifiedBy>Saida MI</cp:lastModifiedBy>
  <cp:revision>43</cp:revision>
  <dcterms:created xsi:type="dcterms:W3CDTF">2018-03-19T22:52:58Z</dcterms:created>
  <dcterms:modified xsi:type="dcterms:W3CDTF">2018-04-04T19:45:27Z</dcterms:modified>
</cp:coreProperties>
</file>