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60"/>
  </p:notesMasterIdLst>
  <p:sldIdLst>
    <p:sldId id="260" r:id="rId2"/>
    <p:sldId id="459" r:id="rId3"/>
    <p:sldId id="522" r:id="rId4"/>
    <p:sldId id="461" r:id="rId5"/>
    <p:sldId id="462" r:id="rId6"/>
    <p:sldId id="463" r:id="rId7"/>
    <p:sldId id="528" r:id="rId8"/>
    <p:sldId id="466" r:id="rId9"/>
    <p:sldId id="467" r:id="rId10"/>
    <p:sldId id="468" r:id="rId11"/>
    <p:sldId id="500" r:id="rId12"/>
    <p:sldId id="502" r:id="rId13"/>
    <p:sldId id="469" r:id="rId14"/>
    <p:sldId id="529" r:id="rId15"/>
    <p:sldId id="503" r:id="rId16"/>
    <p:sldId id="530" r:id="rId17"/>
    <p:sldId id="524" r:id="rId18"/>
    <p:sldId id="471" r:id="rId19"/>
    <p:sldId id="472" r:id="rId20"/>
    <p:sldId id="508" r:id="rId21"/>
    <p:sldId id="531" r:id="rId22"/>
    <p:sldId id="525" r:id="rId23"/>
    <p:sldId id="460" r:id="rId24"/>
    <p:sldId id="532" r:id="rId25"/>
    <p:sldId id="486" r:id="rId26"/>
    <p:sldId id="473" r:id="rId27"/>
    <p:sldId id="487" r:id="rId28"/>
    <p:sldId id="488" r:id="rId29"/>
    <p:sldId id="489" r:id="rId30"/>
    <p:sldId id="490" r:id="rId31"/>
    <p:sldId id="491" r:id="rId32"/>
    <p:sldId id="492" r:id="rId33"/>
    <p:sldId id="474" r:id="rId34"/>
    <p:sldId id="504" r:id="rId35"/>
    <p:sldId id="493" r:id="rId36"/>
    <p:sldId id="494" r:id="rId37"/>
    <p:sldId id="495" r:id="rId38"/>
    <p:sldId id="496" r:id="rId39"/>
    <p:sldId id="476" r:id="rId40"/>
    <p:sldId id="477" r:id="rId41"/>
    <p:sldId id="505" r:id="rId42"/>
    <p:sldId id="478" r:id="rId43"/>
    <p:sldId id="533" r:id="rId44"/>
    <p:sldId id="482" r:id="rId45"/>
    <p:sldId id="499" r:id="rId46"/>
    <p:sldId id="509" r:id="rId47"/>
    <p:sldId id="534" r:id="rId48"/>
    <p:sldId id="510" r:id="rId49"/>
    <p:sldId id="511" r:id="rId50"/>
    <p:sldId id="535" r:id="rId51"/>
    <p:sldId id="526" r:id="rId52"/>
    <p:sldId id="512" r:id="rId53"/>
    <p:sldId id="517" r:id="rId54"/>
    <p:sldId id="536" r:id="rId55"/>
    <p:sldId id="518" r:id="rId56"/>
    <p:sldId id="519" r:id="rId57"/>
    <p:sldId id="537" r:id="rId58"/>
    <p:sldId id="521" r:id="rId59"/>
  </p:sldIdLst>
  <p:sldSz cx="9144000" cy="6858000" type="screen4x3"/>
  <p:notesSz cx="6881813" cy="9296400"/>
  <p:custDataLst>
    <p:tags r:id="rId6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DA6E93-9B52-4D4B-93E1-95DA7539C2B2}">
          <p14:sldIdLst>
            <p14:sldId id="260"/>
            <p14:sldId id="459"/>
            <p14:sldId id="522"/>
            <p14:sldId id="461"/>
            <p14:sldId id="462"/>
            <p14:sldId id="463"/>
            <p14:sldId id="528"/>
            <p14:sldId id="466"/>
            <p14:sldId id="467"/>
            <p14:sldId id="468"/>
            <p14:sldId id="500"/>
            <p14:sldId id="502"/>
            <p14:sldId id="469"/>
            <p14:sldId id="529"/>
            <p14:sldId id="503"/>
            <p14:sldId id="530"/>
            <p14:sldId id="524"/>
            <p14:sldId id="471"/>
            <p14:sldId id="472"/>
            <p14:sldId id="508"/>
            <p14:sldId id="531"/>
            <p14:sldId id="525"/>
            <p14:sldId id="460"/>
            <p14:sldId id="532"/>
            <p14:sldId id="486"/>
            <p14:sldId id="473"/>
            <p14:sldId id="487"/>
            <p14:sldId id="488"/>
            <p14:sldId id="489"/>
            <p14:sldId id="490"/>
            <p14:sldId id="491"/>
            <p14:sldId id="492"/>
            <p14:sldId id="474"/>
            <p14:sldId id="504"/>
            <p14:sldId id="493"/>
            <p14:sldId id="494"/>
            <p14:sldId id="495"/>
            <p14:sldId id="496"/>
            <p14:sldId id="476"/>
            <p14:sldId id="477"/>
            <p14:sldId id="505"/>
            <p14:sldId id="478"/>
            <p14:sldId id="533"/>
            <p14:sldId id="482"/>
            <p14:sldId id="499"/>
            <p14:sldId id="509"/>
            <p14:sldId id="534"/>
            <p14:sldId id="510"/>
            <p14:sldId id="511"/>
            <p14:sldId id="535"/>
            <p14:sldId id="526"/>
            <p14:sldId id="512"/>
            <p14:sldId id="517"/>
            <p14:sldId id="536"/>
            <p14:sldId id="518"/>
            <p14:sldId id="519"/>
            <p14:sldId id="537"/>
            <p14:sldId id="5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uad El Bassam" initials="SEB" lastIdx="1" clrIdx="0">
    <p:extLst>
      <p:ext uri="{19B8F6BF-5375-455C-9EA6-DF929625EA0E}">
        <p15:presenceInfo xmlns:p15="http://schemas.microsoft.com/office/powerpoint/2012/main" userId="1dbdc8a1c90dd84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00"/>
    <a:srgbClr val="FFF7F9"/>
    <a:srgbClr val="1BFF00"/>
    <a:srgbClr val="0B6B1D"/>
    <a:srgbClr val="E6D2DC"/>
    <a:srgbClr val="F5E3E8"/>
    <a:srgbClr val="FFE1E1"/>
    <a:srgbClr val="D9E3D9"/>
    <a:srgbClr val="336B40"/>
    <a:srgbClr val="FFE0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6" autoAdjust="0"/>
    <p:restoredTop sz="74771" autoAdjust="0"/>
  </p:normalViewPr>
  <p:slideViewPr>
    <p:cSldViewPr snapToGrid="0" snapToObjects="1" showGuides="1">
      <p:cViewPr>
        <p:scale>
          <a:sx n="57" d="100"/>
          <a:sy n="57" d="100"/>
        </p:scale>
        <p:origin x="1157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44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56"/>
    </p:cViewPr>
  </p:sorterViewPr>
  <p:notesViewPr>
    <p:cSldViewPr snapToGrid="0" snapToObjects="1">
      <p:cViewPr varScale="1">
        <p:scale>
          <a:sx n="107" d="100"/>
          <a:sy n="107" d="100"/>
        </p:scale>
        <p:origin x="4280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>
              <a:defRPr sz="1200"/>
            </a:lvl1pPr>
          </a:lstStyle>
          <a:p>
            <a:fld id="{BF4BFC4E-5778-6944-91E5-378E1EDD675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9" rIns="92437" bIns="462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7"/>
          </a:xfrm>
          <a:prstGeom prst="rect">
            <a:avLst/>
          </a:prstGeom>
        </p:spPr>
        <p:txBody>
          <a:bodyPr vert="horz" lIns="92437" tIns="46219" rIns="92437" bIns="4621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>
              <a:defRPr sz="1200"/>
            </a:lvl1pPr>
          </a:lstStyle>
          <a:p>
            <a:fld id="{F6F31F40-96DD-8944-ADD2-7A6DB72EE44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07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50963" y="1162050"/>
            <a:ext cx="4179887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20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5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53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60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CA" noProof="0" dirty="0"/>
              <a:t>SPECT: single photon </a:t>
            </a:r>
            <a:r>
              <a:rPr lang="fr-CA" noProof="0" dirty="0" err="1"/>
              <a:t>emission</a:t>
            </a:r>
            <a:r>
              <a:rPr lang="fr-CA" noProof="0" dirty="0"/>
              <a:t> </a:t>
            </a:r>
            <a:r>
              <a:rPr lang="fr-CA" noProof="0" dirty="0" err="1"/>
              <a:t>computed</a:t>
            </a:r>
            <a:r>
              <a:rPr lang="fr-CA" noProof="0" dirty="0"/>
              <a:t> </a:t>
            </a:r>
            <a:r>
              <a:rPr lang="fr-CA" noProof="0" dirty="0" err="1"/>
              <a:t>tomography</a:t>
            </a:r>
            <a:r>
              <a:rPr lang="fr-CA" noProof="0" dirty="0"/>
              <a:t>, </a:t>
            </a:r>
          </a:p>
          <a:p>
            <a:pPr marL="0" lvl="0" indent="0">
              <a:buFontTx/>
              <a:buNone/>
            </a:pPr>
            <a:endParaRPr lang="fr-CA" noProof="0" dirty="0"/>
          </a:p>
          <a:p>
            <a:pPr marL="0" lvl="0" indent="0">
              <a:buFontTx/>
              <a:buNone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8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87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524B6-1238-0D16-68B1-2FD028F41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E401E2-5210-E860-3CA1-1152EFAAFB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D84487-81F0-9D9B-6CBE-CAD7462F9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fr-CA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E0934-0DA9-8CF6-5FE3-7EC71CD85A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15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21D95-87DF-C21C-831C-2325AC611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1CEAB89-E581-86B0-391E-80E1BD73E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6491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FontTx/>
                  <a:buNone/>
                </a:pPr>
                <a:r>
                  <a:rPr lang="fr-CA" noProof="0" dirty="0"/>
                  <a:t>…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Le détecteur : intensité « g » a chaque position dû a un rayon X</a:t>
                </a:r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rayons caractérisé par sa position </a:t>
                </a:r>
                <a:r>
                  <a:rPr lang="fr-CA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𝜌</a:t>
                </a:r>
                <a:r>
                  <a:rPr lang="fr-CA" noProof="0" dirty="0"/>
                  <a:t> et </a:t>
                </a:r>
                <a:r>
                  <a:rPr lang="fr-CA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𝜃</a:t>
                </a: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1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FontTx/>
                  <a:buNone/>
                </a:pPr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CA" noProof="0" dirty="0"/>
                  <a:t>g, pour un </a:t>
                </a:r>
                <a:r>
                  <a:rPr lang="fr-CA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𝜌</a:t>
                </a:r>
                <a:r>
                  <a:rPr lang="fr-CA" noProof="0" dirty="0"/>
                  <a:t> et </a:t>
                </a:r>
                <a:r>
                  <a:rPr lang="fr-CA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𝜃</a:t>
                </a:r>
                <a:r>
                  <a:rPr lang="fr-CA" noProof="0" dirty="0"/>
                  <a:t> (un</a:t>
                </a:r>
                <a:r>
                  <a:rPr lang="fr-CA" baseline="0" noProof="0" dirty="0"/>
                  <a:t> </a:t>
                </a:r>
                <a:r>
                  <a:rPr lang="fr-CA" noProof="0" dirty="0"/>
                  <a:t>rayon)</a:t>
                </a:r>
                <a:r>
                  <a:rPr lang="fr-CA" baseline="0" noProof="0" dirty="0"/>
                  <a:t> :</a:t>
                </a:r>
                <a:r>
                  <a:rPr lang="fr-CA" noProof="0" dirty="0"/>
                  <a:t> intégrale de l’objet f(</a:t>
                </a:r>
                <a:r>
                  <a:rPr lang="fr-CA" noProof="0" dirty="0" err="1"/>
                  <a:t>x,y</a:t>
                </a:r>
                <a:r>
                  <a:rPr lang="fr-CA" noProof="0" dirty="0"/>
                  <a:t>) a travers de la ligne définit par le rayon </a:t>
                </a:r>
              </a:p>
              <a:p>
                <a:pPr marL="628650" lvl="1" indent="-171450">
                  <a:buFontTx/>
                  <a:buChar char="-"/>
                </a:pPr>
                <a:r>
                  <a:rPr lang="fr-CA" noProof="0" dirty="0"/>
                  <a:t>delta : valeur de l’expression est zéro, au moins qu’on soit sur la ligne définit par thêta et rho</a:t>
                </a:r>
              </a:p>
              <a:p>
                <a:pPr marL="0" indent="0">
                  <a:buFontTx/>
                  <a:buNone/>
                </a:pPr>
                <a:endParaRPr lang="fr-CA" noProof="0" dirty="0"/>
              </a:p>
              <a:p>
                <a:pPr marL="0" indent="0">
                  <a:buFontTx/>
                  <a:buNone/>
                </a:pPr>
                <a:r>
                  <a:rPr lang="fr-CA" noProof="0" dirty="0"/>
                  <a:t>… transformé de Radon inverse? 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Non … On connait déjà l’approche pour générer des images a partir de rétroprojections. </a:t>
                </a:r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dans les prochaines diapositives : lien entre la </a:t>
                </a:r>
                <a:r>
                  <a:rPr lang="fr-CA" b="1" i="1" noProof="0" dirty="0"/>
                  <a:t>transformé de Fourier </a:t>
                </a:r>
                <a:r>
                  <a:rPr lang="fr-CA" noProof="0" dirty="0"/>
                  <a:t>et la </a:t>
                </a:r>
                <a:r>
                  <a:rPr lang="fr-CA" b="1" i="1" noProof="0" dirty="0"/>
                  <a:t>transformé de Radon </a:t>
                </a:r>
                <a:r>
                  <a:rPr lang="fr-CA" noProof="0" dirty="0"/>
                  <a:t>pour éliminer le problème de fonds clair qui marque les images crées par rétroprojection </a:t>
                </a:r>
              </a:p>
              <a:p>
                <a:pPr marL="0" indent="0">
                  <a:buFontTx/>
                  <a:buNone/>
                </a:pPr>
                <a:endParaRPr lang="fr-CA" noProof="0" dirty="0"/>
              </a:p>
              <a:p>
                <a:pPr marL="0" indent="0">
                  <a:buFontTx/>
                  <a:buNone/>
                </a:pPr>
                <a:endParaRPr lang="fr-CA" noProof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65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32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3E335-1A0F-0A15-3DD7-089A47CCF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629CFAD-A9B5-828B-2C90-C1BC14917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88281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4F63C60-0798-C447-8FAD-082E69D21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726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F4F3BAE-05C2-AE4E-8295-2AC3CC0DF7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7119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5BB9F-5652-DD40-DD25-EDCB3F91B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DADFF6B-D125-BF1C-F3F7-541BB969F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654579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3AAC1F8B-D168-8048-B238-668C65793F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33223796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614B4E0-642B-5F42-B174-3A7E26A9F7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761509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448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699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156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908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345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F6FD5-28D2-A2BB-441E-200ADBAA7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3E1DA8E-E6FB-4246-33A7-13207B7BEE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89297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10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614B4E0-642B-5F42-B174-3A7E26A9F7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444972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432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782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209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noProof="0" dirty="0" err="1"/>
              <a:t>Video</a:t>
            </a:r>
            <a:r>
              <a:rPr lang="fr-CA" noProof="0" dirty="0"/>
              <a:t> :</a:t>
            </a:r>
          </a:p>
          <a:p>
            <a:r>
              <a:rPr lang="fr-CA" noProof="0" dirty="0"/>
              <a:t>https://</a:t>
            </a:r>
            <a:r>
              <a:rPr lang="fr-CA" noProof="0" dirty="0" err="1"/>
              <a:t>www.youtube.com</a:t>
            </a:r>
            <a:r>
              <a:rPr lang="fr-CA" noProof="0" dirty="0"/>
              <a:t>/</a:t>
            </a:r>
            <a:r>
              <a:rPr lang="fr-CA" noProof="0" dirty="0" err="1"/>
              <a:t>watch?v</a:t>
            </a:r>
            <a:r>
              <a:rPr lang="fr-CA" noProof="0" dirty="0"/>
              <a:t>=BhOMbjXzjP8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7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015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634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939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01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782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5EBC8-113D-8728-C8D3-F64388A42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77211E-4699-7BBA-4F75-FB8769BF76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7ACFE5-41AE-5B1B-BF9E-F08878AA1F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A88F4-5B1C-2427-AFE9-6F2FA463E9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675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839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84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235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431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557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113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00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9171E-6E7E-E059-AD56-0648CADA6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3A2B11A-FC77-89B8-22E2-0BA0F272F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662157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06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fr-CA" noProof="0" dirty="0"/>
                  <a:t>Plus de rétroprojections … objet plus clair en comparaison avec le fond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fr-CA" noProof="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fr-CA" noProof="0" dirty="0"/>
                  <a:t>rétroprojections qui sont a 180 dégrées  sont identiques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fr-CA" noProof="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fr-CA" noProof="0" dirty="0"/>
                  <a:t>dernière image : 32 rétroprojections, </a:t>
                </a:r>
                <a:r>
                  <a:rPr lang="fr-CA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∆𝜃</a:t>
                </a:r>
                <a:r>
                  <a:rPr lang="fr-CA" noProof="0" dirty="0"/>
                  <a:t> = </a:t>
                </a:r>
                <a:r>
                  <a:rPr lang="fr-CA" i="0" noProof="0">
                    <a:latin typeface="Cambria Math" panose="02040503050406030204" pitchFamily="18" charset="0"/>
                  </a:rPr>
                  <a:t>〖</a:t>
                </a:r>
                <a:r>
                  <a:rPr lang="fr-CA" i="0" noProof="0" dirty="0">
                    <a:latin typeface="Cambria Math" panose="02040503050406030204" pitchFamily="18" charset="0"/>
                  </a:rPr>
                  <a:t>"</a:t>
                </a:r>
                <a:r>
                  <a:rPr lang="fr-CA" i="0" noProof="0" dirty="0"/>
                  <a:t>5.625</a:t>
                </a:r>
                <a:r>
                  <a:rPr lang="fr-CA" i="0" noProof="0">
                    <a:latin typeface="Cambria Math" panose="02040503050406030204" pitchFamily="18" charset="0"/>
                  </a:rPr>
                  <a:t>" 〗^</a:t>
                </a:r>
                <a:r>
                  <a:rPr lang="en-CA" b="0" i="0" noProof="0">
                    <a:latin typeface="Cambria Math" panose="02040503050406030204" pitchFamily="18" charset="0"/>
                  </a:rPr>
                  <a:t>0</a:t>
                </a:r>
                <a:endParaRPr lang="fr-CA" noProof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681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buNone/>
                </a:pPr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CA" b="1" noProof="0" dirty="0"/>
                  <a:t>Question </a:t>
                </a:r>
                <a:r>
                  <a:rPr lang="fr-CA" b="1" noProof="0" dirty="0" err="1"/>
                  <a:t>slido</a:t>
                </a:r>
                <a:r>
                  <a:rPr lang="fr-CA" noProof="0" dirty="0"/>
                  <a:t> : Comparé a la reconstruction par rétroprojections filtrées en TRX (sans passer par un convolution dans le domaine spatiale), la reconstruction par rétroprojections filtrées en IRM implique :</a:t>
                </a:r>
              </a:p>
              <a:p>
                <a:pPr marL="228600" indent="-228600">
                  <a:buAutoNum type="alphaLcParenR"/>
                </a:pPr>
                <a:r>
                  <a:rPr lang="fr-CA" noProof="0" dirty="0"/>
                  <a:t>Plus de calculs</a:t>
                </a:r>
              </a:p>
              <a:p>
                <a:pPr marL="228600" indent="-228600">
                  <a:buAutoNum type="alphaLcParenR"/>
                </a:pPr>
                <a:r>
                  <a:rPr lang="fr-CA" noProof="0" dirty="0"/>
                  <a:t>Moins de calculs</a:t>
                </a:r>
              </a:p>
              <a:p>
                <a:pPr marL="228600" indent="-228600">
                  <a:buAutoNum type="alphaLcParenR"/>
                </a:pPr>
                <a:r>
                  <a:rPr lang="fr-CA" noProof="0" dirty="0"/>
                  <a:t>Le même nombre de calculs</a:t>
                </a:r>
              </a:p>
              <a:p>
                <a:pPr marL="228600" indent="-228600">
                  <a:buAutoNum type="alphaLcParenR"/>
                </a:pPr>
                <a:endParaRPr lang="fr-CA" noProof="0" dirty="0"/>
              </a:p>
              <a:p>
                <a:pPr marL="0" indent="0">
                  <a:buNone/>
                </a:pPr>
                <a:r>
                  <a:rPr lang="fr-CA" noProof="0" dirty="0"/>
                  <a:t>Réponse : (c) parce que nous devons pas calculer la TF d’une projection,</a:t>
                </a:r>
                <a:r>
                  <a:rPr lang="fr-CA" baseline="0" noProof="0" dirty="0"/>
                  <a:t> </a:t>
                </a:r>
                <a:r>
                  <a:rPr lang="fr-CA" noProof="0" dirty="0"/>
                  <a:t>g(</a:t>
                </a:r>
                <a:r>
                  <a:rPr lang="fr-CA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𝜌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,𝜃</a:t>
                </a:r>
                <a:r>
                  <a:rPr lang="fr-CA" noProof="0" dirty="0"/>
                  <a:t>), car on mesure directement des données dans le domaine</a:t>
                </a:r>
                <a:r>
                  <a:rPr lang="fr-CA" baseline="0" noProof="0" dirty="0"/>
                  <a:t> fréquentiel </a:t>
                </a:r>
                <a:endParaRPr lang="fr-CA" noProof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963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CA" noProof="0" dirty="0"/>
                  <a:t>Réponse : (b) parce que nous devons pas calculer la TF d’une projection,</a:t>
                </a:r>
                <a:r>
                  <a:rPr lang="fr-CA" baseline="0" noProof="0" dirty="0"/>
                  <a:t> </a:t>
                </a:r>
                <a:r>
                  <a:rPr lang="fr-CA" noProof="0" dirty="0"/>
                  <a:t>g(</a:t>
                </a:r>
                <a:r>
                  <a:rPr lang="fr-CA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𝜌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,𝜃</a:t>
                </a:r>
                <a:r>
                  <a:rPr lang="fr-CA" noProof="0" dirty="0"/>
                  <a:t>), car on mesure directement des données dans le domaine</a:t>
                </a:r>
                <a:r>
                  <a:rPr lang="fr-CA" baseline="0" noProof="0" dirty="0"/>
                  <a:t> fréquentiel </a:t>
                </a:r>
                <a:endParaRPr lang="fr-CA" noProof="0" dirty="0"/>
              </a:p>
              <a:p>
                <a:endParaRPr lang="fr-CA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017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459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noProof="0" dirty="0"/>
              </a:p>
              <a:p>
                <a:r>
                  <a:rPr lang="fr-CA" b="1" noProof="0" dirty="0"/>
                  <a:t>Question</a:t>
                </a:r>
                <a:r>
                  <a:rPr lang="fr-CA" noProof="0" dirty="0"/>
                  <a:t> : Le bruit des signaux mesuré en IRM est blanc. Quel sera l'effet de la rétroprojection filtré avec un filtre passe-haut sur le bruit de l’image résultante? Le bruit de l’image résultante sera:</a:t>
                </a:r>
              </a:p>
              <a:p>
                <a:r>
                  <a:rPr lang="fr-CA" noProof="0" dirty="0"/>
                  <a:t>A ) blanc et gaussien</a:t>
                </a:r>
              </a:p>
              <a:p>
                <a:r>
                  <a:rPr lang="fr-CA" noProof="0" dirty="0"/>
                  <a:t>B) coloré et gaussien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CA" noProof="0" dirty="0"/>
                  <a:t>C) Blanc avec une distribution déterminé par la convolution de la TF du filtre et une distribution </a:t>
                </a:r>
                <a:r>
                  <a:rPr lang="fr-CA" noProof="0" dirty="0" err="1"/>
                  <a:t>Gausienne</a:t>
                </a:r>
                <a:endParaRPr lang="fr-CA" noProof="0" dirty="0"/>
              </a:p>
              <a:p>
                <a:r>
                  <a:rPr lang="fr-CA" noProof="0" dirty="0"/>
                  <a:t>D) Coloré avec une distribution déterminé par la convolution de la TF du filtre et une distribution </a:t>
                </a:r>
                <a:r>
                  <a:rPr lang="fr-CA" noProof="0" dirty="0" err="1"/>
                  <a:t>Gausienne</a:t>
                </a:r>
                <a:endParaRPr lang="fr-CA" noProof="0" dirty="0"/>
              </a:p>
              <a:p>
                <a:endParaRPr lang="fr-CA" noProof="0" dirty="0"/>
              </a:p>
              <a:p>
                <a:r>
                  <a:rPr lang="fr-CA" noProof="0" dirty="0"/>
                  <a:t>Repose : (D) </a:t>
                </a:r>
                <a:endParaRPr lang="fr-CA" noProof="0" dirty="0">
                  <a:sym typeface="Wingdings" pitchFamily="2" charset="2"/>
                </a:endParaRPr>
              </a:p>
              <a:p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𝑓(𝑥,𝑦)= ∫24_0^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𝜋▒〖〖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𝐹𝑇〗^(−1) (|𝑘|𝐺)𝑑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𝜃= 〗 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∫_0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^𝜋▒〖〖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𝐹𝑇〗^(−1) (|𝑘|(𝑆+𝑁))𝑑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𝜃= 〗 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∫_0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^𝜋▒〖〖( 𝑇𝐹〗^(−1) (〖|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𝑘|)∗(𝐹𝑇〗^(−1) (𝑆)+〖𝑇𝐹〗^(−1) (𝑁)) )𝑑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𝜃= 〗 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∫_0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^𝜋▒〖〖𝑇𝐹〗^(−1) (|𝑘|)∗(𝑔+𝑛)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𝑑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𝜃〗=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∫_0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^𝜋▒〖〖(𝑇𝐹〗^(−1) (|𝑘|)∗𝑔+〖𝑇𝐹〗^(−1) (|𝑘|)∗𝑛)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𝑑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𝜃〗</a:t>
                </a:r>
                <a:endParaRPr lang="fr-CA" noProof="0" dirty="0"/>
              </a:p>
              <a:p>
                <a:r>
                  <a:rPr lang="fr-CA" noProof="0" dirty="0"/>
                  <a:t>Le bruit sera coloré parce que le filtre passe haut va amplifier le bruit a des hautes fréquences. Le filtre fait en sorte que le bruit dépend de la fréquence, alors il n’est plus blanc! </a:t>
                </a:r>
              </a:p>
              <a:p>
                <a:endParaRPr lang="fr-CA" noProof="0" dirty="0"/>
              </a:p>
              <a:p>
                <a:endParaRPr lang="fr-CA" noProof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74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360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noProof="0" dirty="0"/>
              </a:p>
              <a:p>
                <a:r>
                  <a:rPr lang="fr-CA" b="1" noProof="0" dirty="0"/>
                  <a:t>Question</a:t>
                </a:r>
                <a:r>
                  <a:rPr lang="fr-CA" noProof="0" dirty="0"/>
                  <a:t> : Le bruit des signaux mesuré en IRM est blanc. Quel sera l'effet de la rétroprojection filtré avec un filtre passe-haut sur le bruit de l’image résultante? Le bruit de l’image résultante sera:</a:t>
                </a:r>
              </a:p>
              <a:p>
                <a:r>
                  <a:rPr lang="fr-CA" noProof="0" dirty="0"/>
                  <a:t>A ) blanc et gaussien</a:t>
                </a:r>
              </a:p>
              <a:p>
                <a:r>
                  <a:rPr lang="fr-CA" noProof="0" dirty="0"/>
                  <a:t>B) coloré et gaussien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CA" noProof="0" dirty="0"/>
                  <a:t>C) Blanc avec une distribution déterminé par la convolution de la TF du filtre et une distribution </a:t>
                </a:r>
                <a:r>
                  <a:rPr lang="fr-CA" noProof="0" dirty="0" err="1"/>
                  <a:t>Gausienne</a:t>
                </a:r>
                <a:endParaRPr lang="fr-CA" noProof="0" dirty="0"/>
              </a:p>
              <a:p>
                <a:r>
                  <a:rPr lang="fr-CA" noProof="0" dirty="0"/>
                  <a:t>D) Coloré avec une distribution déterminé par la convolution de la TF du filtre et une distribution </a:t>
                </a:r>
                <a:r>
                  <a:rPr lang="fr-CA" noProof="0" dirty="0" err="1"/>
                  <a:t>Gausienne</a:t>
                </a:r>
                <a:endParaRPr lang="fr-CA" noProof="0" dirty="0"/>
              </a:p>
              <a:p>
                <a:endParaRPr lang="fr-CA" noProof="0" dirty="0"/>
              </a:p>
              <a:p>
                <a:r>
                  <a:rPr lang="fr-CA" noProof="0" dirty="0"/>
                  <a:t>Repose : (D) </a:t>
                </a:r>
                <a:endParaRPr lang="fr-CA" noProof="0" dirty="0">
                  <a:sym typeface="Wingdings" pitchFamily="2" charset="2"/>
                </a:endParaRPr>
              </a:p>
              <a:p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𝑓(𝑥,𝑦)= ∫24_0^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𝜋▒〖〖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𝐹𝑇〗^(−1) (|𝑘|𝐺)𝑑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𝜃= 〗 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∫_0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^𝜋▒〖〖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𝐹𝑇〗^(−1) (|𝑘|(𝑆+𝑁))𝑑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𝜃= 〗 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∫_0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^𝜋▒〖〖( 𝑇𝐹〗^(−1) (〖|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𝑘|)∗(𝐹𝑇〗^(−1) (𝑆)+〖𝑇𝐹〗^(−1) (𝑁)) )𝑑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𝜃= 〗 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∫_0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^𝜋▒〖〖𝑇𝐹〗^(−1) (|𝑘|)∗(𝑔+𝑛)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𝑑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𝜃〗=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∫_0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^𝜋▒〖〖(𝑇𝐹〗^(−1) (|𝑘|)∗𝑔+〖𝑇𝐹〗^(−1) (|𝑘|)∗𝑛)</a:t>
                </a:r>
                <a:r>
                  <a:rPr lang="en-CA" b="0" i="0" noProof="0">
                    <a:latin typeface="Cambria Math" panose="02040503050406030204" pitchFamily="18" charset="0"/>
                    <a:sym typeface="Wingdings" pitchFamily="2" charset="2"/>
                  </a:rPr>
                  <a:t>𝑑</a:t>
                </a:r>
                <a:r>
                  <a:rPr lang="en-CA" b="0" i="0" noProof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𝜃〗</a:t>
                </a:r>
                <a:endParaRPr lang="fr-CA" noProof="0" dirty="0"/>
              </a:p>
              <a:p>
                <a:r>
                  <a:rPr lang="fr-CA" noProof="0" dirty="0"/>
                  <a:t>Le bruit sera coloré parce que le filtre passe haut va amplifier le bruit a des hautes fréquences. Le filtre fait en sorte que le bruit dépend de la fréquence, alors il n’est plus blanc! </a:t>
                </a:r>
              </a:p>
              <a:p>
                <a:endParaRPr lang="fr-CA" noProof="0" dirty="0"/>
              </a:p>
              <a:p>
                <a:endParaRPr lang="fr-CA" noProof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52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01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74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89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06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925F35-454D-0849-BD02-5394302C9887}" type="datetime1">
              <a:rPr lang="en-CA" smtClean="0"/>
              <a:t>2025-04-03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D2CE2D-E1B7-43BF-B792-FFDBD76D4C5F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D5755A1-CBC7-1142-9071-7287B67B7067}" type="datetime1">
              <a:rPr lang="en-CA" smtClean="0"/>
              <a:t>2025-04-03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941F1DB-0928-47F7-BDE0-86B18C14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754CE6-2312-40E9-BD04-5968F1B22D5B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92EB1D-1263-4AD2-A028-5B92C3B3857B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C7D925-C68B-4EF6-8FAE-A692C7C907F2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15E3B6-CC01-4147-8B46-A3AB59941677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0C1B7D-9E92-4580-BC43-A12547DDE722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4904AC-8F51-4D32-9A6C-A5EDC9915E19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‹N°›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6B2CA9-618D-4CB4-8617-1595B2610C1A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5B7FFA-7077-4720-84C2-B7C6E467A6D5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755591" y="6553570"/>
            <a:ext cx="14926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C3D5E5A-39B0-1646-9B01-BF9D79D807E3}" type="slidenum">
              <a:rPr lang="en-US" sz="1300" b="1" smtClean="0">
                <a:latin typeface="+mn-lt"/>
              </a:rPr>
              <a:t>‹N°›</a:t>
            </a:fld>
            <a:r>
              <a:rPr lang="en-US" sz="1300" b="1" dirty="0">
                <a:latin typeface="+mn-lt"/>
              </a:rPr>
              <a:t> </a:t>
            </a:r>
            <a:r>
              <a:rPr lang="en-US" sz="1300" b="1">
                <a:latin typeface="+mn-lt"/>
              </a:rPr>
              <a:t>/ 49</a:t>
            </a:r>
            <a:endParaRPr lang="en-US" sz="1300" b="1" dirty="0">
              <a:latin typeface="+mn-lt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403075" y="6551467"/>
            <a:ext cx="29759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baseline="0" dirty="0">
                <a:latin typeface="+mn-lt"/>
              </a:rPr>
              <a:t>Reconstruction </a:t>
            </a:r>
            <a:r>
              <a:rPr lang="en-US" sz="1300" b="1" baseline="0" dirty="0" err="1">
                <a:latin typeface="+mn-lt"/>
              </a:rPr>
              <a:t>tomographique</a:t>
            </a:r>
            <a:r>
              <a:rPr lang="en-US" sz="1300" b="1" baseline="0" dirty="0">
                <a:latin typeface="+mn-lt"/>
              </a:rPr>
              <a:t> </a:t>
            </a:r>
            <a:endParaRPr lang="en-US" sz="1300" b="1" dirty="0">
              <a:latin typeface="+mn-lt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97586" y="6549363"/>
            <a:ext cx="202573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+mn-lt"/>
              </a:rPr>
              <a:t>Eva Alonso Ortiz (ELE8812)</a:t>
            </a:r>
          </a:p>
        </p:txBody>
      </p:sp>
    </p:spTree>
    <p:extLst>
      <p:ext uri="{BB962C8B-B14F-4D97-AF65-F5344CB8AC3E}">
        <p14:creationId xmlns:p14="http://schemas.microsoft.com/office/powerpoint/2010/main" val="94654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7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19.sv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5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0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19.sv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47.svg"/><Relationship Id="rId11" Type="http://schemas.openxmlformats.org/officeDocument/2006/relationships/image" Target="../media/image18.png"/><Relationship Id="rId5" Type="http://schemas.openxmlformats.org/officeDocument/2006/relationships/image" Target="../media/image46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BhOMbjXzjP8" TargetMode="Externa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0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7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510.pn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0.png"/><Relationship Id="rId5" Type="http://schemas.openxmlformats.org/officeDocument/2006/relationships/image" Target="../media/image530.png"/><Relationship Id="rId10" Type="http://schemas.openxmlformats.org/officeDocument/2006/relationships/image" Target="../media/image85.png"/><Relationship Id="rId4" Type="http://schemas.openxmlformats.org/officeDocument/2006/relationships/image" Target="../media/image520.png"/><Relationship Id="rId9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lido.com/powerpoint-polling?utm_source=powerpoint&amp;utm_medium=placeholder-slide" TargetMode="External"/><Relationship Id="rId13" Type="http://schemas.openxmlformats.org/officeDocument/2006/relationships/image" Target="../media/image19.svg"/><Relationship Id="rId3" Type="http://schemas.openxmlformats.org/officeDocument/2006/relationships/tags" Target="../tags/tag13.xml"/><Relationship Id="rId7" Type="http://schemas.openxmlformats.org/officeDocument/2006/relationships/image" Target="../media/image47.svg"/><Relationship Id="rId12" Type="http://schemas.openxmlformats.org/officeDocument/2006/relationships/image" Target="../media/image18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46.png"/><Relationship Id="rId11" Type="http://schemas.openxmlformats.org/officeDocument/2006/relationships/hyperlink" Target="https://www.slido.com/support/ppi/how-to-change-the-design" TargetMode="External"/><Relationship Id="rId5" Type="http://schemas.openxmlformats.org/officeDocument/2006/relationships/notesSlide" Target="../notesSlides/notesSlide44.xml"/><Relationship Id="rId10" Type="http://schemas.openxmlformats.org/officeDocument/2006/relationships/image" Target="../media/image17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lido.com/powerpoint-polling?utm_source=powerpoint&amp;utm_medium=placeholder-slide" TargetMode="External"/><Relationship Id="rId13" Type="http://schemas.openxmlformats.org/officeDocument/2006/relationships/image" Target="../media/image19.svg"/><Relationship Id="rId3" Type="http://schemas.openxmlformats.org/officeDocument/2006/relationships/tags" Target="../tags/tag16.xml"/><Relationship Id="rId7" Type="http://schemas.openxmlformats.org/officeDocument/2006/relationships/image" Target="../media/image47.svg"/><Relationship Id="rId12" Type="http://schemas.openxmlformats.org/officeDocument/2006/relationships/image" Target="../media/image18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46.png"/><Relationship Id="rId11" Type="http://schemas.openxmlformats.org/officeDocument/2006/relationships/hyperlink" Target="https://www.slido.com/support/ppi/how-to-change-the-design" TargetMode="External"/><Relationship Id="rId5" Type="http://schemas.openxmlformats.org/officeDocument/2006/relationships/notesSlide" Target="../notesSlides/notesSlide47.xml"/><Relationship Id="rId10" Type="http://schemas.openxmlformats.org/officeDocument/2006/relationships/image" Target="../media/image17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png"/><Relationship Id="rId4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lido.com/powerpoint-polling?utm_source=powerpoint&amp;utm_medium=placeholder-slide" TargetMode="External"/><Relationship Id="rId13" Type="http://schemas.openxmlformats.org/officeDocument/2006/relationships/image" Target="../media/image19.svg"/><Relationship Id="rId3" Type="http://schemas.openxmlformats.org/officeDocument/2006/relationships/tags" Target="../tags/tag19.xml"/><Relationship Id="rId7" Type="http://schemas.openxmlformats.org/officeDocument/2006/relationships/image" Target="../media/image15.svg"/><Relationship Id="rId12" Type="http://schemas.openxmlformats.org/officeDocument/2006/relationships/image" Target="../media/image18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4.png"/><Relationship Id="rId11" Type="http://schemas.openxmlformats.org/officeDocument/2006/relationships/hyperlink" Target="https://www.slido.com/support/ppi/how-to-change-the-design" TargetMode="External"/><Relationship Id="rId5" Type="http://schemas.openxmlformats.org/officeDocument/2006/relationships/notesSlide" Target="../notesSlides/notesSlide51.xml"/><Relationship Id="rId10" Type="http://schemas.openxmlformats.org/officeDocument/2006/relationships/image" Target="../media/image17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lido.com/powerpoint-polling?utm_source=powerpoint&amp;utm_medium=placeholder-slide" TargetMode="External"/><Relationship Id="rId13" Type="http://schemas.openxmlformats.org/officeDocument/2006/relationships/image" Target="../media/image19.svg"/><Relationship Id="rId3" Type="http://schemas.openxmlformats.org/officeDocument/2006/relationships/tags" Target="../tags/tag22.xml"/><Relationship Id="rId7" Type="http://schemas.openxmlformats.org/officeDocument/2006/relationships/image" Target="../media/image15.svg"/><Relationship Id="rId12" Type="http://schemas.openxmlformats.org/officeDocument/2006/relationships/image" Target="../media/image18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4.png"/><Relationship Id="rId11" Type="http://schemas.openxmlformats.org/officeDocument/2006/relationships/hyperlink" Target="https://www.slido.com/support/ppi/how-to-change-the-design" TargetMode="External"/><Relationship Id="rId5" Type="http://schemas.openxmlformats.org/officeDocument/2006/relationships/notesSlide" Target="../notesSlides/notesSlide54.xml"/><Relationship Id="rId10" Type="http://schemas.openxmlformats.org/officeDocument/2006/relationships/image" Target="../media/image17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4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19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5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ncbi.nlm.nih.gov/books/NBK546157/figure/ch8.fig2/" TargetMode="Externa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29110" y="0"/>
            <a:ext cx="7689618" cy="6862761"/>
            <a:chOff x="-21880" y="-24126"/>
            <a:chExt cx="10252824" cy="6858000"/>
          </a:xfrm>
          <a:blipFill>
            <a:blip r:embed="rId3"/>
            <a:stretch>
              <a:fillRect/>
            </a:stretch>
          </a:blipFill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880" y="-24126"/>
              <a:ext cx="10252824" cy="6858000"/>
            </a:xfrm>
            <a:prstGeom prst="rect">
              <a:avLst/>
            </a:prstGeom>
            <a:grpFill/>
          </p:spPr>
        </p:pic>
        <p:sp>
          <p:nvSpPr>
            <p:cNvPr id="23" name="Rectangle 22"/>
            <p:cNvSpPr/>
            <p:nvPr/>
          </p:nvSpPr>
          <p:spPr>
            <a:xfrm rot="1080000">
              <a:off x="4270984" y="-24126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080000">
              <a:off x="3823791" y="1005269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080000">
              <a:off x="3378576" y="2054431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1080000">
              <a:off x="2960239" y="3052251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98"/>
          <a:stretch/>
        </p:blipFill>
        <p:spPr>
          <a:xfrm>
            <a:off x="6970319" y="-216933"/>
            <a:ext cx="2065427" cy="20091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502" y="231127"/>
            <a:ext cx="1866102" cy="103217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39786" y="6406961"/>
            <a:ext cx="5195960" cy="235193"/>
            <a:chOff x="5087599" y="6540296"/>
            <a:chExt cx="6927946" cy="3135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7599" y="6540296"/>
              <a:ext cx="3912966" cy="3135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02579" y="6540296"/>
              <a:ext cx="3912966" cy="31359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3684" y="6468161"/>
            <a:ext cx="3930316" cy="370396"/>
          </a:xfrm>
          <a:prstGeom prst="rect">
            <a:avLst/>
          </a:prstGeom>
        </p:spPr>
      </p:pic>
      <p:sp>
        <p:nvSpPr>
          <p:cNvPr id="21" name="Triangle 20">
            <a:extLst>
              <a:ext uri="{FF2B5EF4-FFF2-40B4-BE49-F238E27FC236}">
                <a16:creationId xmlns:a16="http://schemas.microsoft.com/office/drawing/2014/main" id="{0432739E-25E6-4645-B19B-1C0BB49E4FC1}"/>
              </a:ext>
            </a:extLst>
          </p:cNvPr>
          <p:cNvSpPr/>
          <p:nvPr/>
        </p:nvSpPr>
        <p:spPr>
          <a:xfrm>
            <a:off x="4482225" y="2977696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169E6F0B-D22F-0A45-A292-2485CA8EBD55}"/>
              </a:ext>
            </a:extLst>
          </p:cNvPr>
          <p:cNvSpPr/>
          <p:nvPr/>
        </p:nvSpPr>
        <p:spPr>
          <a:xfrm>
            <a:off x="4644722" y="2977696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60BFCD65-0EAF-FC4C-AF7A-A45A44B2CDEC}"/>
              </a:ext>
            </a:extLst>
          </p:cNvPr>
          <p:cNvSpPr/>
          <p:nvPr/>
        </p:nvSpPr>
        <p:spPr>
          <a:xfrm>
            <a:off x="4807888" y="2977695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B101B694-71F3-1E4F-A283-9453C408D4F9}"/>
              </a:ext>
            </a:extLst>
          </p:cNvPr>
          <p:cNvSpPr/>
          <p:nvPr/>
        </p:nvSpPr>
        <p:spPr>
          <a:xfrm>
            <a:off x="4969341" y="2972933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3CC9801C-70E4-F24B-ADFB-CB0EF4CAD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087" y="3968231"/>
            <a:ext cx="6858000" cy="24006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600" b="1" spc="-30" dirty="0">
                <a:latin typeface="+mj-lt"/>
                <a:cs typeface="Tahoma"/>
              </a:rPr>
              <a:t>Eva Alonso </a:t>
            </a:r>
            <a:r>
              <a:rPr lang="fi-FI" sz="2600" b="1" spc="-30" dirty="0" err="1">
                <a:latin typeface="+mj-lt"/>
                <a:cs typeface="Tahoma"/>
              </a:rPr>
              <a:t>Ortiz</a:t>
            </a:r>
            <a:endParaRPr lang="fi-FI" sz="26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200" b="1" spc="-20" dirty="0">
                <a:latin typeface="+mj-lt"/>
                <a:cs typeface="Microsoft Sans Serif"/>
              </a:rPr>
              <a:t>ELE8812</a:t>
            </a:r>
            <a:endParaRPr lang="fi-FI" sz="22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200" b="1" spc="-65" dirty="0">
                <a:latin typeface="+mj-lt"/>
                <a:cs typeface="Tahoma"/>
              </a:rPr>
              <a:t>3 </a:t>
            </a:r>
            <a:r>
              <a:rPr lang="fi-FI" sz="2200" b="1" spc="-45" dirty="0">
                <a:latin typeface="+mj-lt"/>
                <a:cs typeface="Tahoma"/>
              </a:rPr>
              <a:t>avril</a:t>
            </a:r>
            <a:r>
              <a:rPr lang="fi-FI" sz="2200" b="1" spc="15" dirty="0">
                <a:latin typeface="+mj-lt"/>
                <a:cs typeface="Tahoma"/>
              </a:rPr>
              <a:t> </a:t>
            </a:r>
            <a:r>
              <a:rPr lang="fi-FI" sz="2200" b="1" spc="-65" dirty="0">
                <a:latin typeface="+mj-lt"/>
                <a:cs typeface="Tahoma"/>
              </a:rPr>
              <a:t>2025</a:t>
            </a:r>
            <a:endParaRPr lang="fi-FI" sz="2200" b="1" dirty="0">
              <a:latin typeface="+mj-lt"/>
              <a:cs typeface="Tahoma"/>
            </a:endParaRPr>
          </a:p>
          <a:p>
            <a:endParaRPr lang="en-CA" sz="2900" b="1" dirty="0">
              <a:latin typeface="+mj-lt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B01C05CD-4770-5D4E-B7B1-C0FDB1C7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426" y="1975774"/>
            <a:ext cx="8017565" cy="1309209"/>
          </a:xfrm>
        </p:spPr>
        <p:txBody>
          <a:bodyPr>
            <a:noAutofit/>
          </a:bodyPr>
          <a:lstStyle/>
          <a:p>
            <a:r>
              <a:rPr lang="en-CA" sz="3400" b="1" spc="-10" dirty="0"/>
              <a:t>Reconstruction </a:t>
            </a:r>
            <a:r>
              <a:rPr lang="en-CA" sz="3400" b="1" spc="-10" dirty="0" err="1"/>
              <a:t>tomographique</a:t>
            </a:r>
            <a:br>
              <a:rPr lang="en-CA" sz="3400" b="1" spc="-10" dirty="0"/>
            </a:br>
            <a:endParaRPr lang="en-CA" sz="3400" b="1" dirty="0"/>
          </a:p>
        </p:txBody>
      </p:sp>
      <p:sp>
        <p:nvSpPr>
          <p:cNvPr id="34" name="Rectangle: Rounded Corners 1">
            <a:extLst>
              <a:ext uri="{FF2B5EF4-FFF2-40B4-BE49-F238E27FC236}">
                <a16:creationId xmlns:a16="http://schemas.microsoft.com/office/drawing/2014/main" id="{1474E2BB-41FA-3D44-B397-0A7F6EF747E4}"/>
              </a:ext>
            </a:extLst>
          </p:cNvPr>
          <p:cNvSpPr/>
          <p:nvPr/>
        </p:nvSpPr>
        <p:spPr>
          <a:xfrm>
            <a:off x="388085" y="1939330"/>
            <a:ext cx="8422194" cy="1541123"/>
          </a:xfrm>
          <a:prstGeom prst="round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61713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Tomographie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à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rayons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X (3)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Tomographie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X (TRX)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3F92EE0D-BCBA-4592-87B9-17EF9DEFFB69}"/>
              </a:ext>
            </a:extLst>
          </p:cNvPr>
          <p:cNvSpPr txBox="1">
            <a:spLocks/>
          </p:cNvSpPr>
          <p:nvPr/>
        </p:nvSpPr>
        <p:spPr>
          <a:xfrm>
            <a:off x="355600" y="1219051"/>
            <a:ext cx="4630738" cy="480507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b="1" u="sng" spc="-50" dirty="0" err="1">
                <a:latin typeface="+mj-lt"/>
                <a:cs typeface="Tahoma"/>
              </a:rPr>
              <a:t>Évolution</a:t>
            </a:r>
            <a:r>
              <a:rPr lang="en-CA" b="1" u="sng" spc="-50" dirty="0">
                <a:latin typeface="+mj-lt"/>
                <a:cs typeface="Tahoma"/>
              </a:rPr>
              <a:t> </a:t>
            </a:r>
            <a:r>
              <a:rPr lang="en-CA" b="1" u="sng" spc="-50" dirty="0" err="1">
                <a:latin typeface="+mj-lt"/>
                <a:cs typeface="Tahoma"/>
              </a:rPr>
              <a:t>technologique</a:t>
            </a:r>
            <a:endParaRPr lang="en-CA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Deuxième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génération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marL="939600" lvl="2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détecteurs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multiples</a:t>
            </a:r>
          </a:p>
          <a:p>
            <a:pPr marL="939600" lvl="2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Géométrie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en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éventail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(fan-beam)</a:t>
            </a:r>
          </a:p>
          <a:p>
            <a:pPr marL="252000" lvl="1" indent="0">
              <a:lnSpc>
                <a:spcPct val="100000"/>
              </a:lnSpc>
              <a:spcBef>
                <a:spcPts val="1200"/>
              </a:spcBef>
              <a:buSzPct val="135000"/>
              <a:buNone/>
            </a:pPr>
            <a:endParaRPr lang="en-CA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1200"/>
              </a:spcBef>
              <a:buSzPct val="135000"/>
              <a:buNone/>
            </a:pPr>
            <a:endParaRPr lang="en-CA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1200"/>
              </a:spcBef>
              <a:buSzPct val="135000"/>
            </a:pP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Troisième</a:t>
            </a:r>
            <a:r>
              <a:rPr lang="en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génération</a:t>
            </a:r>
            <a:endParaRPr lang="en-CA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939600" lvl="2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4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Une barrette </a:t>
            </a:r>
            <a:r>
              <a:rPr lang="en-CA" sz="24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complète</a:t>
            </a:r>
            <a:r>
              <a:rPr lang="en-CA" sz="24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sz="24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détecteurs</a:t>
            </a:r>
            <a:endParaRPr lang="en-CA" sz="24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939600" lvl="2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4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Rotation </a:t>
            </a:r>
            <a:r>
              <a:rPr lang="en-CA" sz="24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rapide</a:t>
            </a:r>
            <a:r>
              <a:rPr lang="en-CA" sz="24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</a:t>
            </a:r>
            <a:r>
              <a:rPr lang="en-CA" sz="24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l’ensemble</a:t>
            </a:r>
            <a:r>
              <a:rPr lang="en-CA" sz="24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, plus </a:t>
            </a:r>
            <a:r>
              <a:rPr lang="en-CA" sz="24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besoin</a:t>
            </a:r>
            <a:r>
              <a:rPr lang="en-CA" sz="24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translation</a:t>
            </a:r>
          </a:p>
          <a:p>
            <a:pPr marL="939600" lvl="2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4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Fan-beam </a:t>
            </a:r>
            <a:r>
              <a:rPr lang="en-CA" sz="24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aussi</a:t>
            </a:r>
            <a:endParaRPr lang="en-CA" sz="24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709200" lvl="2" indent="0">
              <a:lnSpc>
                <a:spcPct val="110000"/>
              </a:lnSpc>
              <a:spcBef>
                <a:spcPts val="0"/>
              </a:spcBef>
              <a:buSzPct val="135000"/>
              <a:buNone/>
            </a:pPr>
            <a:endParaRPr lang="en-CA" sz="18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E631C8AE-6E06-104D-9897-9FA33402A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488" y="1032137"/>
            <a:ext cx="2504810" cy="2290461"/>
          </a:xfrm>
          <a:prstGeom prst="rect">
            <a:avLst/>
          </a:prstGeom>
        </p:spPr>
      </p:pic>
      <p:pic>
        <p:nvPicPr>
          <p:cNvPr id="8" name="Picture 7" descr="Diagram, shape&#10;&#10;Description automatically generated">
            <a:extLst>
              <a:ext uri="{FF2B5EF4-FFF2-40B4-BE49-F238E27FC236}">
                <a16:creationId xmlns:a16="http://schemas.microsoft.com/office/drawing/2014/main" id="{31273F24-D7C5-0A45-A035-4B37094F9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321" y="3429000"/>
            <a:ext cx="2375143" cy="300125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1D70A30-98E7-0335-1068-3B144FA135E3}"/>
              </a:ext>
            </a:extLst>
          </p:cNvPr>
          <p:cNvSpPr txBox="1"/>
          <p:nvPr/>
        </p:nvSpPr>
        <p:spPr>
          <a:xfrm>
            <a:off x="7342127" y="1453662"/>
            <a:ext cx="1801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/>
              <a:t>Source divergente / en éventail</a:t>
            </a:r>
          </a:p>
          <a:p>
            <a:r>
              <a:rPr lang="fr-CA" sz="1600" dirty="0"/>
              <a:t>Reconstruction: appliquer une correction géométrique pour compenser les effets de bords de la forme éventail</a:t>
            </a:r>
          </a:p>
        </p:txBody>
      </p:sp>
    </p:spTree>
    <p:extLst>
      <p:ext uri="{BB962C8B-B14F-4D97-AF65-F5344CB8AC3E}">
        <p14:creationId xmlns:p14="http://schemas.microsoft.com/office/powerpoint/2010/main" val="3677336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Tomographie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à rayons X (4)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Tomographie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X (TRX)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3F92EE0D-BCBA-4592-87B9-17EF9DEFFB69}"/>
              </a:ext>
            </a:extLst>
          </p:cNvPr>
          <p:cNvSpPr txBox="1">
            <a:spLocks/>
          </p:cNvSpPr>
          <p:nvPr/>
        </p:nvSpPr>
        <p:spPr>
          <a:xfrm>
            <a:off x="343291" y="1603305"/>
            <a:ext cx="5852972" cy="459295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Évolution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technologique</a:t>
            </a:r>
            <a:endParaRPr lang="en-CA" sz="2600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94900" lvl="1" indent="-342900">
              <a:lnSpc>
                <a:spcPct val="110000"/>
              </a:lnSpc>
              <a:spcBef>
                <a:spcPts val="1200"/>
              </a:spcBef>
              <a:buSzPct val="135000"/>
            </a:pPr>
            <a:r>
              <a:rPr lang="en-CA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Quatrième</a:t>
            </a:r>
            <a:r>
              <a:rPr lang="en-CA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génération</a:t>
            </a:r>
            <a:r>
              <a:rPr lang="en-CA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et +: </a:t>
            </a:r>
          </a:p>
          <a:p>
            <a:pPr marL="1052100" lvl="2" indent="-342900">
              <a:lnSpc>
                <a:spcPct val="110000"/>
              </a:lnSpc>
              <a:spcBef>
                <a:spcPts val="0"/>
              </a:spcBef>
              <a:buSzPct val="135000"/>
            </a:pPr>
            <a:r>
              <a:rPr lang="en-CA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rotation continue de la source à rayons X</a:t>
            </a:r>
          </a:p>
          <a:p>
            <a:pPr marL="1052100" lvl="2" indent="-342900">
              <a:lnSpc>
                <a:spcPct val="110000"/>
              </a:lnSpc>
              <a:spcBef>
                <a:spcPts val="0"/>
              </a:spcBef>
              <a:buSzPct val="135000"/>
            </a:pPr>
            <a:r>
              <a:rPr lang="en-CA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translation de la table (</a:t>
            </a:r>
            <a:r>
              <a:rPr lang="en-CA" sz="24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tomographie</a:t>
            </a:r>
            <a:r>
              <a:rPr lang="en-CA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24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hélicoïdale</a:t>
            </a:r>
            <a:r>
              <a:rPr lang="en-CA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CA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scan d’un volume complete sans </a:t>
            </a:r>
            <a:r>
              <a:rPr lang="en-CA" sz="24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arr</a:t>
            </a:r>
            <a:r>
              <a:rPr lang="en-US" sz="24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êts</a:t>
            </a:r>
            <a:endParaRPr lang="en-CA" sz="24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52100" lvl="2" indent="-342900">
              <a:lnSpc>
                <a:spcPct val="110000"/>
              </a:lnSpc>
              <a:spcBef>
                <a:spcPts val="0"/>
              </a:spcBef>
              <a:buSzPct val="135000"/>
            </a:pPr>
            <a:r>
              <a:rPr lang="en-CA" sz="24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barettes</a:t>
            </a:r>
            <a:r>
              <a:rPr lang="en-CA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multiples ( </a:t>
            </a:r>
            <a:r>
              <a:rPr lang="en-CA" sz="24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plusieurs</a:t>
            </a:r>
            <a:r>
              <a:rPr lang="en-CA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24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anneaux</a:t>
            </a:r>
            <a:r>
              <a:rPr lang="en-CA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CA" sz="24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detecteurs</a:t>
            </a:r>
            <a:r>
              <a:rPr lang="en-CA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) </a:t>
            </a:r>
            <a:r>
              <a:rPr lang="en-CA" sz="24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CA" sz="24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plusieurs</a:t>
            </a:r>
            <a:r>
              <a:rPr lang="en-CA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tranches/slices à la </a:t>
            </a:r>
            <a:r>
              <a:rPr lang="en-CA" sz="24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fois</a:t>
            </a:r>
            <a:endParaRPr lang="en-CA" sz="24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052100" lvl="2" indent="-342900">
              <a:lnSpc>
                <a:spcPct val="110000"/>
              </a:lnSpc>
              <a:spcBef>
                <a:spcPts val="0"/>
              </a:spcBef>
              <a:buSzPct val="135000"/>
            </a:pPr>
            <a:r>
              <a:rPr lang="en-CA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double tube de rayons X </a:t>
            </a:r>
            <a:r>
              <a:rPr lang="en-CA" sz="24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décalés</a:t>
            </a:r>
            <a:r>
              <a:rPr lang="en-CA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d’un certain angle </a:t>
            </a:r>
            <a:r>
              <a:rPr lang="en-CA" sz="24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CA" sz="24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réduit</a:t>
            </a:r>
            <a:r>
              <a:rPr lang="en-CA" sz="240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le temps </a:t>
            </a:r>
            <a:r>
              <a:rPr lang="en-CA" sz="24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d’acquisition</a:t>
            </a:r>
            <a:r>
              <a:rPr lang="en-CA" sz="2400" dirty="0"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endParaRPr lang="en-CA" sz="24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09200" lvl="2" indent="0">
              <a:lnSpc>
                <a:spcPct val="110000"/>
              </a:lnSpc>
              <a:spcBef>
                <a:spcPts val="0"/>
              </a:spcBef>
              <a:buSzPct val="135000"/>
              <a:buNone/>
            </a:pPr>
            <a:endParaRPr lang="en-CA" sz="18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41E741-C775-5B45-B6EF-009B01583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412" y="720095"/>
            <a:ext cx="2259785" cy="244996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F5EF07F-6BE3-E043-8846-CD960F33E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852" y="3310472"/>
            <a:ext cx="2172438" cy="27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41A08B-A0B7-E240-B788-8B8AE8FD2F6B}"/>
              </a:ext>
            </a:extLst>
          </p:cNvPr>
          <p:cNvSpPr txBox="1"/>
          <p:nvPr/>
        </p:nvSpPr>
        <p:spPr>
          <a:xfrm>
            <a:off x="6582412" y="6075393"/>
            <a:ext cx="22846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50" dirty="0"/>
              <a:t>https://</a:t>
            </a:r>
            <a:r>
              <a:rPr lang="fr-CA" sz="1050" dirty="0" err="1"/>
              <a:t>en.wikipedia.org</a:t>
            </a:r>
            <a:r>
              <a:rPr lang="fr-CA" sz="1050" dirty="0"/>
              <a:t>/wiki/</a:t>
            </a:r>
            <a:r>
              <a:rPr lang="fr-CA" sz="1050" dirty="0" err="1"/>
              <a:t>CT_scan</a:t>
            </a:r>
            <a:endParaRPr lang="fr-CA" sz="1050" dirty="0"/>
          </a:p>
        </p:txBody>
      </p:sp>
    </p:spTree>
    <p:extLst>
      <p:ext uri="{BB962C8B-B14F-4D97-AF65-F5344CB8AC3E}">
        <p14:creationId xmlns:p14="http://schemas.microsoft.com/office/powerpoint/2010/main" val="2984710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Tomographie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à rayons X (5)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Tomographie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X (TRX)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41A08B-A0B7-E240-B788-8B8AE8FD2F6B}"/>
              </a:ext>
            </a:extLst>
          </p:cNvPr>
          <p:cNvSpPr txBox="1"/>
          <p:nvPr/>
        </p:nvSpPr>
        <p:spPr>
          <a:xfrm>
            <a:off x="1280256" y="4852117"/>
            <a:ext cx="22846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50" dirty="0"/>
              <a:t>https://</a:t>
            </a:r>
            <a:r>
              <a:rPr lang="fr-CA" sz="1050" dirty="0" err="1"/>
              <a:t>en.wikipedia.org</a:t>
            </a:r>
            <a:r>
              <a:rPr lang="fr-CA" sz="1050" dirty="0"/>
              <a:t>/wiki/</a:t>
            </a:r>
            <a:r>
              <a:rPr lang="fr-CA" sz="1050" dirty="0" err="1"/>
              <a:t>CT_scan</a:t>
            </a:r>
            <a:endParaRPr lang="fr-CA" sz="105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8D5012A-DB3A-4649-BE6A-46E3F4A5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63" y="1163417"/>
            <a:ext cx="3762987" cy="368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410DAC-2843-AA17-4A35-2CFE20410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922710"/>
            <a:ext cx="4126628" cy="31014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13E546-5F2F-2442-EF0D-316CAA71857A}"/>
              </a:ext>
            </a:extLst>
          </p:cNvPr>
          <p:cNvSpPr txBox="1"/>
          <p:nvPr/>
        </p:nvSpPr>
        <p:spPr>
          <a:xfrm>
            <a:off x="4779367" y="6024129"/>
            <a:ext cx="3711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</a:rPr>
              <a:t>https://</a:t>
            </a:r>
            <a:r>
              <a:rPr lang="en-US" sz="1000" dirty="0" err="1">
                <a:latin typeface="+mj-lt"/>
              </a:rPr>
              <a:t>www.smithsonianmag.com</a:t>
            </a:r>
            <a:r>
              <a:rPr lang="en-US" sz="1000" dirty="0">
                <a:latin typeface="+mj-lt"/>
              </a:rPr>
              <a:t>/innovation/fifty-years-ago-the-first-ct-scan-let-doctors-see-inside-a-living-skull-180978792/</a:t>
            </a:r>
          </a:p>
        </p:txBody>
      </p:sp>
      <p:pic>
        <p:nvPicPr>
          <p:cNvPr id="4" name="Picture 3" descr="A close-up of a white circle&#10;&#10;Description automatically generated">
            <a:extLst>
              <a:ext uri="{FF2B5EF4-FFF2-40B4-BE49-F238E27FC236}">
                <a16:creationId xmlns:a16="http://schemas.microsoft.com/office/drawing/2014/main" id="{6BB801F5-57C8-21FF-37A5-BD3E5050CF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72" b="5463"/>
          <a:stretch/>
        </p:blipFill>
        <p:spPr>
          <a:xfrm>
            <a:off x="4755530" y="1378784"/>
            <a:ext cx="1642321" cy="13415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F2A31-0050-187C-8C06-872F7CC356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435" t="6108" r="21430" b="77830"/>
          <a:stretch/>
        </p:blipFill>
        <p:spPr>
          <a:xfrm>
            <a:off x="6848939" y="1387099"/>
            <a:ext cx="1642321" cy="13098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79B25A-FC91-0347-7DE8-45B03983F7FA}"/>
              </a:ext>
            </a:extLst>
          </p:cNvPr>
          <p:cNvSpPr txBox="1"/>
          <p:nvPr/>
        </p:nvSpPr>
        <p:spPr>
          <a:xfrm>
            <a:off x="6414205" y="1864901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vs.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BB46E4-4B16-3BE5-0F4A-F2CF8CB80F5A}"/>
              </a:ext>
            </a:extLst>
          </p:cNvPr>
          <p:cNvSpPr txBox="1"/>
          <p:nvPr/>
        </p:nvSpPr>
        <p:spPr>
          <a:xfrm>
            <a:off x="4992413" y="104861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années 70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069209-089C-A4B7-2F8D-EA87C413D83A}"/>
              </a:ext>
            </a:extLst>
          </p:cNvPr>
          <p:cNvSpPr txBox="1"/>
          <p:nvPr/>
        </p:nvSpPr>
        <p:spPr>
          <a:xfrm>
            <a:off x="7201346" y="1036928"/>
            <a:ext cx="90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présent</a:t>
            </a:r>
          </a:p>
        </p:txBody>
      </p:sp>
    </p:spTree>
    <p:extLst>
      <p:ext uri="{BB962C8B-B14F-4D97-AF65-F5344CB8AC3E}">
        <p14:creationId xmlns:p14="http://schemas.microsoft.com/office/powerpoint/2010/main" val="4124224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7E0B9DF8-65CC-9349-9EF0-D75AB3B26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39"/>
          <a:stretch/>
        </p:blipFill>
        <p:spPr bwMode="auto">
          <a:xfrm>
            <a:off x="6399652" y="3414541"/>
            <a:ext cx="2475883" cy="222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Autres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modalités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Autres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modalités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3F92EE0D-BCBA-4592-87B9-17EF9DEFFB69}"/>
              </a:ext>
            </a:extLst>
          </p:cNvPr>
          <p:cNvSpPr txBox="1">
            <a:spLocks/>
          </p:cNvSpPr>
          <p:nvPr/>
        </p:nvSpPr>
        <p:spPr>
          <a:xfrm>
            <a:off x="475911" y="1132378"/>
            <a:ext cx="6677933" cy="339390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Projections rectilignes : </a:t>
            </a:r>
            <a:r>
              <a:rPr lang="fr-CA" sz="2600" b="1" u="sng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SPECT</a:t>
            </a:r>
          </a:p>
          <a:p>
            <a:pPr marL="0" indent="0">
              <a:buSzPct val="135000"/>
              <a:buNone/>
            </a:pPr>
            <a:r>
              <a:rPr lang="fr-CA" sz="2600" b="1" u="sng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Single Photon </a:t>
            </a:r>
            <a:r>
              <a:rPr lang="fr-CA" sz="2600" b="1" u="sng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Emission</a:t>
            </a:r>
            <a:r>
              <a:rPr lang="fr-CA" sz="2600" b="1" u="sng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fr-CA" sz="2600" b="1" u="sng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Computed</a:t>
            </a:r>
            <a:r>
              <a:rPr lang="fr-CA" sz="2600" b="1" u="sng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fr-CA" sz="2600" b="1" u="sng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Tomography</a:t>
            </a:r>
            <a:endParaRPr lang="fr-CA" sz="2600" b="1" u="sng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Injection d’un radioisotope  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Migration vers un endroit d’intérêt dans le corps (radioisotope lié à une molécule cible)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Émission de rayons </a:t>
            </a:r>
            <a:r>
              <a:rPr lang="fr-CA" b="1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gamma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Détection des rayons </a:t>
            </a:r>
            <a:r>
              <a:rPr lang="fr-CA" dirty="0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perpendiculaires</a:t>
            </a:r>
            <a:r>
              <a:rPr lang="fr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par camera gamma rotative avec un </a:t>
            </a:r>
            <a:r>
              <a:rPr lang="fr-CA" dirty="0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collimateur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Reconstruction 3D à partir des projections gamma sous différents angles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fr-CA" sz="2000" b="1" u="sng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fr-CA" sz="2200" dirty="0"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0" indent="0">
              <a:buSzPct val="135000"/>
              <a:buNone/>
            </a:pPr>
            <a:endParaRPr lang="fr-CA" sz="2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09200" lvl="2" indent="0">
              <a:lnSpc>
                <a:spcPct val="110000"/>
              </a:lnSpc>
              <a:spcBef>
                <a:spcPts val="0"/>
              </a:spcBef>
              <a:buSzPct val="135000"/>
              <a:buNone/>
            </a:pPr>
            <a:endParaRPr lang="fr-CA" sz="18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fr-CA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242BE2-0772-9A41-AADF-363AFB3156E9}"/>
              </a:ext>
            </a:extLst>
          </p:cNvPr>
          <p:cNvSpPr txBox="1"/>
          <p:nvPr/>
        </p:nvSpPr>
        <p:spPr>
          <a:xfrm>
            <a:off x="4959451" y="6024129"/>
            <a:ext cx="39517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100" dirty="0" err="1">
                <a:latin typeface="+mj-lt"/>
              </a:rPr>
              <a:t>Physics</a:t>
            </a:r>
            <a:r>
              <a:rPr lang="fr-CA" sz="1100" dirty="0">
                <a:latin typeface="+mj-lt"/>
              </a:rPr>
              <a:t> in </a:t>
            </a:r>
            <a:r>
              <a:rPr lang="fr-CA" sz="1100" dirty="0" err="1">
                <a:latin typeface="+mj-lt"/>
              </a:rPr>
              <a:t>Nuclear</a:t>
            </a:r>
            <a:r>
              <a:rPr lang="fr-CA" sz="1100" dirty="0">
                <a:latin typeface="+mj-lt"/>
              </a:rPr>
              <a:t> </a:t>
            </a:r>
            <a:r>
              <a:rPr lang="fr-CA" sz="1100" dirty="0" err="1">
                <a:latin typeface="+mj-lt"/>
              </a:rPr>
              <a:t>Medicine</a:t>
            </a:r>
            <a:r>
              <a:rPr lang="fr-CA" sz="1100" dirty="0">
                <a:latin typeface="+mj-lt"/>
              </a:rPr>
              <a:t>, Cherry, </a:t>
            </a:r>
            <a:r>
              <a:rPr lang="fr-CA" sz="1100" dirty="0" err="1">
                <a:latin typeface="+mj-lt"/>
              </a:rPr>
              <a:t>Sorenson</a:t>
            </a:r>
            <a:r>
              <a:rPr lang="fr-CA" sz="1100" dirty="0">
                <a:latin typeface="+mj-lt"/>
              </a:rPr>
              <a:t> and Phelps 3rd </a:t>
            </a:r>
            <a:r>
              <a:rPr lang="fr-CA" sz="1100" dirty="0" err="1">
                <a:latin typeface="+mj-lt"/>
              </a:rPr>
              <a:t>ed</a:t>
            </a:r>
            <a:r>
              <a:rPr lang="fr-CA" sz="1100" dirty="0">
                <a:latin typeface="+mj-lt"/>
              </a:rPr>
              <a:t>.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E8D5741D-8B60-0F42-B58E-9B0B5FA30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43" y="4424765"/>
            <a:ext cx="2475883" cy="170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6A041C-261E-3F46-90CC-5A9534F8CA96}"/>
              </a:ext>
            </a:extLst>
          </p:cNvPr>
          <p:cNvSpPr txBox="1"/>
          <p:nvPr/>
        </p:nvSpPr>
        <p:spPr>
          <a:xfrm>
            <a:off x="1780785" y="6146378"/>
            <a:ext cx="1499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>
                <a:latin typeface="+mj-lt"/>
              </a:rPr>
              <a:t>Wikimedia </a:t>
            </a:r>
            <a:r>
              <a:rPr lang="en-CA" sz="1100" dirty="0">
                <a:latin typeface="+mj-lt"/>
              </a:rPr>
              <a:t>Commons</a:t>
            </a:r>
            <a:endParaRPr lang="fr-CA" sz="900" dirty="0">
              <a:latin typeface="+mj-lt"/>
            </a:endParaRPr>
          </a:p>
        </p:txBody>
      </p:sp>
      <p:pic>
        <p:nvPicPr>
          <p:cNvPr id="2050" name="Picture 2" descr="Coloured SPECT scan of a healthy brain - Stock Image - P332/0234 - Science  Photo Library">
            <a:extLst>
              <a:ext uri="{FF2B5EF4-FFF2-40B4-BE49-F238E27FC236}">
                <a16:creationId xmlns:a16="http://schemas.microsoft.com/office/drawing/2014/main" id="{6882E757-3C18-1351-82A8-5AEAB5E18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844" y="513568"/>
            <a:ext cx="1757330" cy="250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DE36FD0-542B-250B-BA14-B53A8ABE1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877" y="4445144"/>
            <a:ext cx="20955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46C0312-6918-EAC7-3E1A-563E02BE6B72}"/>
              </a:ext>
            </a:extLst>
          </p:cNvPr>
          <p:cNvSpPr txBox="1"/>
          <p:nvPr/>
        </p:nvSpPr>
        <p:spPr>
          <a:xfrm>
            <a:off x="3451860" y="6154934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collimateur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DAF0064-72A5-CF05-87DB-5D14689FDBCA}"/>
              </a:ext>
            </a:extLst>
          </p:cNvPr>
          <p:cNvCxnSpPr/>
          <p:nvPr/>
        </p:nvCxnSpPr>
        <p:spPr>
          <a:xfrm>
            <a:off x="5109210" y="3603974"/>
            <a:ext cx="0" cy="7716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044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E57A9E5C-00EA-EDED-2B19-76DE616D70D7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3520" y="2039165"/>
            <a:ext cx="1778772" cy="17787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99F380-F964-C6B8-315F-E041333E4F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334638" y="1000897"/>
            <a:ext cx="6364669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3500" b="1" dirty="0">
                <a:solidFill>
                  <a:srgbClr val="000000"/>
                </a:solidFill>
              </a:rPr>
              <a:t>En imagerie SPECT, quel est le rôle principal du collimateur utilisé avec la caméra gamma?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72B7F9-7DEC-78DB-FD76-8A49DF724CA3}"/>
              </a:ext>
            </a:extLst>
          </p:cNvPr>
          <p:cNvSpPr/>
          <p:nvPr/>
        </p:nvSpPr>
        <p:spPr>
          <a:xfrm>
            <a:off x="0" y="5820032"/>
            <a:ext cx="9144000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5866" tIns="194553" rIns="1389666" bIns="152863" rtlCol="0" anchor="ctr">
            <a:normAutofit fontScale="92500" lnSpcReduction="100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  <a:endParaRPr lang="fr-CA" sz="2600">
              <a:solidFill>
                <a:srgbClr val="FFFFFF"/>
              </a:solidFill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6AF23176-27AD-7870-092E-4CFEB9BF4DA7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2347" y="6227843"/>
            <a:ext cx="222347" cy="222347"/>
          </a:xfrm>
          <a:prstGeom prst="rect">
            <a:avLst/>
          </a:prstGeom>
        </p:spPr>
      </p:pic>
      <p:sp>
        <p:nvSpPr>
          <p:cNvPr id="8" name="Trapèze 7">
            <a:extLst>
              <a:ext uri="{FF2B5EF4-FFF2-40B4-BE49-F238E27FC236}">
                <a16:creationId xmlns:a16="http://schemas.microsoft.com/office/drawing/2014/main" id="{6FD71FAE-69EC-2584-D180-CA4D94506AB9}"/>
              </a:ext>
            </a:extLst>
          </p:cNvPr>
          <p:cNvSpPr/>
          <p:nvPr/>
        </p:nvSpPr>
        <p:spPr>
          <a:xfrm rot="2700000">
            <a:off x="7215278" y="386193"/>
            <a:ext cx="2501399" cy="583660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55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fr-CA" sz="2200">
              <a:solidFill>
                <a:srgbClr val="198038"/>
              </a:solidFill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62FDC657-07B9-E99A-2734-079FB9D5F3B0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60062" y="6200049"/>
            <a:ext cx="833799" cy="277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0522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Autres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modalités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Autres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modalités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3F92EE0D-BCBA-4592-87B9-17EF9DEFFB69}"/>
              </a:ext>
            </a:extLst>
          </p:cNvPr>
          <p:cNvSpPr txBox="1">
            <a:spLocks/>
          </p:cNvSpPr>
          <p:nvPr/>
        </p:nvSpPr>
        <p:spPr>
          <a:xfrm>
            <a:off x="475912" y="1162126"/>
            <a:ext cx="5501978" cy="47564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fr-CA" sz="2400" b="1" u="sng" spc="-50" dirty="0">
                <a:latin typeface="+mj-lt"/>
                <a:cs typeface="Tahoma"/>
              </a:rPr>
              <a:t>Projections rectilignes</a:t>
            </a:r>
            <a:r>
              <a:rPr lang="fr-CA" sz="2000" b="1" u="sng" spc="-5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:</a:t>
            </a:r>
            <a:r>
              <a:rPr lang="fr-CA" sz="2400" b="1" u="sng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PET</a:t>
            </a:r>
          </a:p>
          <a:p>
            <a:pPr marL="0" indent="0">
              <a:buSzPct val="135000"/>
              <a:buNone/>
            </a:pPr>
            <a:r>
              <a:rPr lang="fr-CA" sz="20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Tomographie par émission de positrons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sz="20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Injection d’un radioisotope qui émet des positrons en se désintégrant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sz="20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Positron + électron </a:t>
            </a:r>
            <a:r>
              <a:rPr lang="fr-CA" sz="20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CA" sz="20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fr-CA" sz="20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Émission de </a:t>
            </a:r>
            <a:r>
              <a:rPr lang="en-US" sz="20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2 photons  </a:t>
            </a:r>
            <a:r>
              <a:rPr lang="en-US" sz="20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exactement</a:t>
            </a:r>
            <a:r>
              <a:rPr lang="en-US" sz="20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 à </a:t>
            </a:r>
            <a:r>
              <a:rPr lang="en-US" sz="20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l’opposé</a:t>
            </a:r>
            <a:r>
              <a:rPr lang="en-US" sz="20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 (180 </a:t>
            </a:r>
            <a:r>
              <a:rPr lang="en-US" sz="20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degrés</a:t>
            </a:r>
            <a:r>
              <a:rPr lang="en-US" sz="20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) 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sz="20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Détection de rayons gamma opposées  simultanément par l’anneau de détecteurs</a:t>
            </a:r>
          </a:p>
          <a:p>
            <a:pPr marL="939600" lvl="2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fr-CA" sz="18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939600" lvl="2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fr-CA" sz="1800" b="1" u="sng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fr-CA" sz="2000" dirty="0"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0" indent="0">
              <a:buSzPct val="135000"/>
              <a:buNone/>
            </a:pPr>
            <a:endParaRPr lang="fr-CA" sz="24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09200" lvl="2" indent="0">
              <a:lnSpc>
                <a:spcPct val="110000"/>
              </a:lnSpc>
              <a:spcBef>
                <a:spcPts val="0"/>
              </a:spcBef>
              <a:buSzPct val="135000"/>
              <a:buNone/>
            </a:pPr>
            <a:endParaRPr lang="fr-CA" sz="1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fr-CA" sz="2000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242BE2-0772-9A41-AADF-363AFB3156E9}"/>
              </a:ext>
            </a:extLst>
          </p:cNvPr>
          <p:cNvSpPr txBox="1"/>
          <p:nvPr/>
        </p:nvSpPr>
        <p:spPr>
          <a:xfrm>
            <a:off x="5309162" y="5948365"/>
            <a:ext cx="30107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100" dirty="0">
                <a:latin typeface="+mj-lt"/>
              </a:rPr>
              <a:t>https://</a:t>
            </a:r>
            <a:r>
              <a:rPr lang="fr-CA" sz="1100" dirty="0" err="1">
                <a:latin typeface="+mj-lt"/>
              </a:rPr>
              <a:t>multimodalneuroimaging.wordpress.com</a:t>
            </a:r>
            <a:r>
              <a:rPr lang="fr-CA" sz="1100" dirty="0">
                <a:latin typeface="+mj-lt"/>
              </a:rPr>
              <a:t>/</a:t>
            </a:r>
          </a:p>
        </p:txBody>
      </p:sp>
      <p:pic>
        <p:nvPicPr>
          <p:cNvPr id="5124" name="Picture 4" descr="PET-scanner">
            <a:extLst>
              <a:ext uri="{FF2B5EF4-FFF2-40B4-BE49-F238E27FC236}">
                <a16:creationId xmlns:a16="http://schemas.microsoft.com/office/drawing/2014/main" id="{A157CD35-6935-E749-B682-4736A63CC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41" y="1128402"/>
            <a:ext cx="3004972" cy="479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B38BD7B-B023-EF41-62E6-98EDF28D7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19" y="4155301"/>
            <a:ext cx="1731719" cy="179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A68ACD-76A1-A30E-7A82-BDD8C64FBA7F}"/>
              </a:ext>
            </a:extLst>
          </p:cNvPr>
          <p:cNvSpPr txBox="1"/>
          <p:nvPr/>
        </p:nvSpPr>
        <p:spPr>
          <a:xfrm>
            <a:off x="1085850" y="5949060"/>
            <a:ext cx="40511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+mj-lt"/>
              </a:rPr>
              <a:t>https://</a:t>
            </a:r>
            <a:r>
              <a:rPr lang="en-US" sz="1100" dirty="0" err="1">
                <a:latin typeface="+mj-lt"/>
              </a:rPr>
              <a:t>en.wikipedia.org</a:t>
            </a:r>
            <a:r>
              <a:rPr lang="en-US" sz="1100" dirty="0">
                <a:latin typeface="+mj-lt"/>
              </a:rPr>
              <a:t>/wiki/</a:t>
            </a:r>
            <a:r>
              <a:rPr lang="en-US" sz="1100" dirty="0" err="1">
                <a:latin typeface="+mj-lt"/>
              </a:rPr>
              <a:t>Brain_positron_emission_tomography</a:t>
            </a:r>
            <a:endParaRPr lang="en-US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4932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EC24A-906C-C2AC-6747-73E466CE9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46D5CA-9869-7E92-0647-C741B6A27A8E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2251D7-8C23-EFAD-4304-B51C637CA796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C7E479-8C90-19DD-E696-C0D0C6C9A987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F6FE985-69E4-EBE5-2626-2A7AE385D231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7800AC8-85B5-5BC2-BCB4-866E17914382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A0B456-2A78-5E0F-96DC-89EFFD0C944C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Résumé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CF2749-3D06-3DD6-1931-6BA65A128050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Autres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modalités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au 4">
                <a:extLst>
                  <a:ext uri="{FF2B5EF4-FFF2-40B4-BE49-F238E27FC236}">
                    <a16:creationId xmlns:a16="http://schemas.microsoft.com/office/drawing/2014/main" id="{6C115534-A97C-C007-2CCA-FE5C2D471D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75893588"/>
                  </p:ext>
                </p:extLst>
              </p:nvPr>
            </p:nvGraphicFramePr>
            <p:xfrm>
              <a:off x="160019" y="976630"/>
              <a:ext cx="8823960" cy="5567318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440181">
                      <a:extLst>
                        <a:ext uri="{9D8B030D-6E8A-4147-A177-3AD203B41FA5}">
                          <a16:colId xmlns:a16="http://schemas.microsoft.com/office/drawing/2014/main" val="1494318334"/>
                        </a:ext>
                      </a:extLst>
                    </a:gridCol>
                    <a:gridCol w="2205990">
                      <a:extLst>
                        <a:ext uri="{9D8B030D-6E8A-4147-A177-3AD203B41FA5}">
                          <a16:colId xmlns:a16="http://schemas.microsoft.com/office/drawing/2014/main" val="1033696888"/>
                        </a:ext>
                      </a:extLst>
                    </a:gridCol>
                    <a:gridCol w="2343150">
                      <a:extLst>
                        <a:ext uri="{9D8B030D-6E8A-4147-A177-3AD203B41FA5}">
                          <a16:colId xmlns:a16="http://schemas.microsoft.com/office/drawing/2014/main" val="2520628960"/>
                        </a:ext>
                      </a:extLst>
                    </a:gridCol>
                    <a:gridCol w="2834639">
                      <a:extLst>
                        <a:ext uri="{9D8B030D-6E8A-4147-A177-3AD203B41FA5}">
                          <a16:colId xmlns:a16="http://schemas.microsoft.com/office/drawing/2014/main" val="3740221916"/>
                        </a:ext>
                      </a:extLst>
                    </a:gridCol>
                  </a:tblGrid>
                  <a:tr h="340360">
                    <a:tc>
                      <a:txBody>
                        <a:bodyPr/>
                        <a:lstStyle/>
                        <a:p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CT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SPECT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PET</a:t>
                          </a:r>
                          <a:endParaRPr lang="fr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1234389"/>
                      </a:ext>
                    </a:extLst>
                  </a:tr>
                  <a:tr h="77197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Principe physique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Atténuation</a:t>
                          </a:r>
                          <a:r>
                            <a:rPr lang="en-US" dirty="0"/>
                            <a:t> de rayons X </a:t>
                          </a:r>
                          <a:r>
                            <a:rPr lang="en-US" dirty="0" err="1"/>
                            <a:t>transmis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Émission de rayons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oMath>
                          </a14:m>
                          <a:r>
                            <a:rPr lang="fr-CA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Annihilation d’un positron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fr-CA" dirty="0"/>
                            <a:t> émission de</a:t>
                          </a:r>
                          <a:r>
                            <a:rPr lang="fr-CA" baseline="0" dirty="0"/>
                            <a:t> 2 photons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baseline="0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oMath>
                          </a14:m>
                          <a:r>
                            <a:rPr lang="fr-CA" dirty="0"/>
                            <a:t> opposés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8830625"/>
                      </a:ext>
                    </a:extLst>
                  </a:tr>
                  <a:tr h="77197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Source de </a:t>
                          </a:r>
                          <a:r>
                            <a:rPr lang="en-US" dirty="0" err="1"/>
                            <a:t>rayonnement</a:t>
                          </a:r>
                          <a:r>
                            <a:rPr lang="en-US" dirty="0"/>
                            <a:t> 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Externe (tube à rayons X)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Interne (radioisotope </a:t>
                          </a:r>
                          <a:r>
                            <a:rPr lang="en-US" dirty="0" err="1"/>
                            <a:t>injecté</a:t>
                          </a:r>
                          <a:r>
                            <a:rPr lang="en-US" dirty="0"/>
                            <a:t>)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Interne (radioisotope </a:t>
                          </a:r>
                          <a:r>
                            <a:rPr lang="en-US" dirty="0" err="1"/>
                            <a:t>émetteur</a:t>
                          </a:r>
                          <a:r>
                            <a:rPr lang="en-US" dirty="0"/>
                            <a:t> de positron)</a:t>
                          </a:r>
                          <a:endParaRPr lang="fr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6590410"/>
                      </a:ext>
                    </a:extLst>
                  </a:tr>
                  <a:tr h="771979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Détecteur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Détecteur</a:t>
                          </a:r>
                          <a:r>
                            <a:rPr lang="en-US" dirty="0"/>
                            <a:t> à rayons X (</a:t>
                          </a:r>
                          <a:r>
                            <a:rPr lang="en-US" dirty="0" err="1"/>
                            <a:t>en</a:t>
                          </a:r>
                          <a:r>
                            <a:rPr lang="en-US" dirty="0"/>
                            <a:t> barrette </a:t>
                          </a:r>
                          <a:r>
                            <a:rPr lang="en-US" dirty="0" err="1"/>
                            <a:t>ou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en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anneau</a:t>
                          </a:r>
                          <a:r>
                            <a:rPr lang="en-US" dirty="0"/>
                            <a:t>)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Caméra</a:t>
                          </a:r>
                          <a:r>
                            <a:rPr lang="en-US" dirty="0"/>
                            <a:t> gamma 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Anneau de </a:t>
                          </a:r>
                          <a:r>
                            <a:rPr lang="en-US" dirty="0" err="1"/>
                            <a:t>détecteurs</a:t>
                          </a:r>
                          <a:endParaRPr lang="fr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029824"/>
                      </a:ext>
                    </a:extLst>
                  </a:tr>
                  <a:tr h="771979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Collimateur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Aucun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Collimateur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mécanique</a:t>
                          </a:r>
                          <a:r>
                            <a:rPr lang="en-US" dirty="0"/>
                            <a:t> (plomb)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Aucun</a:t>
                          </a:r>
                          <a:endParaRPr lang="fr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9310481"/>
                      </a:ext>
                    </a:extLst>
                  </a:tr>
                  <a:tr h="77197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Type </a:t>
                          </a:r>
                          <a:r>
                            <a:rPr lang="en-US" dirty="0" err="1"/>
                            <a:t>d’image</a:t>
                          </a:r>
                          <a:r>
                            <a:rPr lang="en-US" dirty="0"/>
                            <a:t> 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Anatomique</a:t>
                          </a:r>
                          <a:r>
                            <a:rPr lang="en-US" dirty="0"/>
                            <a:t> (</a:t>
                          </a:r>
                          <a:r>
                            <a:rPr lang="en-US" dirty="0" err="1"/>
                            <a:t>densité</a:t>
                          </a:r>
                          <a:r>
                            <a:rPr lang="en-US" dirty="0"/>
                            <a:t> des </a:t>
                          </a:r>
                          <a:r>
                            <a:rPr lang="en-US" dirty="0" err="1"/>
                            <a:t>tissus</a:t>
                          </a:r>
                          <a:r>
                            <a:rPr lang="en-US" dirty="0"/>
                            <a:t>)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Fonctionnelle</a:t>
                          </a:r>
                          <a:r>
                            <a:rPr lang="en-US" dirty="0"/>
                            <a:t> (perfusion, </a:t>
                          </a:r>
                          <a:r>
                            <a:rPr lang="en-US" dirty="0" err="1"/>
                            <a:t>activité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métabolique</a:t>
                          </a:r>
                          <a:r>
                            <a:rPr lang="en-US" dirty="0"/>
                            <a:t>)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Fonctionnelle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avancée</a:t>
                          </a:r>
                          <a:r>
                            <a:rPr lang="en-US" dirty="0"/>
                            <a:t> (consummation de glucose, </a:t>
                          </a:r>
                          <a:r>
                            <a:rPr lang="en-US" dirty="0" err="1"/>
                            <a:t>activité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cellulaire</a:t>
                          </a:r>
                          <a:r>
                            <a:rPr lang="en-US" dirty="0"/>
                            <a:t>)</a:t>
                          </a:r>
                          <a:endParaRPr lang="fr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38014795"/>
                      </a:ext>
                    </a:extLst>
                  </a:tr>
                  <a:tr h="771979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Utilisations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typiques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Os</a:t>
                          </a:r>
                          <a:r>
                            <a:rPr lang="en-US" dirty="0"/>
                            <a:t>, </a:t>
                          </a:r>
                          <a:r>
                            <a:rPr lang="en-US" dirty="0" err="1"/>
                            <a:t>poumons</a:t>
                          </a:r>
                          <a:r>
                            <a:rPr lang="en-US" dirty="0"/>
                            <a:t>, pathologies </a:t>
                          </a:r>
                          <a:r>
                            <a:rPr lang="en-US" dirty="0" err="1"/>
                            <a:t>structurelles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Coeur, </a:t>
                          </a:r>
                          <a:r>
                            <a:rPr lang="en-US" dirty="0" err="1"/>
                            <a:t>cerveau</a:t>
                          </a:r>
                          <a:r>
                            <a:rPr lang="en-US" dirty="0"/>
                            <a:t>, </a:t>
                          </a:r>
                          <a:r>
                            <a:rPr lang="en-US" dirty="0" err="1"/>
                            <a:t>squelette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Oncologie</a:t>
                          </a:r>
                          <a:r>
                            <a:rPr lang="en-US" dirty="0"/>
                            <a:t>, </a:t>
                          </a:r>
                          <a:r>
                            <a:rPr lang="en-US" dirty="0" err="1"/>
                            <a:t>neurologie</a:t>
                          </a:r>
                          <a:r>
                            <a:rPr lang="en-US" dirty="0"/>
                            <a:t>, </a:t>
                          </a:r>
                          <a:r>
                            <a:rPr lang="en-US" dirty="0" err="1"/>
                            <a:t>cardiologie</a:t>
                          </a:r>
                          <a:endParaRPr lang="fr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18508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au 4">
                <a:extLst>
                  <a:ext uri="{FF2B5EF4-FFF2-40B4-BE49-F238E27FC236}">
                    <a16:creationId xmlns:a16="http://schemas.microsoft.com/office/drawing/2014/main" id="{6C115534-A97C-C007-2CCA-FE5C2D471D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75893588"/>
                  </p:ext>
                </p:extLst>
              </p:nvPr>
            </p:nvGraphicFramePr>
            <p:xfrm>
              <a:off x="160019" y="976630"/>
              <a:ext cx="8823960" cy="5567318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440181">
                      <a:extLst>
                        <a:ext uri="{9D8B030D-6E8A-4147-A177-3AD203B41FA5}">
                          <a16:colId xmlns:a16="http://schemas.microsoft.com/office/drawing/2014/main" val="1494318334"/>
                        </a:ext>
                      </a:extLst>
                    </a:gridCol>
                    <a:gridCol w="2205990">
                      <a:extLst>
                        <a:ext uri="{9D8B030D-6E8A-4147-A177-3AD203B41FA5}">
                          <a16:colId xmlns:a16="http://schemas.microsoft.com/office/drawing/2014/main" val="1033696888"/>
                        </a:ext>
                      </a:extLst>
                    </a:gridCol>
                    <a:gridCol w="2343150">
                      <a:extLst>
                        <a:ext uri="{9D8B030D-6E8A-4147-A177-3AD203B41FA5}">
                          <a16:colId xmlns:a16="http://schemas.microsoft.com/office/drawing/2014/main" val="2520628960"/>
                        </a:ext>
                      </a:extLst>
                    </a:gridCol>
                    <a:gridCol w="2834639">
                      <a:extLst>
                        <a:ext uri="{9D8B030D-6E8A-4147-A177-3AD203B41FA5}">
                          <a16:colId xmlns:a16="http://schemas.microsoft.com/office/drawing/2014/main" val="3740221916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CT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SPECT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PET</a:t>
                          </a:r>
                          <a:endParaRPr lang="fr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1234389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Principe physique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Atténuation</a:t>
                          </a:r>
                          <a:r>
                            <a:rPr lang="en-US" dirty="0"/>
                            <a:t> de rayons X </a:t>
                          </a:r>
                          <a:r>
                            <a:rPr lang="en-US" dirty="0" err="1"/>
                            <a:t>transmis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55325" t="-43333" r="-121039" b="-47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211398" t="-43333" r="-215" b="-479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8830625"/>
                      </a:ext>
                    </a:extLst>
                  </a:tr>
                  <a:tr h="77197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Source de </a:t>
                          </a:r>
                          <a:r>
                            <a:rPr lang="en-US" dirty="0" err="1"/>
                            <a:t>rayonnement</a:t>
                          </a:r>
                          <a:r>
                            <a:rPr lang="en-US" dirty="0"/>
                            <a:t> 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Externe (tube à rayons X)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Interne (radioisotope </a:t>
                          </a:r>
                          <a:r>
                            <a:rPr lang="en-US" dirty="0" err="1"/>
                            <a:t>injecté</a:t>
                          </a:r>
                          <a:r>
                            <a:rPr lang="en-US" dirty="0"/>
                            <a:t>)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Interne (radioisotope </a:t>
                          </a:r>
                          <a:r>
                            <a:rPr lang="en-US" dirty="0" err="1"/>
                            <a:t>émetteur</a:t>
                          </a:r>
                          <a:r>
                            <a:rPr lang="en-US" dirty="0"/>
                            <a:t> de positron)</a:t>
                          </a:r>
                          <a:endParaRPr lang="fr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6590410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Détecteur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Détecteur</a:t>
                          </a:r>
                          <a:r>
                            <a:rPr lang="en-US" dirty="0"/>
                            <a:t> à rayons X (</a:t>
                          </a:r>
                          <a:r>
                            <a:rPr lang="en-US" dirty="0" err="1"/>
                            <a:t>en</a:t>
                          </a:r>
                          <a:r>
                            <a:rPr lang="en-US" dirty="0"/>
                            <a:t> barrette </a:t>
                          </a:r>
                          <a:r>
                            <a:rPr lang="en-US" dirty="0" err="1"/>
                            <a:t>ou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en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anneau</a:t>
                          </a:r>
                          <a:r>
                            <a:rPr lang="en-US" dirty="0"/>
                            <a:t>)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Caméra</a:t>
                          </a:r>
                          <a:r>
                            <a:rPr lang="en-US" dirty="0"/>
                            <a:t> gamma 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Anneau de </a:t>
                          </a:r>
                          <a:r>
                            <a:rPr lang="en-US" dirty="0" err="1"/>
                            <a:t>détecteurs</a:t>
                          </a:r>
                          <a:endParaRPr lang="fr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029824"/>
                      </a:ext>
                    </a:extLst>
                  </a:tr>
                  <a:tr h="771979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Collimateur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Aucun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Collimateur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mécanique</a:t>
                          </a:r>
                          <a:r>
                            <a:rPr lang="en-US" dirty="0"/>
                            <a:t> (plomb)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Aucun</a:t>
                          </a:r>
                          <a:endParaRPr lang="fr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9310481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Type </a:t>
                          </a:r>
                          <a:r>
                            <a:rPr lang="en-US" dirty="0" err="1"/>
                            <a:t>d’image</a:t>
                          </a:r>
                          <a:r>
                            <a:rPr lang="en-US" dirty="0"/>
                            <a:t> 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Anatomique</a:t>
                          </a:r>
                          <a:r>
                            <a:rPr lang="en-US" dirty="0"/>
                            <a:t> (</a:t>
                          </a:r>
                          <a:r>
                            <a:rPr lang="en-US" dirty="0" err="1"/>
                            <a:t>densité</a:t>
                          </a:r>
                          <a:r>
                            <a:rPr lang="en-US" dirty="0"/>
                            <a:t> des </a:t>
                          </a:r>
                          <a:r>
                            <a:rPr lang="en-US" dirty="0" err="1"/>
                            <a:t>tissus</a:t>
                          </a:r>
                          <a:r>
                            <a:rPr lang="en-US" dirty="0"/>
                            <a:t>)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Fonctionnelle</a:t>
                          </a:r>
                          <a:r>
                            <a:rPr lang="en-US" dirty="0"/>
                            <a:t> (perfusion, </a:t>
                          </a:r>
                          <a:r>
                            <a:rPr lang="en-US" dirty="0" err="1"/>
                            <a:t>activité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métabolique</a:t>
                          </a:r>
                          <a:r>
                            <a:rPr lang="en-US" dirty="0"/>
                            <a:t>)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Fonctionnelle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avancée</a:t>
                          </a:r>
                          <a:r>
                            <a:rPr lang="en-US" dirty="0"/>
                            <a:t> (consummation de glucose, </a:t>
                          </a:r>
                          <a:r>
                            <a:rPr lang="en-US" dirty="0" err="1"/>
                            <a:t>activité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cellulaire</a:t>
                          </a:r>
                          <a:r>
                            <a:rPr lang="en-US" dirty="0"/>
                            <a:t>)</a:t>
                          </a:r>
                          <a:endParaRPr lang="fr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38014795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Utilisations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dirty="0" err="1"/>
                            <a:t>typiques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Os</a:t>
                          </a:r>
                          <a:r>
                            <a:rPr lang="en-US" dirty="0"/>
                            <a:t>, </a:t>
                          </a:r>
                          <a:r>
                            <a:rPr lang="en-US" dirty="0" err="1"/>
                            <a:t>poumons</a:t>
                          </a:r>
                          <a:r>
                            <a:rPr lang="en-US" dirty="0"/>
                            <a:t>, pathologies </a:t>
                          </a:r>
                          <a:r>
                            <a:rPr lang="en-US" dirty="0" err="1"/>
                            <a:t>structurelles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Coeur, </a:t>
                          </a:r>
                          <a:r>
                            <a:rPr lang="en-US" dirty="0" err="1"/>
                            <a:t>cerveau</a:t>
                          </a:r>
                          <a:r>
                            <a:rPr lang="en-US" dirty="0"/>
                            <a:t>, </a:t>
                          </a:r>
                          <a:r>
                            <a:rPr lang="en-US" dirty="0" err="1"/>
                            <a:t>squelette</a:t>
                          </a:r>
                          <a:endParaRPr lang="fr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Oncologie</a:t>
                          </a:r>
                          <a:r>
                            <a:rPr lang="en-US" dirty="0"/>
                            <a:t>, </a:t>
                          </a:r>
                          <a:r>
                            <a:rPr lang="en-US" dirty="0" err="1"/>
                            <a:t>neurologie</a:t>
                          </a:r>
                          <a:r>
                            <a:rPr lang="en-US" dirty="0"/>
                            <a:t>, </a:t>
                          </a:r>
                          <a:r>
                            <a:rPr lang="en-US" dirty="0" err="1"/>
                            <a:t>cardiologie</a:t>
                          </a:r>
                          <a:endParaRPr lang="fr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185082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41458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C3052-D7F2-143C-92C0-8F432E8BC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E773E-D7A0-E8ED-BF77-00EEBBEC2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537071"/>
            <a:ext cx="8707854" cy="4695019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͏͏Introduction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Tomographie à rayons X (TRX)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Autres modalités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Formulation du problème de TRX ― Transformée de Radon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600" b="1" spc="-45" dirty="0">
                <a:latin typeface="+mj-lt"/>
                <a:cs typeface="Tahoma"/>
              </a:rPr>
              <a:t>Reconstruction </a:t>
            </a:r>
            <a:r>
              <a:rPr lang="en-CA" sz="2600" b="1" spc="-45" dirty="0" err="1">
                <a:latin typeface="+mj-lt"/>
                <a:cs typeface="Tahoma"/>
              </a:rPr>
              <a:t>en</a:t>
            </a:r>
            <a:r>
              <a:rPr lang="en-CA" sz="2600" b="1" spc="-45" dirty="0">
                <a:latin typeface="+mj-lt"/>
                <a:cs typeface="Tahoma"/>
              </a:rPr>
              <a:t> TRX : </a:t>
            </a:r>
            <a:r>
              <a:rPr lang="en-CA" sz="2600" b="1" spc="-45" dirty="0" err="1">
                <a:latin typeface="+mj-lt"/>
                <a:cs typeface="Tahoma"/>
              </a:rPr>
              <a:t>approche</a:t>
            </a:r>
            <a:r>
              <a:rPr lang="en-CA" sz="2600" b="1" spc="-45" dirty="0">
                <a:latin typeface="+mj-lt"/>
                <a:cs typeface="Tahoma"/>
              </a:rPr>
              <a:t> </a:t>
            </a:r>
            <a:r>
              <a:rPr lang="en-CA" sz="2600" b="1" spc="-45" dirty="0" err="1">
                <a:latin typeface="+mj-lt"/>
                <a:cs typeface="Tahoma"/>
              </a:rPr>
              <a:t>analytique</a:t>
            </a:r>
            <a:endParaRPr lang="en-CA" sz="2600" b="1" spc="-45" dirty="0">
              <a:latin typeface="+mj-lt"/>
              <a:cs typeface="Tahoma"/>
            </a:endParaRPr>
          </a:p>
          <a:p>
            <a:pPr lvl="1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Géométrie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à</a:t>
            </a:r>
            <a:r>
              <a:rPr lang="en-CA" sz="2200" spc="-65" dirty="0">
                <a:latin typeface="+mj-lt"/>
                <a:cs typeface="Tahoma"/>
              </a:rPr>
              <a:t> rayons </a:t>
            </a:r>
            <a:r>
              <a:rPr lang="en-CA" sz="2200" spc="-65" dirty="0" err="1">
                <a:latin typeface="+mj-lt"/>
                <a:cs typeface="Tahoma"/>
              </a:rPr>
              <a:t>parallèles</a:t>
            </a:r>
            <a:endParaRPr lang="en-CA" sz="2200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600" b="1" spc="-45" dirty="0">
                <a:latin typeface="+mj-lt"/>
                <a:cs typeface="Tahoma"/>
              </a:rPr>
              <a:t>IRM : reconstruction par </a:t>
            </a:r>
            <a:r>
              <a:rPr lang="en-CA" sz="2600" b="1" spc="-45" dirty="0" err="1">
                <a:latin typeface="+mj-lt"/>
                <a:cs typeface="Tahoma"/>
              </a:rPr>
              <a:t>retroprojections</a:t>
            </a:r>
            <a:endParaRPr lang="fr-FR" sz="2600" b="1" spc="-45" dirty="0">
              <a:latin typeface="+mj-lt"/>
              <a:cs typeface="Tahoma"/>
            </a:endParaRPr>
          </a:p>
          <a:p>
            <a:pPr marL="540000" lvl="1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  <a:buNone/>
            </a:pPr>
            <a:endParaRPr lang="en-CA" sz="2200" spc="-6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7FE17-5A1A-289C-F58F-5C05AD6E4878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254A97-29C4-0F9F-BF6E-364A71BF9FFB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2E2CBBB-8D97-85A2-4EF8-7B1EED70666B}"/>
              </a:ext>
            </a:extLst>
          </p:cNvPr>
          <p:cNvSpPr/>
          <p:nvPr/>
        </p:nvSpPr>
        <p:spPr>
          <a:xfrm>
            <a:off x="436145" y="3278969"/>
            <a:ext cx="8522117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42264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Formulation du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problème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TRX ―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Radon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135473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501605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AD5BC7-B745-4AEB-A93B-D72C8DBD83AD}"/>
              </a:ext>
            </a:extLst>
          </p:cNvPr>
          <p:cNvSpPr txBox="1"/>
          <p:nvPr/>
        </p:nvSpPr>
        <p:spPr>
          <a:xfrm>
            <a:off x="355600" y="249793"/>
            <a:ext cx="84990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Projections à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rayons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parallèles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Radon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4327FF2-AE7D-4E3F-8C5B-0C5B10208B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600" y="1454561"/>
            <a:ext cx="4751578" cy="41700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CA" sz="2600" b="1" u="sng" dirty="0" err="1">
                <a:latin typeface="+mj-lt"/>
              </a:rPr>
              <a:t>Géométrie</a:t>
            </a:r>
            <a:r>
              <a:rPr lang="en-CA" sz="2600" b="1" u="sng" dirty="0">
                <a:latin typeface="+mj-lt"/>
              </a:rPr>
              <a:t> </a:t>
            </a:r>
            <a:r>
              <a:rPr lang="en-CA" sz="2600" b="1" u="sng" dirty="0" err="1">
                <a:latin typeface="+mj-lt"/>
              </a:rPr>
              <a:t>utilisée</a:t>
            </a:r>
            <a:endParaRPr lang="en-CA" sz="2600" b="1" u="sng" dirty="0">
              <a:latin typeface="+mj-lt"/>
            </a:endParaRPr>
          </a:p>
          <a:p>
            <a:pPr marL="0" indent="0">
              <a:buNone/>
            </a:pPr>
            <a:endParaRPr lang="en-CA" sz="2600" b="1" u="sng" dirty="0">
              <a:latin typeface="+mj-lt"/>
            </a:endParaRPr>
          </a:p>
          <a:p>
            <a:pPr marL="0" indent="0">
              <a:buNone/>
            </a:pPr>
            <a:endParaRPr lang="en-CA" sz="2600" b="1" u="sng" dirty="0">
              <a:latin typeface="+mj-lt"/>
            </a:endParaRPr>
          </a:p>
          <a:p>
            <a:pPr marL="0" indent="0">
              <a:buNone/>
            </a:pPr>
            <a:endParaRPr lang="en-CA" sz="2600" b="1" u="sng" dirty="0">
              <a:latin typeface="+mj-lt"/>
            </a:endParaRPr>
          </a:p>
          <a:p>
            <a:pPr marL="0" indent="0">
              <a:buNone/>
            </a:pPr>
            <a:endParaRPr lang="en-CA" sz="2600" b="1" u="sng" dirty="0">
              <a:latin typeface="+mj-lt"/>
            </a:endParaRPr>
          </a:p>
          <a:p>
            <a:pPr marL="0" indent="0">
              <a:buNone/>
            </a:pPr>
            <a:endParaRPr lang="en-CA" sz="2600" b="1" u="sng" dirty="0">
              <a:latin typeface="+mj-lt"/>
            </a:endParaRPr>
          </a:p>
          <a:p>
            <a:pPr marL="0" indent="0">
              <a:buNone/>
            </a:pPr>
            <a:endParaRPr lang="en-CA" sz="2600" b="1" u="sng" dirty="0">
              <a:latin typeface="+mj-lt"/>
            </a:endParaRPr>
          </a:p>
          <a:p>
            <a:pPr marL="0" indent="0">
              <a:buNone/>
            </a:pPr>
            <a:endParaRPr lang="en-CA" sz="2600" b="1" u="sng" dirty="0">
              <a:latin typeface="+mj-lt"/>
            </a:endParaRPr>
          </a:p>
          <a:p>
            <a:pPr marL="0" indent="0">
              <a:buNone/>
            </a:pPr>
            <a:endParaRPr lang="en-CA" sz="2600" b="1" u="sng" dirty="0">
              <a:latin typeface="+mj-lt"/>
            </a:endParaRPr>
          </a:p>
          <a:p>
            <a:pPr marL="0" indent="0">
              <a:buNone/>
            </a:pPr>
            <a:endParaRPr lang="en-CA" sz="2600" b="1" u="sng" dirty="0">
              <a:latin typeface="+mj-lt"/>
            </a:endParaRPr>
          </a:p>
          <a:p>
            <a:pPr marL="0" indent="0">
              <a:buNone/>
            </a:pPr>
            <a:r>
              <a:rPr lang="es-ES" sz="1400" i="1" spc="-35" dirty="0">
                <a:latin typeface="+mj-lt"/>
                <a:cs typeface="Arial"/>
              </a:rPr>
              <a:t>©</a:t>
            </a:r>
            <a:r>
              <a:rPr lang="es-ES" sz="14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4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4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4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4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4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400" dirty="0">
              <a:latin typeface="+mj-lt"/>
            </a:endParaRPr>
          </a:p>
          <a:p>
            <a:pPr marL="0" indent="0">
              <a:buNone/>
            </a:pPr>
            <a:endParaRPr lang="en-CA" sz="2600" b="1" u="sng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0D3B5615-5A02-4527-815F-BCAA493EB469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5118749" y="1428057"/>
                <a:ext cx="3853661" cy="4170059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CA" sz="2600" b="1" u="sng" dirty="0">
                    <a:latin typeface="+mj-lt"/>
                  </a:rPr>
                  <a:t>Caractéristiques d’un rayon</a:t>
                </a:r>
              </a:p>
              <a:p>
                <a:pPr marL="0" indent="0">
                  <a:buNone/>
                </a:pPr>
                <a:endParaRPr lang="en-CA" sz="2600" b="1" u="sng" dirty="0">
                  <a:latin typeface="+mj-lt"/>
                </a:endParaRPr>
              </a:p>
              <a:p>
                <a:pPr marL="0" indent="0">
                  <a:buNone/>
                </a:pPr>
                <a:endParaRPr lang="en-CA" sz="2600" b="1" u="sng" dirty="0">
                  <a:latin typeface="+mj-lt"/>
                </a:endParaRPr>
              </a:p>
              <a:p>
                <a:pPr marL="0" indent="0">
                  <a:buNone/>
                </a:pPr>
                <a:endParaRPr lang="en-CA" sz="2600" b="1" u="sng" dirty="0">
                  <a:latin typeface="+mj-lt"/>
                </a:endParaRPr>
              </a:p>
              <a:p>
                <a:pPr marL="0" indent="0">
                  <a:buNone/>
                </a:pPr>
                <a:endParaRPr lang="en-CA" sz="2600" b="1" u="sng" dirty="0">
                  <a:latin typeface="+mj-lt"/>
                </a:endParaRPr>
              </a:p>
              <a:p>
                <a:pPr marL="0" indent="0">
                  <a:buNone/>
                </a:pPr>
                <a:endParaRPr lang="en-CA" sz="2600" b="1" u="sng" dirty="0">
                  <a:latin typeface="+mj-lt"/>
                </a:endParaRPr>
              </a:p>
              <a:p>
                <a:pPr marL="0" indent="0">
                  <a:buNone/>
                </a:pPr>
                <a:endParaRPr lang="en-CA" sz="2600" b="1" u="sng" dirty="0">
                  <a:latin typeface="+mj-lt"/>
                </a:endParaRPr>
              </a:p>
              <a:p>
                <a:pPr marL="0" indent="0">
                  <a:buNone/>
                </a:pPr>
                <a:endParaRPr lang="en-CA" sz="2600" b="1" u="sng" dirty="0">
                  <a:latin typeface="+mj-lt"/>
                </a:endParaRPr>
              </a:p>
              <a:p>
                <a:pPr marL="0" indent="0">
                  <a:buNone/>
                </a:pPr>
                <a:endParaRPr lang="en-CA" sz="2600" b="1" u="sng" dirty="0">
                  <a:latin typeface="+mj-lt"/>
                </a:endParaRPr>
              </a:p>
              <a:p>
                <a:pPr marL="0" indent="0">
                  <a:spcBef>
                    <a:spcPts val="1800"/>
                  </a:spcBef>
                  <a:buNone/>
                </a:pPr>
                <a:r>
                  <a:rPr lang="es-ES" sz="1200" i="1" spc="-35" dirty="0">
                    <a:latin typeface="+mj-lt"/>
                    <a:cs typeface="Arial"/>
                  </a:rPr>
                  <a:t>©</a:t>
                </a:r>
                <a:r>
                  <a:rPr lang="es-ES" sz="1200" spc="-3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1200" spc="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1992-2008 </a:t>
                </a:r>
                <a:r>
                  <a:rPr lang="es-ES" sz="1200" spc="8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R. C. </a:t>
                </a:r>
                <a:r>
                  <a:rPr lang="es-ES" sz="1200" spc="4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Gonzalez</a:t>
                </a:r>
                <a:r>
                  <a:rPr lang="es-ES" sz="1200" spc="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1200" spc="12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&amp; </a:t>
                </a:r>
                <a:r>
                  <a:rPr lang="es-ES" sz="1200" spc="8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R. E.</a:t>
                </a:r>
                <a:r>
                  <a:rPr lang="es-ES" sz="1200" spc="17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1200" spc="5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Woods</a:t>
                </a:r>
                <a:endParaRPr lang="es-ES" sz="2200" i="1" spc="-5" dirty="0">
                  <a:latin typeface="+mj-lt"/>
                  <a:cs typeface="Times New Roman"/>
                </a:endParaRPr>
              </a:p>
              <a:p>
                <a:pPr marL="0" indent="0">
                  <a:spcBef>
                    <a:spcPts val="1200"/>
                  </a:spcBef>
                  <a:buNone/>
                </a:pPr>
                <a:r>
                  <a:rPr lang="es-ES" sz="2400" i="1" spc="-5" dirty="0">
                    <a:latin typeface="+mj-lt"/>
                    <a:cs typeface="Times New Roman"/>
                  </a:rPr>
                  <a:t>x</a:t>
                </a:r>
                <a:r>
                  <a:rPr lang="en-CA" sz="2400" dirty="0">
                    <a:latin typeface="+mj-lt"/>
                  </a:rPr>
                  <a:t> cos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</m:oMath>
                </a14:m>
                <a:r>
                  <a:rPr lang="es-ES" sz="2400" i="1" spc="5" dirty="0">
                    <a:latin typeface="+mj-lt"/>
                    <a:cs typeface="Times New Roman"/>
                  </a:rPr>
                  <a:t>y </a:t>
                </a:r>
                <a:r>
                  <a:rPr lang="en-CA" sz="2400" dirty="0">
                    <a:latin typeface="+mj-lt"/>
                  </a:rPr>
                  <a:t>sin</a:t>
                </a:r>
                <a:r>
                  <a:rPr lang="en-CA" sz="2400" dirty="0">
                    <a:latin typeface="+mj-lt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CA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endParaRPr lang="en-CA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0D3B5615-5A02-4527-815F-BCAA493EB4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118749" y="1428057"/>
                <a:ext cx="3853661" cy="4170059"/>
              </a:xfrm>
              <a:blipFill>
                <a:blip r:embed="rId3"/>
                <a:stretch>
                  <a:fillRect l="-2532" t="-3363" b="-277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5D67A502-957C-491E-8001-8F05DB282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462" y="1803579"/>
            <a:ext cx="3061450" cy="31141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FF0871-F409-4397-9D92-B5DB693E1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43" y="1940515"/>
            <a:ext cx="4449934" cy="31030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D346401-8F0F-7E80-F2D1-2F452611B595}"/>
                  </a:ext>
                </a:extLst>
              </p:cNvPr>
              <p:cNvSpPr txBox="1"/>
              <p:nvPr/>
            </p:nvSpPr>
            <p:spPr>
              <a:xfrm>
                <a:off x="156959" y="5858913"/>
                <a:ext cx="8772401" cy="638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50" dirty="0"/>
                  <a:t>La projection </a:t>
                </a:r>
                <a14:m>
                  <m:oMath xmlns:m="http://schemas.openxmlformats.org/officeDocument/2006/math">
                    <m:r>
                      <a:rPr lang="en-US" sz="165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165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5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5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65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165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65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5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5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165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A" sz="1650" dirty="0"/>
                  <a:t>est la somme (intégrale) des valeurs de </a:t>
                </a:r>
                <a14:m>
                  <m:oMath xmlns:m="http://schemas.openxmlformats.org/officeDocument/2006/math">
                    <m:r>
                      <a:rPr lang="en-US" sz="165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65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5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5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5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5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A" sz="1650" dirty="0"/>
                  <a:t> (l’objet) le long de la droite L.</a:t>
                </a:r>
              </a:p>
              <a:p>
                <a:r>
                  <a:rPr lang="fr-CA" sz="1650" dirty="0"/>
                  <a:t>Ça correspond à ce qu’un détecteur mesure pour un certain angle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D346401-8F0F-7E80-F2D1-2F452611B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59" y="5858913"/>
                <a:ext cx="8772401" cy="638829"/>
              </a:xfrm>
              <a:prstGeom prst="rect">
                <a:avLst/>
              </a:prstGeom>
              <a:blipFill>
                <a:blip r:embed="rId6"/>
                <a:stretch>
                  <a:fillRect l="-417" b="-1238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1356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33A839-9A39-0749-8B50-9CC30CFD1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490" y="1700079"/>
            <a:ext cx="3015273" cy="21025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Formulation du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problème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TRX ―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Radon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135473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AD5BC7-B745-4AEB-A93B-D72C8DBD83AD}"/>
              </a:ext>
            </a:extLst>
          </p:cNvPr>
          <p:cNvSpPr txBox="1"/>
          <p:nvPr/>
        </p:nvSpPr>
        <p:spPr>
          <a:xfrm>
            <a:off x="355600" y="249793"/>
            <a:ext cx="84990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Projections à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rayons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parallèles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Radon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3496560-4DC4-4E44-AF43-313A363197A4}"/>
              </a:ext>
            </a:extLst>
          </p:cNvPr>
          <p:cNvSpPr/>
          <p:nvPr/>
        </p:nvSpPr>
        <p:spPr>
          <a:xfrm>
            <a:off x="431078" y="5887843"/>
            <a:ext cx="8224974" cy="373631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rgbClr val="FF0000"/>
                </a:solidFill>
                <a:latin typeface="+mj-lt"/>
              </a:rPr>
              <a:t>Reconstruction : inversion de la </a:t>
            </a:r>
            <a:r>
              <a:rPr lang="en-CA" b="1" dirty="0" err="1">
                <a:solidFill>
                  <a:srgbClr val="FF0000"/>
                </a:solidFill>
                <a:latin typeface="+mj-lt"/>
              </a:rPr>
              <a:t>transformée</a:t>
            </a:r>
            <a:r>
              <a:rPr lang="en-CA" b="1" dirty="0">
                <a:solidFill>
                  <a:srgbClr val="FF0000"/>
                </a:solidFill>
                <a:latin typeface="+mj-lt"/>
              </a:rPr>
              <a:t> de Radon 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072C9B-F8A8-47D3-9A17-57CFD2C9A264}"/>
              </a:ext>
            </a:extLst>
          </p:cNvPr>
          <p:cNvGrpSpPr/>
          <p:nvPr/>
        </p:nvGrpSpPr>
        <p:grpSpPr>
          <a:xfrm>
            <a:off x="487948" y="1783206"/>
            <a:ext cx="8633792" cy="3830513"/>
            <a:chOff x="487948" y="1783206"/>
            <a:chExt cx="8633792" cy="3830513"/>
          </a:xfrm>
        </p:grpSpPr>
        <p:sp>
          <p:nvSpPr>
            <p:cNvPr id="18" name="Content Placeholder 5">
              <a:extLst>
                <a:ext uri="{FF2B5EF4-FFF2-40B4-BE49-F238E27FC236}">
                  <a16:creationId xmlns:a16="http://schemas.microsoft.com/office/drawing/2014/main" id="{C4EC1909-55E5-4CDF-9E7A-EBEA66FAB93E}"/>
                </a:ext>
              </a:extLst>
            </p:cNvPr>
            <p:cNvSpPr txBox="1">
              <a:spLocks/>
            </p:cNvSpPr>
            <p:nvPr/>
          </p:nvSpPr>
          <p:spPr>
            <a:xfrm>
              <a:off x="487948" y="1783206"/>
              <a:ext cx="8633792" cy="383051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SzPct val="135000"/>
                <a:buNone/>
              </a:pPr>
              <a:r>
                <a:rPr lang="en-CA" sz="2600" b="1" u="sng" spc="-50" dirty="0">
                  <a:latin typeface="+mj-lt"/>
                  <a:cs typeface="Tahoma"/>
                </a:rPr>
                <a:t>Expression d’un point </a:t>
              </a:r>
              <a:r>
                <a:rPr lang="en-CA" sz="2600" b="1" u="sng" spc="-50" dirty="0" err="1">
                  <a:latin typeface="+mj-lt"/>
                  <a:cs typeface="Tahoma"/>
                </a:rPr>
                <a:t>d’une</a:t>
              </a:r>
              <a:r>
                <a:rPr lang="en-CA" sz="2600" b="1" u="sng" spc="-50" dirty="0">
                  <a:latin typeface="+mj-lt"/>
                  <a:cs typeface="Tahoma"/>
                </a:rPr>
                <a:t> projection</a:t>
              </a:r>
            </a:p>
            <a:p>
              <a:pPr marL="0" indent="0">
                <a:spcBef>
                  <a:spcPts val="180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180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1800"/>
                </a:spcBef>
                <a:buSzPct val="135000"/>
                <a:buNone/>
              </a:pPr>
              <a:endParaRPr lang="en-CA" sz="2600" b="1" u="sng" spc="-50" dirty="0">
                <a:latin typeface="+mj-lt"/>
                <a:cs typeface="Tahoma"/>
              </a:endParaRPr>
            </a:p>
            <a:p>
              <a:pPr marL="0" indent="0">
                <a:spcBef>
                  <a:spcPts val="1800"/>
                </a:spcBef>
                <a:buSzPct val="135000"/>
                <a:buNone/>
              </a:pPr>
              <a:r>
                <a:rPr lang="en-CA" sz="2600" b="1" u="sng" spc="-50" dirty="0" err="1">
                  <a:solidFill>
                    <a:srgbClr val="FF0000"/>
                  </a:solidFill>
                  <a:latin typeface="+mj-lt"/>
                  <a:cs typeface="Tahoma"/>
                </a:rPr>
                <a:t>Transformée</a:t>
              </a:r>
              <a:r>
                <a:rPr lang="en-CA" sz="2600" b="1" u="sng" spc="-50" dirty="0">
                  <a:solidFill>
                    <a:srgbClr val="FF0000"/>
                  </a:solidFill>
                  <a:latin typeface="+mj-lt"/>
                  <a:cs typeface="Tahoma"/>
                </a:rPr>
                <a:t> de Radon</a:t>
              </a:r>
            </a:p>
            <a:p>
              <a:pPr marL="0" indent="0">
                <a:buSzPct val="135000"/>
                <a:buNone/>
              </a:pPr>
              <a:endParaRPr lang="en-CA" sz="2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709200" lvl="2" indent="0">
                <a:lnSpc>
                  <a:spcPct val="110000"/>
                </a:lnSpc>
                <a:spcBef>
                  <a:spcPts val="0"/>
                </a:spcBef>
                <a:buSzPct val="135000"/>
                <a:buNone/>
              </a:pPr>
              <a:endParaRPr lang="en-CA" sz="1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252000" lvl="1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endParaRPr lang="en-CA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BD05516-5D9E-4F43-827A-0EC5D1824B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0539"/>
            <a:stretch/>
          </p:blipFill>
          <p:spPr>
            <a:xfrm>
              <a:off x="625634" y="4733076"/>
              <a:ext cx="5622766" cy="647840"/>
            </a:xfrm>
            <a:prstGeom prst="rect">
              <a:avLst/>
            </a:prstGeom>
          </p:spPr>
        </p:pic>
      </p:grp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4C7E47F-6054-B842-BA31-0A2F6DDC36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1" r="3811"/>
          <a:stretch/>
        </p:blipFill>
        <p:spPr>
          <a:xfrm>
            <a:off x="625634" y="2578100"/>
            <a:ext cx="5930901" cy="850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1CED03D2-E55A-BE9E-4E35-B5156D391794}"/>
                  </a:ext>
                </a:extLst>
              </p:cNvPr>
              <p:cNvSpPr txBox="1"/>
              <p:nvPr/>
            </p:nvSpPr>
            <p:spPr>
              <a:xfrm>
                <a:off x="1222358" y="3448975"/>
                <a:ext cx="6291851" cy="5405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L’argument de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 err="1"/>
                  <a:t>est</a:t>
                </a:r>
                <a:r>
                  <a:rPr lang="en-US" sz="1400" dirty="0"/>
                  <a:t> </a:t>
                </a:r>
                <a:r>
                  <a:rPr lang="en-US" sz="1400" dirty="0" err="1"/>
                  <a:t>nul</a:t>
                </a:r>
                <a:r>
                  <a:rPr lang="en-US" sz="1400" dirty="0"/>
                  <a:t> pour la </a:t>
                </a:r>
                <a:r>
                  <a:rPr lang="en-US" sz="1400" dirty="0" err="1"/>
                  <a:t>ligne</a:t>
                </a:r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𝑥</m:t>
                    </m:r>
                    <m:func>
                      <m:func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func>
                          <m:func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func>
                      </m:e>
                    </m:func>
                  </m:oMath>
                </a14:m>
                <a:endParaRPr lang="fr-CA" sz="1400" dirty="0"/>
              </a:p>
              <a:p>
                <a:r>
                  <a:rPr lang="fr-CA" sz="1400" dirty="0"/>
                  <a:t>Donc l’intégrale est non nulle pour 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A" sz="1400" dirty="0"/>
                  <a:t>, lorsqu’on est sur la ligne définie par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fr-CA" sz="1400" dirty="0"/>
                  <a:t> et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fr-CA" sz="14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1CED03D2-E55A-BE9E-4E35-B5156D391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358" y="3448975"/>
                <a:ext cx="6291851" cy="540533"/>
              </a:xfrm>
              <a:prstGeom prst="rect">
                <a:avLst/>
              </a:prstGeom>
              <a:blipFill>
                <a:blip r:embed="rId6"/>
                <a:stretch>
                  <a:fillRect l="-291" t="-1136" b="-11364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4479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537071"/>
            <a:ext cx="8707854" cy="4695019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͏͏Introduction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Tomographie à rayons X (TRX)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Autres modalités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Formulation du problème de TRX ― Transformée de Radon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600" b="1" spc="-45" dirty="0">
                <a:latin typeface="+mj-lt"/>
                <a:cs typeface="Tahoma"/>
              </a:rPr>
              <a:t>Reconstruction </a:t>
            </a:r>
            <a:r>
              <a:rPr lang="en-CA" sz="2600" b="1" spc="-45" dirty="0" err="1">
                <a:latin typeface="+mj-lt"/>
                <a:cs typeface="Tahoma"/>
              </a:rPr>
              <a:t>en</a:t>
            </a:r>
            <a:r>
              <a:rPr lang="en-CA" sz="2600" b="1" spc="-45" dirty="0">
                <a:latin typeface="+mj-lt"/>
                <a:cs typeface="Tahoma"/>
              </a:rPr>
              <a:t> TRX : </a:t>
            </a:r>
            <a:r>
              <a:rPr lang="en-CA" sz="2600" b="1" spc="-45" dirty="0" err="1">
                <a:latin typeface="+mj-lt"/>
                <a:cs typeface="Tahoma"/>
              </a:rPr>
              <a:t>approche</a:t>
            </a:r>
            <a:r>
              <a:rPr lang="en-CA" sz="2600" b="1" spc="-45" dirty="0">
                <a:latin typeface="+mj-lt"/>
                <a:cs typeface="Tahoma"/>
              </a:rPr>
              <a:t> </a:t>
            </a:r>
            <a:r>
              <a:rPr lang="en-CA" sz="2600" b="1" spc="-45" dirty="0" err="1">
                <a:latin typeface="+mj-lt"/>
                <a:cs typeface="Tahoma"/>
              </a:rPr>
              <a:t>analytique</a:t>
            </a:r>
            <a:endParaRPr lang="en-CA" sz="2600" b="1" spc="-45" dirty="0">
              <a:latin typeface="+mj-lt"/>
              <a:cs typeface="Tahoma"/>
            </a:endParaRPr>
          </a:p>
          <a:p>
            <a:pPr lvl="1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Géométrie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à</a:t>
            </a:r>
            <a:r>
              <a:rPr lang="en-CA" sz="2200" spc="-65" dirty="0">
                <a:latin typeface="+mj-lt"/>
                <a:cs typeface="Tahoma"/>
              </a:rPr>
              <a:t> rayons </a:t>
            </a:r>
            <a:r>
              <a:rPr lang="en-CA" sz="2200" spc="-65" dirty="0" err="1">
                <a:latin typeface="+mj-lt"/>
                <a:cs typeface="Tahoma"/>
              </a:rPr>
              <a:t>parallèles</a:t>
            </a:r>
            <a:endParaRPr lang="en-CA" sz="2200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600" b="1" spc="-45" dirty="0">
                <a:latin typeface="+mj-lt"/>
                <a:cs typeface="Tahoma"/>
              </a:rPr>
              <a:t>IRM : reconstruction par </a:t>
            </a:r>
            <a:r>
              <a:rPr lang="en-CA" sz="2600" b="1" spc="-45" dirty="0" err="1">
                <a:latin typeface="+mj-lt"/>
                <a:cs typeface="Tahoma"/>
              </a:rPr>
              <a:t>retroprojections</a:t>
            </a:r>
            <a:endParaRPr lang="fr-FR" sz="2600" b="1" spc="-45" dirty="0">
              <a:latin typeface="+mj-lt"/>
              <a:cs typeface="Tahoma"/>
            </a:endParaRPr>
          </a:p>
          <a:p>
            <a:pPr marL="540000" lvl="1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  <a:buNone/>
            </a:pPr>
            <a:endParaRPr lang="en-CA" sz="2200" spc="-6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33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Formulation du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problème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TRX ―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 Radon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AD5BC7-B745-4AEB-A93B-D72C8DBD83AD}"/>
              </a:ext>
            </a:extLst>
          </p:cNvPr>
          <p:cNvSpPr txBox="1"/>
          <p:nvPr/>
        </p:nvSpPr>
        <p:spPr>
          <a:xfrm>
            <a:off x="355600" y="249793"/>
            <a:ext cx="849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Radon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Exemple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9E5280-A3EC-6C41-B4E2-1CEB7B9180AE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E2BC00A-B2DA-C75B-C203-353925BDDEB7}"/>
              </a:ext>
            </a:extLst>
          </p:cNvPr>
          <p:cNvSpPr txBox="1"/>
          <p:nvPr/>
        </p:nvSpPr>
        <p:spPr>
          <a:xfrm>
            <a:off x="835629" y="1437508"/>
            <a:ext cx="396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>
                <a:latin typeface="+mj-lt"/>
              </a:rPr>
              <a:t>Projection d’un objet circulaire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21D57B-0B98-6D77-52DA-D35BAC6AA881}"/>
                  </a:ext>
                </a:extLst>
              </p:cNvPr>
              <p:cNvSpPr txBox="1"/>
              <p:nvPr/>
            </p:nvSpPr>
            <p:spPr>
              <a:xfrm>
                <a:off x="739942" y="2253057"/>
                <a:ext cx="4474545" cy="71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sSup>
                                <m:sSup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sSup>
                                <m:sSup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&amp;0,   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𝑠𝑖𝑛𝑜𝑛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21D57B-0B98-6D77-52DA-D35BAC6AA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942" y="2253057"/>
                <a:ext cx="4474545" cy="710194"/>
              </a:xfrm>
              <a:prstGeom prst="rect">
                <a:avLst/>
              </a:prstGeom>
              <a:blipFill>
                <a:blip r:embed="rId3"/>
                <a:stretch>
                  <a:fillRect t="-191228" b="-277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EC315E90-D070-6114-6E49-E9094895F6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7000"/>
                    </a14:imgEffect>
                    <a14:imgEffect>
                      <a14:saturation sat="0"/>
                    </a14:imgEffect>
                    <a14:imgEffect>
                      <a14:brightnessContrast bright="37000" contrast="37000"/>
                    </a14:imgEffect>
                  </a14:imgLayer>
                </a14:imgProps>
              </a:ext>
            </a:extLst>
          </a:blip>
          <a:srcRect l="3395" t="1" r="59200" b="54803"/>
          <a:stretch/>
        </p:blipFill>
        <p:spPr>
          <a:xfrm>
            <a:off x="6188691" y="1279738"/>
            <a:ext cx="2306871" cy="3716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2354A0-8A01-6494-A278-C8F6D4F29492}"/>
                  </a:ext>
                </a:extLst>
              </p:cNvPr>
              <p:cNvSpPr txBox="1"/>
              <p:nvPr/>
            </p:nvSpPr>
            <p:spPr>
              <a:xfrm>
                <a:off x="428028" y="3239434"/>
                <a:ext cx="52314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2400" dirty="0">
                    <a:latin typeface="+mj-lt"/>
                  </a:rPr>
                  <a:t>Trouvez la transformé de Radon;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A" sz="2400" dirty="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2354A0-8A01-6494-A278-C8F6D4F29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028" y="3239434"/>
                <a:ext cx="5231432" cy="461665"/>
              </a:xfrm>
              <a:prstGeom prst="rect">
                <a:avLst/>
              </a:prstGeom>
              <a:blipFill>
                <a:blip r:embed="rId6"/>
                <a:stretch>
                  <a:fillRect l="-1695" t="-526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EF7DB0D-CCA8-9B3E-A0B6-86E3437B4CDB}"/>
                  </a:ext>
                </a:extLst>
              </p:cNvPr>
              <p:cNvSpPr txBox="1"/>
              <p:nvPr/>
            </p:nvSpPr>
            <p:spPr>
              <a:xfrm>
                <a:off x="1264024" y="4074458"/>
                <a:ext cx="3536408" cy="1178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Rappel: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EF7DB0D-CCA8-9B3E-A0B6-86E3437B4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024" y="4074458"/>
                <a:ext cx="3536408" cy="1178912"/>
              </a:xfrm>
              <a:prstGeom prst="rect">
                <a:avLst/>
              </a:prstGeom>
              <a:blipFill>
                <a:blip r:embed="rId7"/>
                <a:stretch>
                  <a:fillRect l="-1203" t="-204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1111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1DE76B14-8F5A-272E-890F-DE7838D111F2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3520" y="2039165"/>
            <a:ext cx="1778772" cy="17787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D850E-61EE-FA9D-722A-ECD7F78B15E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334638" y="1000897"/>
            <a:ext cx="6364669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4000" b="1">
                <a:solidFill>
                  <a:srgbClr val="000000"/>
                </a:solidFill>
              </a:rPr>
              <a:t>g(theta,rho) 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02BF04-BD44-0CC1-C430-BB3F558C29F9}"/>
              </a:ext>
            </a:extLst>
          </p:cNvPr>
          <p:cNvSpPr/>
          <p:nvPr/>
        </p:nvSpPr>
        <p:spPr>
          <a:xfrm>
            <a:off x="0" y="5820032"/>
            <a:ext cx="9144000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5866" tIns="194553" rIns="1389666" bIns="152863" rtlCol="0" anchor="ctr">
            <a:normAutofit fontScale="92500" lnSpcReduction="100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  <a:endParaRPr lang="fr-CA" sz="2600">
              <a:solidFill>
                <a:srgbClr val="FFFFFF"/>
              </a:solidFill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53A1BCC-4B98-B4AD-2C7E-B1DA8B444431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2347" y="6227843"/>
            <a:ext cx="222347" cy="222347"/>
          </a:xfrm>
          <a:prstGeom prst="rect">
            <a:avLst/>
          </a:prstGeom>
        </p:spPr>
      </p:pic>
      <p:sp>
        <p:nvSpPr>
          <p:cNvPr id="8" name="Trapèze 7">
            <a:extLst>
              <a:ext uri="{FF2B5EF4-FFF2-40B4-BE49-F238E27FC236}">
                <a16:creationId xmlns:a16="http://schemas.microsoft.com/office/drawing/2014/main" id="{BF153975-C15D-F078-B681-6466712EAA6B}"/>
              </a:ext>
            </a:extLst>
          </p:cNvPr>
          <p:cNvSpPr/>
          <p:nvPr/>
        </p:nvSpPr>
        <p:spPr>
          <a:xfrm rot="2700000">
            <a:off x="7215278" y="386193"/>
            <a:ext cx="2501399" cy="583660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55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fr-CA" sz="2200">
              <a:solidFill>
                <a:srgbClr val="198038"/>
              </a:solidFill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B17E4992-05F0-E56E-239E-E0001FC31AD2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60062" y="6200049"/>
            <a:ext cx="833799" cy="277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5559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17AE4-D6C7-7947-8652-20137FD12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B58722-154E-58BD-C917-BBF05F8D8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537071"/>
            <a:ext cx="8707854" cy="4695019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͏͏Introduction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Tomographie à rayons X (TRX)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Autres modalités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Formulation du problème de TRX ― Transformée de Radon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600" b="1" spc="-45" dirty="0">
                <a:latin typeface="+mj-lt"/>
                <a:cs typeface="Tahoma"/>
              </a:rPr>
              <a:t>Reconstruction </a:t>
            </a:r>
            <a:r>
              <a:rPr lang="en-CA" sz="2600" b="1" spc="-45" dirty="0" err="1">
                <a:latin typeface="+mj-lt"/>
                <a:cs typeface="Tahoma"/>
              </a:rPr>
              <a:t>en</a:t>
            </a:r>
            <a:r>
              <a:rPr lang="en-CA" sz="2600" b="1" spc="-45" dirty="0">
                <a:latin typeface="+mj-lt"/>
                <a:cs typeface="Tahoma"/>
              </a:rPr>
              <a:t> TRX : </a:t>
            </a:r>
            <a:r>
              <a:rPr lang="en-CA" sz="2600" b="1" spc="-45" dirty="0" err="1">
                <a:latin typeface="+mj-lt"/>
                <a:cs typeface="Tahoma"/>
              </a:rPr>
              <a:t>approche</a:t>
            </a:r>
            <a:r>
              <a:rPr lang="en-CA" sz="2600" b="1" spc="-45" dirty="0">
                <a:latin typeface="+mj-lt"/>
                <a:cs typeface="Tahoma"/>
              </a:rPr>
              <a:t> </a:t>
            </a:r>
            <a:r>
              <a:rPr lang="en-CA" sz="2600" b="1" spc="-45" dirty="0" err="1">
                <a:latin typeface="+mj-lt"/>
                <a:cs typeface="Tahoma"/>
              </a:rPr>
              <a:t>analytique</a:t>
            </a:r>
            <a:endParaRPr lang="en-CA" sz="2600" b="1" spc="-45" dirty="0">
              <a:latin typeface="+mj-lt"/>
              <a:cs typeface="Tahoma"/>
            </a:endParaRPr>
          </a:p>
          <a:p>
            <a:pPr lvl="1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Géométrie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à</a:t>
            </a:r>
            <a:r>
              <a:rPr lang="en-CA" sz="2200" spc="-65" dirty="0">
                <a:latin typeface="+mj-lt"/>
                <a:cs typeface="Tahoma"/>
              </a:rPr>
              <a:t> rayons </a:t>
            </a:r>
            <a:r>
              <a:rPr lang="en-CA" sz="2200" spc="-65" dirty="0" err="1">
                <a:latin typeface="+mj-lt"/>
                <a:cs typeface="Tahoma"/>
              </a:rPr>
              <a:t>parallèles</a:t>
            </a:r>
            <a:endParaRPr lang="en-CA" sz="2200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600" b="1" spc="-45" dirty="0">
                <a:latin typeface="+mj-lt"/>
                <a:cs typeface="Tahoma"/>
              </a:rPr>
              <a:t>IRM : reconstruction par </a:t>
            </a:r>
            <a:r>
              <a:rPr lang="en-CA" sz="2600" b="1" spc="-45" dirty="0" err="1">
                <a:latin typeface="+mj-lt"/>
                <a:cs typeface="Tahoma"/>
              </a:rPr>
              <a:t>retroprojections</a:t>
            </a:r>
            <a:endParaRPr lang="fr-FR" sz="2600" b="1" spc="-45" dirty="0">
              <a:latin typeface="+mj-lt"/>
              <a:cs typeface="Tahoma"/>
            </a:endParaRPr>
          </a:p>
          <a:p>
            <a:pPr marL="540000" lvl="1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  <a:buNone/>
            </a:pPr>
            <a:endParaRPr lang="en-CA" sz="2200" spc="-6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A5B649-BE6F-C526-F7AE-6028B299D02F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4825BA-73FF-6C40-CDD9-10E6378EA20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0C2D199-5E77-7411-7616-B2DA9F3C7AF2}"/>
              </a:ext>
            </a:extLst>
          </p:cNvPr>
          <p:cNvSpPr/>
          <p:nvPr/>
        </p:nvSpPr>
        <p:spPr>
          <a:xfrm>
            <a:off x="436145" y="4021924"/>
            <a:ext cx="8522117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20185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599" y="249793"/>
            <a:ext cx="8633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approche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analytique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AA6A0D3B-2932-4027-B693-A8C88B22AFE3}"/>
              </a:ext>
            </a:extLst>
          </p:cNvPr>
          <p:cNvSpPr/>
          <p:nvPr/>
        </p:nvSpPr>
        <p:spPr>
          <a:xfrm>
            <a:off x="1046747" y="5291191"/>
            <a:ext cx="5744471" cy="267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37649F-FA45-4C1C-83B5-2A0A78BF4BB0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7DB7E666-946A-454F-A752-04342B58A6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948" y="946307"/>
                <a:ext cx="8633792" cy="4952688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Hypothèses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Rayons </a:t>
                </a:r>
                <a:r>
                  <a:rPr lang="en-CA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infiniment</a:t>
                </a: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fins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Sources et </a:t>
                </a:r>
                <a:r>
                  <a:rPr lang="en-CA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détecteurs</a:t>
                </a: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ponctuels</a:t>
                </a:r>
                <a:endParaRPr lang="en-CA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Milieu </a:t>
                </a:r>
                <a:r>
                  <a:rPr lang="en-CA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atténuant</a:t>
                </a: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fr-FR" i="1" spc="25" dirty="0">
                    <a:latin typeface="+mj-lt"/>
                    <a:cs typeface="Times New Roman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continu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Projections </a:t>
                </a:r>
                <a:r>
                  <a:rPr lang="fr-FR" i="1" spc="-10" dirty="0">
                    <a:latin typeface="+mj-lt"/>
                    <a:cs typeface="Times New Roman"/>
                  </a:rPr>
                  <a:t>g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m:rPr>
                            <m:nor/>
                          </m:rPr>
                          <a:rPr lang="fr-FR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a:rPr lang="en-CA" b="0" i="1" spc="-100" dirty="0" smtClean="0">
                            <a:latin typeface="Cambria Math" panose="02040503050406030204" pitchFamily="18" charset="0"/>
                            <a:cs typeface="Verdana"/>
                          </a:rPr>
                          <m:t>    </m:t>
                        </m:r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CA" b="1" spc="-50" dirty="0">
                    <a:latin typeface="+mj-lt"/>
                    <a:cs typeface="Tahoma"/>
                  </a:rPr>
                  <a:t> </a:t>
                </a:r>
                <a:r>
                  <a:rPr lang="en-CA" spc="-50" dirty="0" err="1">
                    <a:latin typeface="+mj-lt"/>
                    <a:cs typeface="Tahoma"/>
                  </a:rPr>
                  <a:t>disponibles</a:t>
                </a:r>
                <a:r>
                  <a:rPr lang="en-CA" spc="-50" dirty="0">
                    <a:latin typeface="+mj-lt"/>
                    <a:cs typeface="Tahoma"/>
                  </a:rPr>
                  <a:t> pour tout</a:t>
                </a:r>
                <a:r>
                  <a:rPr lang="en-CA" b="1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m:rPr>
                            <m:nor/>
                          </m:rPr>
                          <a:rPr lang="fr-FR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a:rPr lang="en-CA" b="0" i="1" spc="-100" dirty="0" smtClean="0">
                            <a:latin typeface="Cambria Math" panose="02040503050406030204" pitchFamily="18" charset="0"/>
                            <a:cs typeface="Verdana"/>
                          </a:rPr>
                          <m:t>   </m:t>
                        </m:r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CA" b="1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pc="-50" dirty="0" err="1">
                    <a:latin typeface="+mj-lt"/>
                    <a:cs typeface="Tahoma"/>
                  </a:rPr>
                  <a:t>Modèle</a:t>
                </a:r>
                <a:r>
                  <a:rPr lang="en-CA" spc="-50" dirty="0">
                    <a:latin typeface="+mj-lt"/>
                    <a:cs typeface="Tahoma"/>
                  </a:rPr>
                  <a:t> de propagation : </a:t>
                </a:r>
                <a:r>
                  <a:rPr lang="en-CA" spc="-50" dirty="0" err="1">
                    <a:latin typeface="+mj-lt"/>
                    <a:cs typeface="Tahoma"/>
                  </a:rPr>
                  <a:t>loi</a:t>
                </a:r>
                <a:r>
                  <a:rPr lang="en-CA" spc="-50" dirty="0">
                    <a:latin typeface="+mj-lt"/>
                    <a:cs typeface="Tahoma"/>
                  </a:rPr>
                  <a:t> de Beer-Lambert </a:t>
                </a:r>
                <a:r>
                  <a:rPr lang="en-CA" spc="-50" dirty="0" err="1">
                    <a:latin typeface="+mj-lt"/>
                    <a:cs typeface="Tahoma"/>
                  </a:rPr>
                  <a:t>déterministe</a:t>
                </a:r>
                <a:endParaRPr lang="en-CA" spc="-50" dirty="0"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200" dirty="0"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0" indent="0">
                  <a:buSzPct val="135000"/>
                  <a:buNone/>
                </a:pPr>
                <a:endParaRPr lang="en-CA" sz="26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709200" lvl="2" indent="0">
                  <a:lnSpc>
                    <a:spcPct val="110000"/>
                  </a:lnSpc>
                  <a:spcBef>
                    <a:spcPts val="0"/>
                  </a:spcBef>
                  <a:buSzPct val="135000"/>
                  <a:buNone/>
                </a:pPr>
                <a:endParaRPr lang="en-CA" sz="18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7DB7E666-946A-454F-A752-04342B58A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48" y="946307"/>
                <a:ext cx="8633792" cy="4952688"/>
              </a:xfrm>
              <a:prstGeom prst="rect">
                <a:avLst/>
              </a:prstGeom>
              <a:blipFill>
                <a:blip r:embed="rId3"/>
                <a:stretch>
                  <a:fillRect l="-1271" t="-1845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B5C8208-8ADC-3B43-8F9F-EE12865B8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3695219"/>
            <a:ext cx="7391400" cy="279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E7A0E3-B0C5-EB44-9036-D78B57414669}"/>
              </a:ext>
            </a:extLst>
          </p:cNvPr>
          <p:cNvSpPr txBox="1"/>
          <p:nvPr/>
        </p:nvSpPr>
        <p:spPr>
          <a:xfrm>
            <a:off x="1683519" y="6242998"/>
            <a:ext cx="1124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dirty="0">
                <a:latin typeface="+mj-lt"/>
              </a:rPr>
              <a:t>Source: GBM8379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78E12B7B-1DA0-9002-D732-E3FF924A0176}"/>
                  </a:ext>
                </a:extLst>
              </p:cNvPr>
              <p:cNvSpPr txBox="1"/>
              <p:nvPr/>
            </p:nvSpPr>
            <p:spPr>
              <a:xfrm>
                <a:off x="6167999" y="5484558"/>
                <a:ext cx="248805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fr-CA" sz="1600" dirty="0"/>
                  <a:t> : coefficient d’atténuation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fr-CA" sz="1600" dirty="0"/>
                  <a:t> épaisseur traversée </a:t>
                </a: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78E12B7B-1DA0-9002-D732-E3FF924A0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7999" y="5484558"/>
                <a:ext cx="2488053" cy="584775"/>
              </a:xfrm>
              <a:prstGeom prst="rect">
                <a:avLst/>
              </a:prstGeom>
              <a:blipFill>
                <a:blip r:embed="rId5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3307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9CFF9-B134-E26A-002E-8228D0092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8AB439C-5B35-1B76-EBB2-7D731A560ADF}"/>
              </a:ext>
            </a:extLst>
          </p:cNvPr>
          <p:cNvSpPr txBox="1"/>
          <p:nvPr/>
        </p:nvSpPr>
        <p:spPr>
          <a:xfrm>
            <a:off x="355599" y="249793"/>
            <a:ext cx="8633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approche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analytique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6A870F-247A-D820-5708-F3F752A2E9F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AB42DDB5-B144-D957-37D8-DD1024ADB399}"/>
              </a:ext>
            </a:extLst>
          </p:cNvPr>
          <p:cNvSpPr/>
          <p:nvPr/>
        </p:nvSpPr>
        <p:spPr>
          <a:xfrm>
            <a:off x="1046747" y="5291191"/>
            <a:ext cx="5744471" cy="267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7B2FC8-A8CA-C56F-4BFF-1D13B5DF793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5587403C-455D-6B36-7253-79E3203D526A}"/>
              </a:ext>
            </a:extLst>
          </p:cNvPr>
          <p:cNvSpPr txBox="1">
            <a:spLocks/>
          </p:cNvSpPr>
          <p:nvPr/>
        </p:nvSpPr>
        <p:spPr>
          <a:xfrm>
            <a:off x="487948" y="946307"/>
            <a:ext cx="8633792" cy="4952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C9065A-A2EF-4CC7-CD18-E89864FF7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48" y="1044322"/>
            <a:ext cx="7391400" cy="279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FD202F-687E-49FA-449A-7EDAB9E7A8A4}"/>
              </a:ext>
            </a:extLst>
          </p:cNvPr>
          <p:cNvSpPr txBox="1"/>
          <p:nvPr/>
        </p:nvSpPr>
        <p:spPr>
          <a:xfrm>
            <a:off x="1683519" y="6242998"/>
            <a:ext cx="1124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dirty="0">
                <a:latin typeface="+mj-lt"/>
              </a:rPr>
              <a:t>Source: GBM8379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74C5DE13-5E73-4B0F-4470-E1100945F60D}"/>
                  </a:ext>
                </a:extLst>
              </p:cNvPr>
              <p:cNvSpPr txBox="1"/>
              <p:nvPr/>
            </p:nvSpPr>
            <p:spPr>
              <a:xfrm>
                <a:off x="6302470" y="2788797"/>
                <a:ext cx="248805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fr-CA" sz="1600" dirty="0"/>
                  <a:t> : coefficient d’atténuation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fr-CA" sz="1600" dirty="0"/>
                  <a:t> épaisseur traversée </a:t>
                </a: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74C5DE13-5E73-4B0F-4470-E1100945F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470" y="2788797"/>
                <a:ext cx="2488053" cy="584775"/>
              </a:xfrm>
              <a:prstGeom prst="rect">
                <a:avLst/>
              </a:prstGeom>
              <a:blipFill>
                <a:blip r:embed="rId4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89627F3D-2F06-6278-F4CF-C2D9C422EBC8}"/>
                  </a:ext>
                </a:extLst>
              </p:cNvPr>
              <p:cNvSpPr txBox="1"/>
              <p:nvPr/>
            </p:nvSpPr>
            <p:spPr>
              <a:xfrm>
                <a:off x="96031" y="4192100"/>
                <a:ext cx="8951938" cy="12686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Lien avec la </a:t>
                </a:r>
                <a:r>
                  <a:rPr lang="en-US" dirty="0" err="1"/>
                  <a:t>transformée</a:t>
                </a:r>
                <a:r>
                  <a:rPr lang="en-US" dirty="0"/>
                  <a:t> de Radon: </a:t>
                </a:r>
                <a:endParaRPr lang="fr-CA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𝑑𝑠</m:t>
                              </m:r>
                            </m:e>
                          </m:nary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𝑜𝑢𝑡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𝑖𝑛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Les </a:t>
                </a:r>
                <a:r>
                  <a:rPr lang="en-US" dirty="0" err="1"/>
                  <a:t>détecteurs</a:t>
                </a:r>
                <a:r>
                  <a:rPr lang="en-US" dirty="0"/>
                  <a:t> </a:t>
                </a:r>
                <a:r>
                  <a:rPr lang="en-US" dirty="0" err="1"/>
                  <a:t>mesurent</a:t>
                </a:r>
                <a:r>
                  <a:rPr lang="en-US" dirty="0"/>
                  <a:t> </a:t>
                </a:r>
                <a:r>
                  <a:rPr lang="en-US" dirty="0" err="1"/>
                  <a:t>une</a:t>
                </a:r>
                <a:r>
                  <a:rPr lang="en-US" dirty="0"/>
                  <a:t> </a:t>
                </a:r>
                <a:r>
                  <a:rPr lang="en-US" dirty="0" err="1"/>
                  <a:t>intégrale</a:t>
                </a:r>
                <a:r>
                  <a:rPr lang="en-US" dirty="0"/>
                  <a:t> de f(x, y), </a:t>
                </a:r>
                <a:r>
                  <a:rPr lang="en-US" dirty="0" err="1"/>
                  <a:t>donc</a:t>
                </a:r>
                <a:r>
                  <a:rPr lang="en-US" dirty="0"/>
                  <a:t> </a:t>
                </a:r>
                <a:r>
                  <a:rPr lang="en-US" dirty="0" err="1"/>
                  <a:t>une</a:t>
                </a:r>
                <a:r>
                  <a:rPr lang="en-US" dirty="0"/>
                  <a:t> </a:t>
                </a:r>
                <a:r>
                  <a:rPr lang="en-US" dirty="0" err="1"/>
                  <a:t>valeur</a:t>
                </a:r>
                <a:r>
                  <a:rPr lang="en-US" dirty="0"/>
                  <a:t> de la </a:t>
                </a:r>
                <a:r>
                  <a:rPr lang="en-US" dirty="0" err="1"/>
                  <a:t>transformée</a:t>
                </a:r>
                <a:r>
                  <a:rPr lang="en-US" dirty="0"/>
                  <a:t> de Radon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89627F3D-2F06-6278-F4CF-C2D9C422E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31" y="4192100"/>
                <a:ext cx="8951938" cy="1268681"/>
              </a:xfrm>
              <a:prstGeom prst="rect">
                <a:avLst/>
              </a:prstGeom>
              <a:blipFill>
                <a:blip r:embed="rId5"/>
                <a:stretch>
                  <a:fillRect l="-613" t="-2885" b="-673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8550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599" y="249793"/>
            <a:ext cx="8633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approche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analytique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(3)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AA6A0D3B-2932-4027-B693-A8C88B22AFE3}"/>
              </a:ext>
            </a:extLst>
          </p:cNvPr>
          <p:cNvSpPr/>
          <p:nvPr/>
        </p:nvSpPr>
        <p:spPr>
          <a:xfrm>
            <a:off x="1046747" y="5291191"/>
            <a:ext cx="5744471" cy="267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37649F-FA45-4C1C-83B5-2A0A78BF4BB0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7DB7E666-946A-454F-A752-04342B58A6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948" y="946307"/>
                <a:ext cx="8633792" cy="4952688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:r>
                  <a:rPr lang="en-CA" sz="2600" b="1" u="sng" spc="-50" dirty="0" err="1">
                    <a:latin typeface="+mj-lt"/>
                    <a:cs typeface="Tahoma"/>
                  </a:rPr>
                  <a:t>En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 pratique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Sources et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détecteurs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non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ponctuels</a:t>
                </a: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Milieu </a:t>
                </a:r>
                <a:r>
                  <a:rPr lang="fr-FR" i="1" spc="25" dirty="0">
                    <a:latin typeface="+mj-lt"/>
                    <a:cs typeface="Times New Roman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i="1" spc="-35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i="1" spc="-5" dirty="0">
                            <a:latin typeface="+mj-lt"/>
                            <a:cs typeface="Times New Roman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fr-FR" i="1" spc="-175" dirty="0">
                            <a:latin typeface="+mj-lt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pc="-100" dirty="0">
                            <a:latin typeface="+mj-lt"/>
                            <a:cs typeface="Verdana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fr-FR" i="1" spc="-210" dirty="0">
                            <a:latin typeface="+mj-lt"/>
                            <a:cs typeface="Verdan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i="1" spc="5" dirty="0">
                            <a:latin typeface="+mj-lt"/>
                            <a:cs typeface="Times New Roman"/>
                          </a:rPr>
                          <m:t>y</m:t>
                        </m:r>
                      </m:e>
                    </m:d>
                  </m:oMath>
                </a14:m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échantillonné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Projections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échantillonnées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, angles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discrets</a:t>
                </a: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Émission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et transmission des photons :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phénomène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aléatoire</a:t>
                </a: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Atténuation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dépendante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l’énergie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des photons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Autres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incertitudes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(bruit,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géométrie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, …)</a:t>
                </a: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200" dirty="0"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0" indent="0">
                  <a:buSzPct val="135000"/>
                  <a:buNone/>
                </a:pPr>
                <a:endParaRPr lang="en-CA" sz="26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709200" lvl="2" indent="0">
                  <a:lnSpc>
                    <a:spcPct val="110000"/>
                  </a:lnSpc>
                  <a:spcBef>
                    <a:spcPts val="0"/>
                  </a:spcBef>
                  <a:buSzPct val="135000"/>
                  <a:buNone/>
                </a:pPr>
                <a:endParaRPr lang="en-CA" sz="18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7DB7E666-946A-454F-A752-04342B58A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48" y="946307"/>
                <a:ext cx="8633792" cy="4952688"/>
              </a:xfrm>
              <a:prstGeom prst="rect">
                <a:avLst/>
              </a:prstGeom>
              <a:blipFill>
                <a:blip r:embed="rId3"/>
                <a:stretch>
                  <a:fillRect l="-1271" t="-1845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8637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37649F-FA45-4C1C-83B5-2A0A78BF4BB0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7DB7E666-946A-454F-A752-04342B58A6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948" y="1250773"/>
                <a:ext cx="8633792" cy="515002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Projection 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d’angle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r>
                  <a:rPr lang="en-CA" sz="2600" b="1" u="sng" spc="-50" dirty="0" err="1">
                    <a:latin typeface="+mj-lt"/>
                    <a:cs typeface="Tahoma"/>
                  </a:rPr>
                  <a:t>Sinogramme</a:t>
                </a: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r>
                  <a:rPr lang="en-CA" sz="2200" spc="-50" dirty="0">
                    <a:latin typeface="+mj-lt"/>
                    <a:cs typeface="Tahoma"/>
                  </a:rPr>
                  <a:t>Ensemble</a:t>
                </a:r>
                <a:r>
                  <a:rPr lang="en-CA" sz="2600" spc="-50" dirty="0">
                    <a:latin typeface="+mj-lt"/>
                    <a:cs typeface="Tahoma"/>
                  </a:rPr>
                  <a:t>  </a:t>
                </a: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endParaRPr lang="en-CA" sz="26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709200" lvl="2" indent="0">
                  <a:lnSpc>
                    <a:spcPct val="110000"/>
                  </a:lnSpc>
                  <a:spcBef>
                    <a:spcPts val="0"/>
                  </a:spcBef>
                  <a:buSzPct val="135000"/>
                  <a:buNone/>
                </a:pPr>
                <a:endParaRPr lang="en-CA" sz="18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7DB7E666-946A-454F-A752-04342B58A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48" y="1250773"/>
                <a:ext cx="8633792" cy="5150026"/>
              </a:xfrm>
              <a:prstGeom prst="rect">
                <a:avLst/>
              </a:prstGeom>
              <a:blipFill>
                <a:blip r:embed="rId3"/>
                <a:stretch>
                  <a:fillRect l="-1322" t="-122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25C7130-80D2-4494-88B7-C033BF639B6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rayon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BEDE24-7462-43F6-8726-A1A0B696BDCE}"/>
              </a:ext>
            </a:extLst>
          </p:cNvPr>
          <p:cNvCxnSpPr>
            <a:cxnSpLocks/>
          </p:cNvCxnSpPr>
          <p:nvPr/>
        </p:nvCxnSpPr>
        <p:spPr>
          <a:xfrm>
            <a:off x="496957" y="119550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F17E6B8-DC9D-477D-BACF-5840290B9BBA}"/>
              </a:ext>
            </a:extLst>
          </p:cNvPr>
          <p:cNvSpPr txBox="1"/>
          <p:nvPr/>
        </p:nvSpPr>
        <p:spPr>
          <a:xfrm>
            <a:off x="355599" y="216807"/>
            <a:ext cx="85026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approche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analytique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(3)</a:t>
            </a:r>
          </a:p>
          <a:p>
            <a:r>
              <a:rPr lang="en-CA" b="1" spc="-35" dirty="0" err="1">
                <a:latin typeface="+mj-lt"/>
                <a:ea typeface="Century Gothic" charset="0"/>
                <a:cs typeface="Century Gothic" charset="0"/>
              </a:rPr>
              <a:t>Définitions</a:t>
            </a:r>
            <a:endParaRPr lang="en-US" b="1" dirty="0">
              <a:latin typeface="+mj-lt"/>
              <a:ea typeface="Century Gothic" charset="0"/>
              <a:cs typeface="Century Gothic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AE2543-63AA-4BAC-88A7-A9930301B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19" y="1765973"/>
            <a:ext cx="5856790" cy="640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6465A7-1B71-4ACD-834B-63DA3BA44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324" y="5274250"/>
            <a:ext cx="3796496" cy="388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4FD1C4-0F3B-094F-9612-24859DD1EC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1936" y="2575353"/>
            <a:ext cx="3015273" cy="2102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02260B0F-461C-6097-A9EF-7CC1902026E7}"/>
                  </a:ext>
                </a:extLst>
              </p:cNvPr>
              <p:cNvSpPr txBox="1"/>
              <p:nvPr/>
            </p:nvSpPr>
            <p:spPr>
              <a:xfrm>
                <a:off x="5597820" y="2512404"/>
                <a:ext cx="3425156" cy="203132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Rappel: </a:t>
                </a:r>
              </a:p>
              <a:p>
                <a:r>
                  <a:rPr lang="en-US" dirty="0" err="1"/>
                  <a:t>C’est</a:t>
                </a:r>
                <a:r>
                  <a:rPr lang="en-US" dirty="0"/>
                  <a:t> </a:t>
                </a:r>
                <a:r>
                  <a:rPr lang="en-US" dirty="0" err="1"/>
                  <a:t>l’intégrale</a:t>
                </a:r>
                <a:r>
                  <a:rPr lang="en-US" dirty="0"/>
                  <a:t> de f(x, y) le long de la droite </a:t>
                </a:r>
                <a:r>
                  <a:rPr lang="en-US" dirty="0" err="1"/>
                  <a:t>définie</a:t>
                </a:r>
                <a:r>
                  <a:rPr lang="en-US" dirty="0"/>
                  <a:t> par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fr-CA" dirty="0"/>
              </a:p>
              <a:p>
                <a:r>
                  <a:rPr lang="fr-CA" dirty="0"/>
                  <a:t>Le delta </a:t>
                </a:r>
                <a:r>
                  <a:rPr lang="fr-CA" dirty="0" err="1"/>
                  <a:t>dirac</a:t>
                </a:r>
                <a:r>
                  <a:rPr lang="fr-CA" dirty="0"/>
                  <a:t> permet de sélectionner les points (x, y) sur cette droite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02260B0F-461C-6097-A9EF-7CC190202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820" y="2512404"/>
                <a:ext cx="3425156" cy="2031325"/>
              </a:xfrm>
              <a:prstGeom prst="rect">
                <a:avLst/>
              </a:prstGeom>
              <a:blipFill>
                <a:blip r:embed="rId7"/>
                <a:stretch>
                  <a:fillRect l="-1241" t="-1194" b="-358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7874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0" y="326301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599" y="249793"/>
            <a:ext cx="8375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simple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3" name="phantom256.gif" descr="phantom256.gif">
            <a:extLst>
              <a:ext uri="{FF2B5EF4-FFF2-40B4-BE49-F238E27FC236}">
                <a16:creationId xmlns:a16="http://schemas.microsoft.com/office/drawing/2014/main" id="{4F7350BC-25CC-8440-801B-4F78526F3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2724150"/>
            <a:ext cx="2222500" cy="2222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A84C4C-3B50-FD46-B4E0-7A6EAAA492A7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CB0E24-DFFD-244F-BFEC-55539FF07CF3}"/>
              </a:ext>
            </a:extLst>
          </p:cNvPr>
          <p:cNvSpPr txBox="1"/>
          <p:nvPr/>
        </p:nvSpPr>
        <p:spPr>
          <a:xfrm>
            <a:off x="396508" y="6183448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0824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0" y="326301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599" y="249793"/>
            <a:ext cx="8375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simple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4" name="phantom256.gif" descr="phantom256.gif">
            <a:extLst>
              <a:ext uri="{FF2B5EF4-FFF2-40B4-BE49-F238E27FC236}">
                <a16:creationId xmlns:a16="http://schemas.microsoft.com/office/drawing/2014/main" id="{1D704249-3B54-844B-BFD9-65EA70CA0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2724150"/>
            <a:ext cx="2222500" cy="2222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θ = 0°">
            <a:extLst>
              <a:ext uri="{FF2B5EF4-FFF2-40B4-BE49-F238E27FC236}">
                <a16:creationId xmlns:a16="http://schemas.microsoft.com/office/drawing/2014/main" id="{418FEF4F-A904-3A49-A912-BA0B96E9B7AF}"/>
              </a:ext>
            </a:extLst>
          </p:cNvPr>
          <p:cNvSpPr txBox="1"/>
          <p:nvPr/>
        </p:nvSpPr>
        <p:spPr>
          <a:xfrm>
            <a:off x="7241010" y="3339731"/>
            <a:ext cx="57868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7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i="1" dirty="0">
                <a:latin typeface="+mj-lt"/>
              </a:rPr>
              <a:t>θ </a:t>
            </a:r>
            <a:r>
              <a:rPr dirty="0">
                <a:latin typeface="+mj-lt"/>
              </a:rPr>
              <a:t>= </a:t>
            </a:r>
            <a:r>
              <a:rPr lang="en-US" dirty="0">
                <a:latin typeface="+mj-lt"/>
              </a:rPr>
              <a:t>0</a:t>
            </a:r>
            <a:r>
              <a:rPr dirty="0">
                <a:latin typeface="+mj-lt"/>
              </a:rPr>
              <a:t>°</a:t>
            </a:r>
          </a:p>
        </p:txBody>
      </p:sp>
      <p:grpSp>
        <p:nvGrpSpPr>
          <p:cNvPr id="16" name="Group">
            <a:extLst>
              <a:ext uri="{FF2B5EF4-FFF2-40B4-BE49-F238E27FC236}">
                <a16:creationId xmlns:a16="http://schemas.microsoft.com/office/drawing/2014/main" id="{13233F4E-76B4-ED45-ABA3-D5C505957CD8}"/>
              </a:ext>
            </a:extLst>
          </p:cNvPr>
          <p:cNvGrpSpPr/>
          <p:nvPr/>
        </p:nvGrpSpPr>
        <p:grpSpPr>
          <a:xfrm>
            <a:off x="3231170" y="1702521"/>
            <a:ext cx="3011858" cy="574081"/>
            <a:chOff x="0" y="881419"/>
            <a:chExt cx="3011857" cy="574079"/>
          </a:xfrm>
        </p:grpSpPr>
        <p:sp>
          <p:nvSpPr>
            <p:cNvPr id="20" name="Line">
              <a:extLst>
                <a:ext uri="{FF2B5EF4-FFF2-40B4-BE49-F238E27FC236}">
                  <a16:creationId xmlns:a16="http://schemas.microsoft.com/office/drawing/2014/main" id="{AB6FC36F-E198-F744-BFFB-820B6659E9B4}"/>
                </a:ext>
              </a:extLst>
            </p:cNvPr>
            <p:cNvSpPr/>
            <p:nvPr/>
          </p:nvSpPr>
          <p:spPr>
            <a:xfrm flipV="1">
              <a:off x="0" y="1438157"/>
              <a:ext cx="3011858" cy="1734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F46F2855-A9F6-754D-A620-1FEB767F2AF2}"/>
                </a:ext>
              </a:extLst>
            </p:cNvPr>
            <p:cNvSpPr/>
            <p:nvPr/>
          </p:nvSpPr>
          <p:spPr>
            <a:xfrm>
              <a:off x="775709" y="881419"/>
              <a:ext cx="1422401" cy="541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62"/>
                  </a:moveTo>
                  <a:lnTo>
                    <a:pt x="1414" y="14850"/>
                  </a:lnTo>
                  <a:lnTo>
                    <a:pt x="2186" y="17550"/>
                  </a:lnTo>
                  <a:lnTo>
                    <a:pt x="3214" y="7425"/>
                  </a:lnTo>
                  <a:lnTo>
                    <a:pt x="3857" y="9787"/>
                  </a:lnTo>
                  <a:lnTo>
                    <a:pt x="5014" y="0"/>
                  </a:lnTo>
                  <a:lnTo>
                    <a:pt x="6043" y="5737"/>
                  </a:lnTo>
                  <a:lnTo>
                    <a:pt x="6686" y="1350"/>
                  </a:lnTo>
                  <a:lnTo>
                    <a:pt x="7200" y="6413"/>
                  </a:lnTo>
                  <a:lnTo>
                    <a:pt x="7714" y="9787"/>
                  </a:lnTo>
                  <a:lnTo>
                    <a:pt x="9129" y="2363"/>
                  </a:lnTo>
                  <a:lnTo>
                    <a:pt x="9771" y="5062"/>
                  </a:lnTo>
                  <a:lnTo>
                    <a:pt x="10414" y="8100"/>
                  </a:lnTo>
                  <a:lnTo>
                    <a:pt x="10929" y="5737"/>
                  </a:lnTo>
                  <a:lnTo>
                    <a:pt x="11829" y="7425"/>
                  </a:lnTo>
                  <a:lnTo>
                    <a:pt x="12471" y="9787"/>
                  </a:lnTo>
                  <a:lnTo>
                    <a:pt x="12729" y="11475"/>
                  </a:lnTo>
                  <a:cubicBezTo>
                    <a:pt x="12729" y="11475"/>
                    <a:pt x="12986" y="9787"/>
                    <a:pt x="13243" y="9787"/>
                  </a:cubicBezTo>
                  <a:cubicBezTo>
                    <a:pt x="13500" y="9787"/>
                    <a:pt x="13886" y="12488"/>
                    <a:pt x="13886" y="12488"/>
                  </a:cubicBezTo>
                  <a:lnTo>
                    <a:pt x="14014" y="14175"/>
                  </a:lnTo>
                  <a:cubicBezTo>
                    <a:pt x="14014" y="14175"/>
                    <a:pt x="14657" y="15525"/>
                    <a:pt x="14786" y="14850"/>
                  </a:cubicBezTo>
                  <a:cubicBezTo>
                    <a:pt x="14914" y="14175"/>
                    <a:pt x="16071" y="9450"/>
                    <a:pt x="16071" y="8100"/>
                  </a:cubicBezTo>
                  <a:cubicBezTo>
                    <a:pt x="16071" y="6750"/>
                    <a:pt x="16586" y="1350"/>
                    <a:pt x="16586" y="1350"/>
                  </a:cubicBezTo>
                  <a:cubicBezTo>
                    <a:pt x="16586" y="1350"/>
                    <a:pt x="16971" y="6075"/>
                    <a:pt x="17100" y="6750"/>
                  </a:cubicBezTo>
                  <a:cubicBezTo>
                    <a:pt x="17229" y="7425"/>
                    <a:pt x="18000" y="7762"/>
                    <a:pt x="18000" y="7762"/>
                  </a:cubicBezTo>
                  <a:lnTo>
                    <a:pt x="18000" y="9450"/>
                  </a:lnTo>
                  <a:lnTo>
                    <a:pt x="18386" y="11137"/>
                  </a:lnTo>
                  <a:lnTo>
                    <a:pt x="18771" y="13162"/>
                  </a:lnTo>
                  <a:cubicBezTo>
                    <a:pt x="18771" y="13162"/>
                    <a:pt x="19286" y="12825"/>
                    <a:pt x="19543" y="13162"/>
                  </a:cubicBezTo>
                  <a:cubicBezTo>
                    <a:pt x="19800" y="13500"/>
                    <a:pt x="19671" y="12487"/>
                    <a:pt x="20057" y="14850"/>
                  </a:cubicBezTo>
                  <a:cubicBezTo>
                    <a:pt x="20443" y="17212"/>
                    <a:pt x="20571" y="17887"/>
                    <a:pt x="20571" y="17887"/>
                  </a:cubicBezTo>
                  <a:lnTo>
                    <a:pt x="21471" y="19912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200"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22" name="Group">
            <a:extLst>
              <a:ext uri="{FF2B5EF4-FFF2-40B4-BE49-F238E27FC236}">
                <a16:creationId xmlns:a16="http://schemas.microsoft.com/office/drawing/2014/main" id="{7D1CA9A5-FC51-EF43-BB77-9F239E48EC85}"/>
              </a:ext>
            </a:extLst>
          </p:cNvPr>
          <p:cNvGrpSpPr/>
          <p:nvPr/>
        </p:nvGrpSpPr>
        <p:grpSpPr>
          <a:xfrm>
            <a:off x="3594100" y="2425785"/>
            <a:ext cx="1943100" cy="2501901"/>
            <a:chOff x="0" y="0"/>
            <a:chExt cx="1943100" cy="2501900"/>
          </a:xfrm>
        </p:grpSpPr>
        <p:sp>
          <p:nvSpPr>
            <p:cNvPr id="23" name="Line">
              <a:extLst>
                <a:ext uri="{FF2B5EF4-FFF2-40B4-BE49-F238E27FC236}">
                  <a16:creationId xmlns:a16="http://schemas.microsoft.com/office/drawing/2014/main" id="{B7DF1CAB-3707-CB45-A45D-2FD351197B0E}"/>
                </a:ext>
              </a:extLst>
            </p:cNvPr>
            <p:cNvSpPr/>
            <p:nvPr/>
          </p:nvSpPr>
          <p:spPr>
            <a:xfrm flipH="1">
              <a:off x="2285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" name="Line">
              <a:extLst>
                <a:ext uri="{FF2B5EF4-FFF2-40B4-BE49-F238E27FC236}">
                  <a16:creationId xmlns:a16="http://schemas.microsoft.com/office/drawing/2014/main" id="{29ABB09D-CB5E-9A4A-9490-09C32AF1B445}"/>
                </a:ext>
              </a:extLst>
            </p:cNvPr>
            <p:cNvSpPr/>
            <p:nvPr/>
          </p:nvSpPr>
          <p:spPr>
            <a:xfrm flipH="1">
              <a:off x="3428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" name="Line">
              <a:extLst>
                <a:ext uri="{FF2B5EF4-FFF2-40B4-BE49-F238E27FC236}">
                  <a16:creationId xmlns:a16="http://schemas.microsoft.com/office/drawing/2014/main" id="{EC0A90BE-651F-AB48-826A-60AEA194CFC8}"/>
                </a:ext>
              </a:extLst>
            </p:cNvPr>
            <p:cNvSpPr/>
            <p:nvPr/>
          </p:nvSpPr>
          <p:spPr>
            <a:xfrm flipH="1">
              <a:off x="4571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" name="Line">
              <a:extLst>
                <a:ext uri="{FF2B5EF4-FFF2-40B4-BE49-F238E27FC236}">
                  <a16:creationId xmlns:a16="http://schemas.microsoft.com/office/drawing/2014/main" id="{4D28EAE2-5C75-7449-A135-E6049838EB0F}"/>
                </a:ext>
              </a:extLst>
            </p:cNvPr>
            <p:cNvSpPr/>
            <p:nvPr/>
          </p:nvSpPr>
          <p:spPr>
            <a:xfrm flipH="1">
              <a:off x="5714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" name="Line">
              <a:extLst>
                <a:ext uri="{FF2B5EF4-FFF2-40B4-BE49-F238E27FC236}">
                  <a16:creationId xmlns:a16="http://schemas.microsoft.com/office/drawing/2014/main" id="{C04CA5CA-39BC-8C47-8C12-202ED57EC8FE}"/>
                </a:ext>
              </a:extLst>
            </p:cNvPr>
            <p:cNvSpPr/>
            <p:nvPr/>
          </p:nvSpPr>
          <p:spPr>
            <a:xfrm flipH="1">
              <a:off x="6857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" name="Line">
              <a:extLst>
                <a:ext uri="{FF2B5EF4-FFF2-40B4-BE49-F238E27FC236}">
                  <a16:creationId xmlns:a16="http://schemas.microsoft.com/office/drawing/2014/main" id="{E15EC606-1D34-2342-9020-0CEFC70A55CD}"/>
                </a:ext>
              </a:extLst>
            </p:cNvPr>
            <p:cNvSpPr/>
            <p:nvPr/>
          </p:nvSpPr>
          <p:spPr>
            <a:xfrm flipH="1">
              <a:off x="8000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" name="Line">
              <a:extLst>
                <a:ext uri="{FF2B5EF4-FFF2-40B4-BE49-F238E27FC236}">
                  <a16:creationId xmlns:a16="http://schemas.microsoft.com/office/drawing/2014/main" id="{EBA5DA9D-B5DA-5241-8CD3-B987572B777C}"/>
                </a:ext>
              </a:extLst>
            </p:cNvPr>
            <p:cNvSpPr/>
            <p:nvPr/>
          </p:nvSpPr>
          <p:spPr>
            <a:xfrm flipH="1">
              <a:off x="9143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" name="Line">
              <a:extLst>
                <a:ext uri="{FF2B5EF4-FFF2-40B4-BE49-F238E27FC236}">
                  <a16:creationId xmlns:a16="http://schemas.microsoft.com/office/drawing/2014/main" id="{A95ACDDD-5AB9-254F-8D15-BCE184D9B2E3}"/>
                </a:ext>
              </a:extLst>
            </p:cNvPr>
            <p:cNvSpPr/>
            <p:nvPr/>
          </p:nvSpPr>
          <p:spPr>
            <a:xfrm flipH="1">
              <a:off x="10286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" name="Line">
              <a:extLst>
                <a:ext uri="{FF2B5EF4-FFF2-40B4-BE49-F238E27FC236}">
                  <a16:creationId xmlns:a16="http://schemas.microsoft.com/office/drawing/2014/main" id="{2DEFDC17-834C-9847-B5A0-F180F7C8D863}"/>
                </a:ext>
              </a:extLst>
            </p:cNvPr>
            <p:cNvSpPr/>
            <p:nvPr/>
          </p:nvSpPr>
          <p:spPr>
            <a:xfrm flipH="1">
              <a:off x="11429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" name="Line">
              <a:extLst>
                <a:ext uri="{FF2B5EF4-FFF2-40B4-BE49-F238E27FC236}">
                  <a16:creationId xmlns:a16="http://schemas.microsoft.com/office/drawing/2014/main" id="{323C8D8F-69D5-7B44-B9A0-C8986A8216E4}"/>
                </a:ext>
              </a:extLst>
            </p:cNvPr>
            <p:cNvSpPr/>
            <p:nvPr/>
          </p:nvSpPr>
          <p:spPr>
            <a:xfrm flipH="1">
              <a:off x="12572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" name="Line">
              <a:extLst>
                <a:ext uri="{FF2B5EF4-FFF2-40B4-BE49-F238E27FC236}">
                  <a16:creationId xmlns:a16="http://schemas.microsoft.com/office/drawing/2014/main" id="{3A9783B7-86BD-F640-807C-52B9994BCBCF}"/>
                </a:ext>
              </a:extLst>
            </p:cNvPr>
            <p:cNvSpPr/>
            <p:nvPr/>
          </p:nvSpPr>
          <p:spPr>
            <a:xfrm flipH="1">
              <a:off x="13715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" name="Line">
              <a:extLst>
                <a:ext uri="{FF2B5EF4-FFF2-40B4-BE49-F238E27FC236}">
                  <a16:creationId xmlns:a16="http://schemas.microsoft.com/office/drawing/2014/main" id="{018FD461-1B9C-4541-99AE-EFB303E6DAE6}"/>
                </a:ext>
              </a:extLst>
            </p:cNvPr>
            <p:cNvSpPr/>
            <p:nvPr/>
          </p:nvSpPr>
          <p:spPr>
            <a:xfrm flipH="1">
              <a:off x="14858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" name="Line">
              <a:extLst>
                <a:ext uri="{FF2B5EF4-FFF2-40B4-BE49-F238E27FC236}">
                  <a16:creationId xmlns:a16="http://schemas.microsoft.com/office/drawing/2014/main" id="{FCBAC686-90EB-744F-BD5E-872079519D72}"/>
                </a:ext>
              </a:extLst>
            </p:cNvPr>
            <p:cNvSpPr/>
            <p:nvPr/>
          </p:nvSpPr>
          <p:spPr>
            <a:xfrm flipH="1">
              <a:off x="1600199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" name="Line">
              <a:extLst>
                <a:ext uri="{FF2B5EF4-FFF2-40B4-BE49-F238E27FC236}">
                  <a16:creationId xmlns:a16="http://schemas.microsoft.com/office/drawing/2014/main" id="{DABCB177-DD7A-5E47-9D23-1A7AF362114C}"/>
                </a:ext>
              </a:extLst>
            </p:cNvPr>
            <p:cNvSpPr/>
            <p:nvPr/>
          </p:nvSpPr>
          <p:spPr>
            <a:xfrm flipH="1">
              <a:off x="1714500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" name="Line">
              <a:extLst>
                <a:ext uri="{FF2B5EF4-FFF2-40B4-BE49-F238E27FC236}">
                  <a16:creationId xmlns:a16="http://schemas.microsoft.com/office/drawing/2014/main" id="{43CD916A-60AE-744E-8FDE-B0FC3A74287A}"/>
                </a:ext>
              </a:extLst>
            </p:cNvPr>
            <p:cNvSpPr/>
            <p:nvPr/>
          </p:nvSpPr>
          <p:spPr>
            <a:xfrm flipH="1">
              <a:off x="1828800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" name="Line">
              <a:extLst>
                <a:ext uri="{FF2B5EF4-FFF2-40B4-BE49-F238E27FC236}">
                  <a16:creationId xmlns:a16="http://schemas.microsoft.com/office/drawing/2014/main" id="{C39DE043-D68D-E848-828A-8D0592389DEA}"/>
                </a:ext>
              </a:extLst>
            </p:cNvPr>
            <p:cNvSpPr/>
            <p:nvPr/>
          </p:nvSpPr>
          <p:spPr>
            <a:xfrm flipH="1">
              <a:off x="114299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" name="Line">
              <a:extLst>
                <a:ext uri="{FF2B5EF4-FFF2-40B4-BE49-F238E27FC236}">
                  <a16:creationId xmlns:a16="http://schemas.microsoft.com/office/drawing/2014/main" id="{B6D66CDF-E85B-454E-BA5E-3483AC030F71}"/>
                </a:ext>
              </a:extLst>
            </p:cNvPr>
            <p:cNvSpPr/>
            <p:nvPr/>
          </p:nvSpPr>
          <p:spPr>
            <a:xfrm flipH="1">
              <a:off x="-1" y="0"/>
              <a:ext cx="2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" name="Line">
              <a:extLst>
                <a:ext uri="{FF2B5EF4-FFF2-40B4-BE49-F238E27FC236}">
                  <a16:creationId xmlns:a16="http://schemas.microsoft.com/office/drawing/2014/main" id="{F69F03D1-C827-684A-8912-83B0CDE7605B}"/>
                </a:ext>
              </a:extLst>
            </p:cNvPr>
            <p:cNvSpPr/>
            <p:nvPr/>
          </p:nvSpPr>
          <p:spPr>
            <a:xfrm flipH="1">
              <a:off x="1943100" y="0"/>
              <a:ext cx="1" cy="2501900"/>
            </a:xfrm>
            <a:prstGeom prst="line">
              <a:avLst/>
            </a:prstGeom>
            <a:noFill/>
            <a:ln w="12700" cap="flat">
              <a:solidFill>
                <a:srgbClr val="FF26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41" name="on projette l’image pour :">
            <a:extLst>
              <a:ext uri="{FF2B5EF4-FFF2-40B4-BE49-F238E27FC236}">
                <a16:creationId xmlns:a16="http://schemas.microsoft.com/office/drawing/2014/main" id="{54EE11B8-EDFB-9F4C-8C2F-15DDF4DB7DD1}"/>
              </a:ext>
            </a:extLst>
          </p:cNvPr>
          <p:cNvSpPr txBox="1"/>
          <p:nvPr/>
        </p:nvSpPr>
        <p:spPr>
          <a:xfrm>
            <a:off x="6656151" y="2642515"/>
            <a:ext cx="2730500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r>
              <a:rPr dirty="0">
                <a:latin typeface="+mj-lt"/>
              </a:rPr>
              <a:t>on </a:t>
            </a:r>
            <a:r>
              <a:rPr dirty="0" err="1">
                <a:latin typeface="+mj-lt"/>
              </a:rPr>
              <a:t>projette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l’image</a:t>
            </a:r>
            <a:r>
              <a:rPr dirty="0">
                <a:latin typeface="+mj-lt"/>
              </a:rPr>
              <a:t> pour 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8B22F77-5A99-9445-992A-977FAEB5BA7D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6572BD8-3E16-8E4D-975B-F38E1FD8029D}"/>
              </a:ext>
            </a:extLst>
          </p:cNvPr>
          <p:cNvSpPr txBox="1"/>
          <p:nvPr/>
        </p:nvSpPr>
        <p:spPr>
          <a:xfrm>
            <a:off x="396508" y="6183448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9568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0" y="326301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599" y="249793"/>
            <a:ext cx="8375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simple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42" name="phantom256.gif" descr="phantom256.gif">
            <a:extLst>
              <a:ext uri="{FF2B5EF4-FFF2-40B4-BE49-F238E27FC236}">
                <a16:creationId xmlns:a16="http://schemas.microsoft.com/office/drawing/2014/main" id="{6854385D-E63D-DC4A-8750-2ABC7F711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2724150"/>
            <a:ext cx="2222500" cy="222250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on projette l’image pour :">
            <a:extLst>
              <a:ext uri="{FF2B5EF4-FFF2-40B4-BE49-F238E27FC236}">
                <a16:creationId xmlns:a16="http://schemas.microsoft.com/office/drawing/2014/main" id="{F1938621-27ED-3B48-A7F3-59A8C3ECD81F}"/>
              </a:ext>
            </a:extLst>
          </p:cNvPr>
          <p:cNvSpPr txBox="1"/>
          <p:nvPr/>
        </p:nvSpPr>
        <p:spPr>
          <a:xfrm>
            <a:off x="6134100" y="2692400"/>
            <a:ext cx="2730500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r>
              <a:rPr dirty="0">
                <a:latin typeface="+mj-lt"/>
              </a:rPr>
              <a:t>on </a:t>
            </a:r>
            <a:r>
              <a:rPr dirty="0" err="1">
                <a:latin typeface="+mj-lt"/>
              </a:rPr>
              <a:t>projette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l’image</a:t>
            </a:r>
            <a:r>
              <a:rPr dirty="0">
                <a:latin typeface="+mj-lt"/>
              </a:rPr>
              <a:t> pour :</a:t>
            </a:r>
          </a:p>
        </p:txBody>
      </p:sp>
      <p:sp>
        <p:nvSpPr>
          <p:cNvPr id="44" name="θ = 0°">
            <a:extLst>
              <a:ext uri="{FF2B5EF4-FFF2-40B4-BE49-F238E27FC236}">
                <a16:creationId xmlns:a16="http://schemas.microsoft.com/office/drawing/2014/main" id="{14E07D58-F8BF-9845-88F0-8FA1AEF62238}"/>
              </a:ext>
            </a:extLst>
          </p:cNvPr>
          <p:cNvSpPr txBox="1"/>
          <p:nvPr/>
        </p:nvSpPr>
        <p:spPr>
          <a:xfrm>
            <a:off x="6914586" y="3406738"/>
            <a:ext cx="57868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7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i="1" dirty="0">
                <a:latin typeface="+mj-lt"/>
              </a:rPr>
              <a:t>θ </a:t>
            </a:r>
            <a:r>
              <a:rPr dirty="0">
                <a:latin typeface="+mj-lt"/>
              </a:rPr>
              <a:t>= 0°</a:t>
            </a:r>
          </a:p>
        </p:txBody>
      </p:sp>
      <p:sp>
        <p:nvSpPr>
          <p:cNvPr id="50" name="θ = 45°">
            <a:extLst>
              <a:ext uri="{FF2B5EF4-FFF2-40B4-BE49-F238E27FC236}">
                <a16:creationId xmlns:a16="http://schemas.microsoft.com/office/drawing/2014/main" id="{825AB68C-6889-7F4F-B38C-336C3BB7A2B0}"/>
              </a:ext>
            </a:extLst>
          </p:cNvPr>
          <p:cNvSpPr txBox="1"/>
          <p:nvPr/>
        </p:nvSpPr>
        <p:spPr>
          <a:xfrm>
            <a:off x="6914586" y="3825838"/>
            <a:ext cx="68768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700" b="1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</a:defRPr>
            </a:pPr>
            <a:r>
              <a:rPr i="1" dirty="0">
                <a:latin typeface="+mj-lt"/>
              </a:rPr>
              <a:t>θ </a:t>
            </a:r>
            <a:r>
              <a:rPr dirty="0">
                <a:latin typeface="+mj-lt"/>
              </a:rPr>
              <a:t>= </a:t>
            </a:r>
            <a:r>
              <a:rPr lang="en-US" dirty="0">
                <a:latin typeface="+mj-lt"/>
              </a:rPr>
              <a:t>45</a:t>
            </a:r>
            <a:r>
              <a:rPr dirty="0">
                <a:latin typeface="+mj-lt"/>
              </a:rPr>
              <a:t>°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7F61810-59E4-4C13-C23F-75D2D8B63414}"/>
              </a:ext>
            </a:extLst>
          </p:cNvPr>
          <p:cNvGrpSpPr/>
          <p:nvPr/>
        </p:nvGrpSpPr>
        <p:grpSpPr>
          <a:xfrm rot="16200000">
            <a:off x="2257612" y="1228531"/>
            <a:ext cx="3164150" cy="4544736"/>
            <a:chOff x="3311639" y="761833"/>
            <a:chExt cx="3164150" cy="4544736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B47B1B89-0282-4C8B-3313-97F84D8769D6}"/>
                </a:ext>
              </a:extLst>
            </p:cNvPr>
            <p:cNvGrpSpPr/>
            <p:nvPr/>
          </p:nvGrpSpPr>
          <p:grpSpPr>
            <a:xfrm rot="5400000">
              <a:off x="4682820" y="3513600"/>
              <a:ext cx="3011858" cy="574080"/>
              <a:chOff x="3059690" y="1727200"/>
              <a:chExt cx="3011858" cy="574080"/>
            </a:xfrm>
          </p:grpSpPr>
          <p:sp>
            <p:nvSpPr>
              <p:cNvPr id="45" name="Line">
                <a:extLst>
                  <a:ext uri="{FF2B5EF4-FFF2-40B4-BE49-F238E27FC236}">
                    <a16:creationId xmlns:a16="http://schemas.microsoft.com/office/drawing/2014/main" id="{D1F80A4C-E1E9-ED42-A832-457747B5282B}"/>
                  </a:ext>
                </a:extLst>
              </p:cNvPr>
              <p:cNvSpPr/>
              <p:nvPr/>
            </p:nvSpPr>
            <p:spPr>
              <a:xfrm flipV="1">
                <a:off x="3059690" y="2283937"/>
                <a:ext cx="3011858" cy="17343"/>
              </a:xfrm>
              <a:prstGeom prst="line">
                <a:avLst/>
              </a:prstGeom>
              <a:ln w="38100">
                <a:solidFill>
                  <a:srgbClr val="000000">
                    <a:alpha val="20000"/>
                  </a:srgbClr>
                </a:solidFill>
                <a:tailEnd type="triangle"/>
              </a:ln>
            </p:spPr>
            <p:txBody>
              <a:bodyPr lIns="0" tIns="0" rIns="0" bIns="0"/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6" name="Line">
                <a:extLst>
                  <a:ext uri="{FF2B5EF4-FFF2-40B4-BE49-F238E27FC236}">
                    <a16:creationId xmlns:a16="http://schemas.microsoft.com/office/drawing/2014/main" id="{DAE01F49-C210-9C46-920E-0B3CCD482ADB}"/>
                  </a:ext>
                </a:extLst>
              </p:cNvPr>
              <p:cNvSpPr/>
              <p:nvPr/>
            </p:nvSpPr>
            <p:spPr>
              <a:xfrm>
                <a:off x="3835400" y="1727200"/>
                <a:ext cx="1422400" cy="541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62"/>
                    </a:moveTo>
                    <a:lnTo>
                      <a:pt x="1414" y="14850"/>
                    </a:lnTo>
                    <a:lnTo>
                      <a:pt x="2186" y="17550"/>
                    </a:lnTo>
                    <a:lnTo>
                      <a:pt x="3214" y="7425"/>
                    </a:lnTo>
                    <a:lnTo>
                      <a:pt x="3857" y="9787"/>
                    </a:lnTo>
                    <a:lnTo>
                      <a:pt x="5014" y="0"/>
                    </a:lnTo>
                    <a:lnTo>
                      <a:pt x="6043" y="5737"/>
                    </a:lnTo>
                    <a:lnTo>
                      <a:pt x="6686" y="1350"/>
                    </a:lnTo>
                    <a:lnTo>
                      <a:pt x="7200" y="6413"/>
                    </a:lnTo>
                    <a:lnTo>
                      <a:pt x="7714" y="9787"/>
                    </a:lnTo>
                    <a:lnTo>
                      <a:pt x="9129" y="2363"/>
                    </a:lnTo>
                    <a:lnTo>
                      <a:pt x="9771" y="5062"/>
                    </a:lnTo>
                    <a:lnTo>
                      <a:pt x="10414" y="8100"/>
                    </a:lnTo>
                    <a:lnTo>
                      <a:pt x="10929" y="5737"/>
                    </a:lnTo>
                    <a:lnTo>
                      <a:pt x="11829" y="7425"/>
                    </a:lnTo>
                    <a:lnTo>
                      <a:pt x="12471" y="9787"/>
                    </a:lnTo>
                    <a:lnTo>
                      <a:pt x="12729" y="11475"/>
                    </a:lnTo>
                    <a:cubicBezTo>
                      <a:pt x="12729" y="11475"/>
                      <a:pt x="12986" y="9787"/>
                      <a:pt x="13243" y="9787"/>
                    </a:cubicBezTo>
                    <a:cubicBezTo>
                      <a:pt x="13500" y="9787"/>
                      <a:pt x="13886" y="12488"/>
                      <a:pt x="13886" y="12488"/>
                    </a:cubicBezTo>
                    <a:lnTo>
                      <a:pt x="14014" y="14175"/>
                    </a:lnTo>
                    <a:cubicBezTo>
                      <a:pt x="14014" y="14175"/>
                      <a:pt x="14657" y="15525"/>
                      <a:pt x="14786" y="14850"/>
                    </a:cubicBezTo>
                    <a:cubicBezTo>
                      <a:pt x="14914" y="14175"/>
                      <a:pt x="16071" y="9450"/>
                      <a:pt x="16071" y="8100"/>
                    </a:cubicBezTo>
                    <a:cubicBezTo>
                      <a:pt x="16071" y="6750"/>
                      <a:pt x="16586" y="1350"/>
                      <a:pt x="16586" y="1350"/>
                    </a:cubicBezTo>
                    <a:cubicBezTo>
                      <a:pt x="16586" y="1350"/>
                      <a:pt x="16971" y="6075"/>
                      <a:pt x="17100" y="6750"/>
                    </a:cubicBezTo>
                    <a:cubicBezTo>
                      <a:pt x="17229" y="7425"/>
                      <a:pt x="18000" y="7762"/>
                      <a:pt x="18000" y="7762"/>
                    </a:cubicBezTo>
                    <a:lnTo>
                      <a:pt x="18000" y="9450"/>
                    </a:lnTo>
                    <a:lnTo>
                      <a:pt x="18386" y="11137"/>
                    </a:lnTo>
                    <a:lnTo>
                      <a:pt x="18771" y="13162"/>
                    </a:lnTo>
                    <a:cubicBezTo>
                      <a:pt x="18771" y="13162"/>
                      <a:pt x="19286" y="12825"/>
                      <a:pt x="19543" y="13162"/>
                    </a:cubicBezTo>
                    <a:cubicBezTo>
                      <a:pt x="19800" y="13500"/>
                      <a:pt x="19671" y="12487"/>
                      <a:pt x="20057" y="14850"/>
                    </a:cubicBezTo>
                    <a:cubicBezTo>
                      <a:pt x="20443" y="17212"/>
                      <a:pt x="20571" y="17887"/>
                      <a:pt x="20571" y="17887"/>
                    </a:cubicBezTo>
                    <a:lnTo>
                      <a:pt x="21471" y="19912"/>
                    </a:lnTo>
                    <a:lnTo>
                      <a:pt x="21600" y="21600"/>
                    </a:lnTo>
                  </a:path>
                </a:pathLst>
              </a:custGeom>
              <a:ln w="38100">
                <a:solidFill>
                  <a:srgbClr val="FF2600">
                    <a:alpha val="20000"/>
                  </a:srgbClr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 defTabSz="584200">
                  <a:defRPr sz="4200">
                    <a:uFillTx/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47" name="Group">
              <a:extLst>
                <a:ext uri="{FF2B5EF4-FFF2-40B4-BE49-F238E27FC236}">
                  <a16:creationId xmlns:a16="http://schemas.microsoft.com/office/drawing/2014/main" id="{8221390A-546B-2A4E-8B38-D826CFAE7332}"/>
                </a:ext>
              </a:extLst>
            </p:cNvPr>
            <p:cNvGrpSpPr/>
            <p:nvPr/>
          </p:nvGrpSpPr>
          <p:grpSpPr>
            <a:xfrm rot="2721545">
              <a:off x="4277729" y="1980722"/>
              <a:ext cx="3011858" cy="574080"/>
              <a:chOff x="0" y="881419"/>
              <a:chExt cx="3011857" cy="574079"/>
            </a:xfrm>
          </p:grpSpPr>
          <p:sp>
            <p:nvSpPr>
              <p:cNvPr id="48" name="Line">
                <a:extLst>
                  <a:ext uri="{FF2B5EF4-FFF2-40B4-BE49-F238E27FC236}">
                    <a16:creationId xmlns:a16="http://schemas.microsoft.com/office/drawing/2014/main" id="{CE2AFE5F-1CF4-464B-97F5-FE42AFCCDE39}"/>
                  </a:ext>
                </a:extLst>
              </p:cNvPr>
              <p:cNvSpPr/>
              <p:nvPr/>
            </p:nvSpPr>
            <p:spPr>
              <a:xfrm flipV="1">
                <a:off x="0" y="1438157"/>
                <a:ext cx="3011858" cy="17343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9" name="Line">
                <a:extLst>
                  <a:ext uri="{FF2B5EF4-FFF2-40B4-BE49-F238E27FC236}">
                    <a16:creationId xmlns:a16="http://schemas.microsoft.com/office/drawing/2014/main" id="{4A3AC670-6B31-6C40-A772-790CBF51C53C}"/>
                  </a:ext>
                </a:extLst>
              </p:cNvPr>
              <p:cNvSpPr/>
              <p:nvPr/>
            </p:nvSpPr>
            <p:spPr>
              <a:xfrm>
                <a:off x="775709" y="881419"/>
                <a:ext cx="1422401" cy="541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62"/>
                    </a:moveTo>
                    <a:lnTo>
                      <a:pt x="1414" y="14850"/>
                    </a:lnTo>
                    <a:lnTo>
                      <a:pt x="2186" y="17550"/>
                    </a:lnTo>
                    <a:lnTo>
                      <a:pt x="3214" y="7425"/>
                    </a:lnTo>
                    <a:lnTo>
                      <a:pt x="3857" y="9787"/>
                    </a:lnTo>
                    <a:lnTo>
                      <a:pt x="5014" y="0"/>
                    </a:lnTo>
                    <a:lnTo>
                      <a:pt x="6043" y="5737"/>
                    </a:lnTo>
                    <a:lnTo>
                      <a:pt x="6686" y="1350"/>
                    </a:lnTo>
                    <a:lnTo>
                      <a:pt x="7200" y="6413"/>
                    </a:lnTo>
                    <a:lnTo>
                      <a:pt x="7714" y="9787"/>
                    </a:lnTo>
                    <a:lnTo>
                      <a:pt x="9129" y="2363"/>
                    </a:lnTo>
                    <a:lnTo>
                      <a:pt x="9771" y="5062"/>
                    </a:lnTo>
                    <a:lnTo>
                      <a:pt x="10414" y="8100"/>
                    </a:lnTo>
                    <a:lnTo>
                      <a:pt x="10929" y="5737"/>
                    </a:lnTo>
                    <a:lnTo>
                      <a:pt x="11829" y="7425"/>
                    </a:lnTo>
                    <a:lnTo>
                      <a:pt x="12471" y="9787"/>
                    </a:lnTo>
                    <a:lnTo>
                      <a:pt x="12729" y="11475"/>
                    </a:lnTo>
                    <a:cubicBezTo>
                      <a:pt x="12729" y="11475"/>
                      <a:pt x="12986" y="9787"/>
                      <a:pt x="13243" y="9787"/>
                    </a:cubicBezTo>
                    <a:cubicBezTo>
                      <a:pt x="13500" y="9787"/>
                      <a:pt x="13886" y="12488"/>
                      <a:pt x="13886" y="12488"/>
                    </a:cubicBezTo>
                    <a:lnTo>
                      <a:pt x="14014" y="14175"/>
                    </a:lnTo>
                    <a:cubicBezTo>
                      <a:pt x="14014" y="14175"/>
                      <a:pt x="14657" y="15525"/>
                      <a:pt x="14786" y="14850"/>
                    </a:cubicBezTo>
                    <a:cubicBezTo>
                      <a:pt x="14914" y="14175"/>
                      <a:pt x="16071" y="9450"/>
                      <a:pt x="16071" y="8100"/>
                    </a:cubicBezTo>
                    <a:cubicBezTo>
                      <a:pt x="16071" y="6750"/>
                      <a:pt x="16586" y="1350"/>
                      <a:pt x="16586" y="1350"/>
                    </a:cubicBezTo>
                    <a:cubicBezTo>
                      <a:pt x="16586" y="1350"/>
                      <a:pt x="16971" y="6075"/>
                      <a:pt x="17100" y="6750"/>
                    </a:cubicBezTo>
                    <a:cubicBezTo>
                      <a:pt x="17229" y="7425"/>
                      <a:pt x="18000" y="7762"/>
                      <a:pt x="18000" y="7762"/>
                    </a:cubicBezTo>
                    <a:lnTo>
                      <a:pt x="18000" y="9450"/>
                    </a:lnTo>
                    <a:lnTo>
                      <a:pt x="18386" y="11137"/>
                    </a:lnTo>
                    <a:lnTo>
                      <a:pt x="18771" y="13162"/>
                    </a:lnTo>
                    <a:cubicBezTo>
                      <a:pt x="18771" y="13162"/>
                      <a:pt x="19286" y="12825"/>
                      <a:pt x="19543" y="13162"/>
                    </a:cubicBezTo>
                    <a:cubicBezTo>
                      <a:pt x="19800" y="13500"/>
                      <a:pt x="19671" y="12487"/>
                      <a:pt x="20057" y="14850"/>
                    </a:cubicBezTo>
                    <a:cubicBezTo>
                      <a:pt x="20443" y="17212"/>
                      <a:pt x="20571" y="17887"/>
                      <a:pt x="20571" y="17887"/>
                    </a:cubicBezTo>
                    <a:lnTo>
                      <a:pt x="21471" y="19912"/>
                    </a:lnTo>
                    <a:lnTo>
                      <a:pt x="21600" y="21600"/>
                    </a:lnTo>
                  </a:path>
                </a:pathLst>
              </a:custGeom>
              <a:noFill/>
              <a:ln w="38100" cap="flat">
                <a:solidFill>
                  <a:srgbClr val="FF93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uFillTx/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51" name="Group">
              <a:extLst>
                <a:ext uri="{FF2B5EF4-FFF2-40B4-BE49-F238E27FC236}">
                  <a16:creationId xmlns:a16="http://schemas.microsoft.com/office/drawing/2014/main" id="{A6DDC399-C632-EA4C-9F22-0190E91B37AC}"/>
                </a:ext>
              </a:extLst>
            </p:cNvPr>
            <p:cNvGrpSpPr/>
            <p:nvPr/>
          </p:nvGrpSpPr>
          <p:grpSpPr>
            <a:xfrm rot="2768295">
              <a:off x="3586646" y="2422580"/>
              <a:ext cx="1951920" cy="2501933"/>
              <a:chOff x="-8819" y="-32"/>
              <a:chExt cx="1951920" cy="2501932"/>
            </a:xfrm>
          </p:grpSpPr>
          <p:sp>
            <p:nvSpPr>
              <p:cNvPr id="52" name="Line">
                <a:extLst>
                  <a:ext uri="{FF2B5EF4-FFF2-40B4-BE49-F238E27FC236}">
                    <a16:creationId xmlns:a16="http://schemas.microsoft.com/office/drawing/2014/main" id="{7EC0270E-B744-E04C-8695-C446E0271805}"/>
                  </a:ext>
                </a:extLst>
              </p:cNvPr>
              <p:cNvSpPr/>
              <p:nvPr/>
            </p:nvSpPr>
            <p:spPr>
              <a:xfrm flipH="1">
                <a:off x="228599" y="0"/>
                <a:ext cx="2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3" name="Line">
                <a:extLst>
                  <a:ext uri="{FF2B5EF4-FFF2-40B4-BE49-F238E27FC236}">
                    <a16:creationId xmlns:a16="http://schemas.microsoft.com/office/drawing/2014/main" id="{4EA99FBD-49A9-5A44-B26D-2D5C63CD7752}"/>
                  </a:ext>
                </a:extLst>
              </p:cNvPr>
              <p:cNvSpPr/>
              <p:nvPr/>
            </p:nvSpPr>
            <p:spPr>
              <a:xfrm flipH="1">
                <a:off x="342899" y="0"/>
                <a:ext cx="2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4" name="Line">
                <a:extLst>
                  <a:ext uri="{FF2B5EF4-FFF2-40B4-BE49-F238E27FC236}">
                    <a16:creationId xmlns:a16="http://schemas.microsoft.com/office/drawing/2014/main" id="{ADD71123-AA4F-CD4C-BC32-6AA39D05A766}"/>
                  </a:ext>
                </a:extLst>
              </p:cNvPr>
              <p:cNvSpPr/>
              <p:nvPr/>
            </p:nvSpPr>
            <p:spPr>
              <a:xfrm flipH="1">
                <a:off x="457199" y="0"/>
                <a:ext cx="2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5" name="Line">
                <a:extLst>
                  <a:ext uri="{FF2B5EF4-FFF2-40B4-BE49-F238E27FC236}">
                    <a16:creationId xmlns:a16="http://schemas.microsoft.com/office/drawing/2014/main" id="{7B5AE5A7-6BDA-B848-8553-E4C549CCE9B4}"/>
                  </a:ext>
                </a:extLst>
              </p:cNvPr>
              <p:cNvSpPr/>
              <p:nvPr/>
            </p:nvSpPr>
            <p:spPr>
              <a:xfrm flipH="1">
                <a:off x="571499" y="0"/>
                <a:ext cx="2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6" name="Line">
                <a:extLst>
                  <a:ext uri="{FF2B5EF4-FFF2-40B4-BE49-F238E27FC236}">
                    <a16:creationId xmlns:a16="http://schemas.microsoft.com/office/drawing/2014/main" id="{4A663384-E404-F947-AE58-74DECF2D18C9}"/>
                  </a:ext>
                </a:extLst>
              </p:cNvPr>
              <p:cNvSpPr/>
              <p:nvPr/>
            </p:nvSpPr>
            <p:spPr>
              <a:xfrm flipH="1">
                <a:off x="685799" y="0"/>
                <a:ext cx="2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7" name="Line">
                <a:extLst>
                  <a:ext uri="{FF2B5EF4-FFF2-40B4-BE49-F238E27FC236}">
                    <a16:creationId xmlns:a16="http://schemas.microsoft.com/office/drawing/2014/main" id="{64A19AC9-3FFA-E542-B540-234E0AA31537}"/>
                  </a:ext>
                </a:extLst>
              </p:cNvPr>
              <p:cNvSpPr/>
              <p:nvPr/>
            </p:nvSpPr>
            <p:spPr>
              <a:xfrm flipH="1">
                <a:off x="800099" y="0"/>
                <a:ext cx="2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8" name="Line">
                <a:extLst>
                  <a:ext uri="{FF2B5EF4-FFF2-40B4-BE49-F238E27FC236}">
                    <a16:creationId xmlns:a16="http://schemas.microsoft.com/office/drawing/2014/main" id="{B12798BB-39C6-F045-A76D-0E1E2558A3E7}"/>
                  </a:ext>
                </a:extLst>
              </p:cNvPr>
              <p:cNvSpPr/>
              <p:nvPr/>
            </p:nvSpPr>
            <p:spPr>
              <a:xfrm flipH="1">
                <a:off x="914399" y="0"/>
                <a:ext cx="2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9" name="Line">
                <a:extLst>
                  <a:ext uri="{FF2B5EF4-FFF2-40B4-BE49-F238E27FC236}">
                    <a16:creationId xmlns:a16="http://schemas.microsoft.com/office/drawing/2014/main" id="{11A82108-75FE-D049-BBD9-DA7B0B20333C}"/>
                  </a:ext>
                </a:extLst>
              </p:cNvPr>
              <p:cNvSpPr/>
              <p:nvPr/>
            </p:nvSpPr>
            <p:spPr>
              <a:xfrm flipH="1">
                <a:off x="1028699" y="0"/>
                <a:ext cx="2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0" name="Line">
                <a:extLst>
                  <a:ext uri="{FF2B5EF4-FFF2-40B4-BE49-F238E27FC236}">
                    <a16:creationId xmlns:a16="http://schemas.microsoft.com/office/drawing/2014/main" id="{3F199BC9-6B0B-8044-94AC-DE8096497E84}"/>
                  </a:ext>
                </a:extLst>
              </p:cNvPr>
              <p:cNvSpPr/>
              <p:nvPr/>
            </p:nvSpPr>
            <p:spPr>
              <a:xfrm flipH="1">
                <a:off x="1142999" y="0"/>
                <a:ext cx="1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1" name="Line">
                <a:extLst>
                  <a:ext uri="{FF2B5EF4-FFF2-40B4-BE49-F238E27FC236}">
                    <a16:creationId xmlns:a16="http://schemas.microsoft.com/office/drawing/2014/main" id="{63F5940A-FDC1-B04D-AF30-4D4D707C0CA7}"/>
                  </a:ext>
                </a:extLst>
              </p:cNvPr>
              <p:cNvSpPr/>
              <p:nvPr/>
            </p:nvSpPr>
            <p:spPr>
              <a:xfrm flipH="1">
                <a:off x="1257299" y="0"/>
                <a:ext cx="1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2" name="Line">
                <a:extLst>
                  <a:ext uri="{FF2B5EF4-FFF2-40B4-BE49-F238E27FC236}">
                    <a16:creationId xmlns:a16="http://schemas.microsoft.com/office/drawing/2014/main" id="{BD383B5E-02EA-8749-8F65-63355C01128B}"/>
                  </a:ext>
                </a:extLst>
              </p:cNvPr>
              <p:cNvSpPr/>
              <p:nvPr/>
            </p:nvSpPr>
            <p:spPr>
              <a:xfrm flipH="1">
                <a:off x="1371599" y="0"/>
                <a:ext cx="1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3" name="Line">
                <a:extLst>
                  <a:ext uri="{FF2B5EF4-FFF2-40B4-BE49-F238E27FC236}">
                    <a16:creationId xmlns:a16="http://schemas.microsoft.com/office/drawing/2014/main" id="{89E9B95F-CBDC-884C-9D71-6FDF53E8DEC3}"/>
                  </a:ext>
                </a:extLst>
              </p:cNvPr>
              <p:cNvSpPr/>
              <p:nvPr/>
            </p:nvSpPr>
            <p:spPr>
              <a:xfrm flipH="1">
                <a:off x="1485899" y="0"/>
                <a:ext cx="1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4" name="Line">
                <a:extLst>
                  <a:ext uri="{FF2B5EF4-FFF2-40B4-BE49-F238E27FC236}">
                    <a16:creationId xmlns:a16="http://schemas.microsoft.com/office/drawing/2014/main" id="{D71CF74E-6D95-704E-BD79-EBBA708367AC}"/>
                  </a:ext>
                </a:extLst>
              </p:cNvPr>
              <p:cNvSpPr/>
              <p:nvPr/>
            </p:nvSpPr>
            <p:spPr>
              <a:xfrm flipH="1">
                <a:off x="1600199" y="0"/>
                <a:ext cx="1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5" name="Line">
                <a:extLst>
                  <a:ext uri="{FF2B5EF4-FFF2-40B4-BE49-F238E27FC236}">
                    <a16:creationId xmlns:a16="http://schemas.microsoft.com/office/drawing/2014/main" id="{06C820B9-F54E-4F4B-AEEE-1CF17E4D3563}"/>
                  </a:ext>
                </a:extLst>
              </p:cNvPr>
              <p:cNvSpPr/>
              <p:nvPr/>
            </p:nvSpPr>
            <p:spPr>
              <a:xfrm flipH="1">
                <a:off x="1714500" y="0"/>
                <a:ext cx="1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6" name="Line">
                <a:extLst>
                  <a:ext uri="{FF2B5EF4-FFF2-40B4-BE49-F238E27FC236}">
                    <a16:creationId xmlns:a16="http://schemas.microsoft.com/office/drawing/2014/main" id="{7A1A1883-4E75-0D47-902E-801CCB784980}"/>
                  </a:ext>
                </a:extLst>
              </p:cNvPr>
              <p:cNvSpPr/>
              <p:nvPr/>
            </p:nvSpPr>
            <p:spPr>
              <a:xfrm flipH="1">
                <a:off x="1828800" y="0"/>
                <a:ext cx="1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7" name="Line">
                <a:extLst>
                  <a:ext uri="{FF2B5EF4-FFF2-40B4-BE49-F238E27FC236}">
                    <a16:creationId xmlns:a16="http://schemas.microsoft.com/office/drawing/2014/main" id="{F663F3C4-32CF-8A4D-A97D-65F2C000F2A6}"/>
                  </a:ext>
                </a:extLst>
              </p:cNvPr>
              <p:cNvSpPr/>
              <p:nvPr/>
            </p:nvSpPr>
            <p:spPr>
              <a:xfrm flipH="1">
                <a:off x="114299" y="0"/>
                <a:ext cx="2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8" name="Line">
                <a:extLst>
                  <a:ext uri="{FF2B5EF4-FFF2-40B4-BE49-F238E27FC236}">
                    <a16:creationId xmlns:a16="http://schemas.microsoft.com/office/drawing/2014/main" id="{FAABF8E6-6041-CF4B-BCA9-B975BD57C75B}"/>
                  </a:ext>
                </a:extLst>
              </p:cNvPr>
              <p:cNvSpPr/>
              <p:nvPr/>
            </p:nvSpPr>
            <p:spPr>
              <a:xfrm flipH="1">
                <a:off x="-8819" y="-32"/>
                <a:ext cx="2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9" name="Line">
                <a:extLst>
                  <a:ext uri="{FF2B5EF4-FFF2-40B4-BE49-F238E27FC236}">
                    <a16:creationId xmlns:a16="http://schemas.microsoft.com/office/drawing/2014/main" id="{8F14B684-1B11-FA46-912B-0B73F94FA699}"/>
                  </a:ext>
                </a:extLst>
              </p:cNvPr>
              <p:cNvSpPr/>
              <p:nvPr/>
            </p:nvSpPr>
            <p:spPr>
              <a:xfrm flipH="1">
                <a:off x="1943100" y="0"/>
                <a:ext cx="1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9FFDB31C-0A35-CE49-9C21-871BB8F53E1A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C533F15-232B-5C47-8943-1AE115B626DC}"/>
              </a:ext>
            </a:extLst>
          </p:cNvPr>
          <p:cNvSpPr txBox="1"/>
          <p:nvPr/>
        </p:nvSpPr>
        <p:spPr>
          <a:xfrm>
            <a:off x="396508" y="6183448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01842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813AE-DE8F-A97D-A8FC-90E79459B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325E25-FB5B-CD00-F12F-73A1DDF04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537071"/>
            <a:ext cx="8707854" cy="4695019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͏͏Introduction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Tomographie à rayons X (TRX)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Autres modalités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Formulation du problème de TRX ― Transformée de Radon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600" b="1" spc="-45" dirty="0">
                <a:latin typeface="+mj-lt"/>
                <a:cs typeface="Tahoma"/>
              </a:rPr>
              <a:t>Reconstruction </a:t>
            </a:r>
            <a:r>
              <a:rPr lang="en-CA" sz="2600" b="1" spc="-45" dirty="0" err="1">
                <a:latin typeface="+mj-lt"/>
                <a:cs typeface="Tahoma"/>
              </a:rPr>
              <a:t>en</a:t>
            </a:r>
            <a:r>
              <a:rPr lang="en-CA" sz="2600" b="1" spc="-45" dirty="0">
                <a:latin typeface="+mj-lt"/>
                <a:cs typeface="Tahoma"/>
              </a:rPr>
              <a:t> TRX : </a:t>
            </a:r>
            <a:r>
              <a:rPr lang="en-CA" sz="2600" b="1" spc="-45" dirty="0" err="1">
                <a:latin typeface="+mj-lt"/>
                <a:cs typeface="Tahoma"/>
              </a:rPr>
              <a:t>approche</a:t>
            </a:r>
            <a:r>
              <a:rPr lang="en-CA" sz="2600" b="1" spc="-45" dirty="0">
                <a:latin typeface="+mj-lt"/>
                <a:cs typeface="Tahoma"/>
              </a:rPr>
              <a:t> </a:t>
            </a:r>
            <a:r>
              <a:rPr lang="en-CA" sz="2600" b="1" spc="-45" dirty="0" err="1">
                <a:latin typeface="+mj-lt"/>
                <a:cs typeface="Tahoma"/>
              </a:rPr>
              <a:t>analytique</a:t>
            </a:r>
            <a:endParaRPr lang="en-CA" sz="2600" b="1" spc="-45" dirty="0">
              <a:latin typeface="+mj-lt"/>
              <a:cs typeface="Tahoma"/>
            </a:endParaRPr>
          </a:p>
          <a:p>
            <a:pPr lvl="1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Géométrie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à</a:t>
            </a:r>
            <a:r>
              <a:rPr lang="en-CA" sz="2200" spc="-65" dirty="0">
                <a:latin typeface="+mj-lt"/>
                <a:cs typeface="Tahoma"/>
              </a:rPr>
              <a:t> rayons </a:t>
            </a:r>
            <a:r>
              <a:rPr lang="en-CA" sz="2200" spc="-65" dirty="0" err="1">
                <a:latin typeface="+mj-lt"/>
                <a:cs typeface="Tahoma"/>
              </a:rPr>
              <a:t>parallèles</a:t>
            </a:r>
            <a:endParaRPr lang="en-CA" sz="2200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600" b="1" spc="-45" dirty="0">
                <a:latin typeface="+mj-lt"/>
                <a:cs typeface="Tahoma"/>
              </a:rPr>
              <a:t>IRM : reconstruction par </a:t>
            </a:r>
            <a:r>
              <a:rPr lang="en-CA" sz="2600" b="1" spc="-45" dirty="0" err="1">
                <a:latin typeface="+mj-lt"/>
                <a:cs typeface="Tahoma"/>
              </a:rPr>
              <a:t>retroprojections</a:t>
            </a:r>
            <a:endParaRPr lang="fr-FR" sz="2600" b="1" spc="-45" dirty="0">
              <a:latin typeface="+mj-lt"/>
              <a:cs typeface="Tahoma"/>
            </a:endParaRPr>
          </a:p>
          <a:p>
            <a:pPr marL="540000" lvl="1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  <a:buNone/>
            </a:pPr>
            <a:endParaRPr lang="en-CA" sz="2200" spc="-6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BCAB40-324D-8514-73C2-D84B3AEE2776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BC7D22-7388-C109-811E-25DD9D9D762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C77CAFA-4261-BACD-40C8-5707F8E4EA19}"/>
              </a:ext>
            </a:extLst>
          </p:cNvPr>
          <p:cNvSpPr/>
          <p:nvPr/>
        </p:nvSpPr>
        <p:spPr>
          <a:xfrm>
            <a:off x="436146" y="1747052"/>
            <a:ext cx="7994910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8359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0" y="326301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599" y="249793"/>
            <a:ext cx="8375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simple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38" name="phantom256.gif" descr="phantom256.gif">
            <a:extLst>
              <a:ext uri="{FF2B5EF4-FFF2-40B4-BE49-F238E27FC236}">
                <a16:creationId xmlns:a16="http://schemas.microsoft.com/office/drawing/2014/main" id="{9083E8AA-C2C1-A943-99D4-9E19F43D8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2724150"/>
            <a:ext cx="2222500" cy="222250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on projette l’image pour :">
            <a:extLst>
              <a:ext uri="{FF2B5EF4-FFF2-40B4-BE49-F238E27FC236}">
                <a16:creationId xmlns:a16="http://schemas.microsoft.com/office/drawing/2014/main" id="{BB0E1F63-54F0-9D40-9BE7-E8335B7AE06A}"/>
              </a:ext>
            </a:extLst>
          </p:cNvPr>
          <p:cNvSpPr txBox="1"/>
          <p:nvPr/>
        </p:nvSpPr>
        <p:spPr>
          <a:xfrm>
            <a:off x="6134100" y="2692400"/>
            <a:ext cx="2730500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r>
              <a:rPr dirty="0">
                <a:latin typeface="+mj-lt"/>
              </a:rPr>
              <a:t>on </a:t>
            </a:r>
            <a:r>
              <a:rPr dirty="0" err="1">
                <a:latin typeface="+mj-lt"/>
              </a:rPr>
              <a:t>projette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l’image</a:t>
            </a:r>
            <a:r>
              <a:rPr dirty="0">
                <a:latin typeface="+mj-lt"/>
              </a:rPr>
              <a:t> pour :</a:t>
            </a:r>
          </a:p>
        </p:txBody>
      </p:sp>
      <p:sp>
        <p:nvSpPr>
          <p:cNvPr id="40" name="θ = 0°">
            <a:extLst>
              <a:ext uri="{FF2B5EF4-FFF2-40B4-BE49-F238E27FC236}">
                <a16:creationId xmlns:a16="http://schemas.microsoft.com/office/drawing/2014/main" id="{3B2C1D64-B43F-854D-AA2C-8E9EA22967AB}"/>
              </a:ext>
            </a:extLst>
          </p:cNvPr>
          <p:cNvSpPr txBox="1"/>
          <p:nvPr/>
        </p:nvSpPr>
        <p:spPr>
          <a:xfrm>
            <a:off x="6992875" y="3390900"/>
            <a:ext cx="57868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7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i="1" dirty="0">
                <a:latin typeface="+mj-lt"/>
              </a:rPr>
              <a:t>θ </a:t>
            </a:r>
            <a:r>
              <a:rPr dirty="0">
                <a:latin typeface="+mj-lt"/>
              </a:rPr>
              <a:t>= 0°</a:t>
            </a:r>
          </a:p>
        </p:txBody>
      </p:sp>
      <p:sp>
        <p:nvSpPr>
          <p:cNvPr id="72" name="θ = 45°">
            <a:extLst>
              <a:ext uri="{FF2B5EF4-FFF2-40B4-BE49-F238E27FC236}">
                <a16:creationId xmlns:a16="http://schemas.microsoft.com/office/drawing/2014/main" id="{5B0B8C1C-8836-B14D-BD5D-4770BD2877E2}"/>
              </a:ext>
            </a:extLst>
          </p:cNvPr>
          <p:cNvSpPr txBox="1"/>
          <p:nvPr/>
        </p:nvSpPr>
        <p:spPr>
          <a:xfrm>
            <a:off x="6992875" y="3810000"/>
            <a:ext cx="68768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700" b="1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</a:defRPr>
            </a:pPr>
            <a:r>
              <a:rPr i="1" dirty="0">
                <a:latin typeface="+mj-lt"/>
              </a:rPr>
              <a:t>θ </a:t>
            </a:r>
            <a:r>
              <a:rPr dirty="0">
                <a:latin typeface="+mj-lt"/>
              </a:rPr>
              <a:t>= </a:t>
            </a:r>
            <a:r>
              <a:rPr lang="en-US" dirty="0">
                <a:latin typeface="+mj-lt"/>
              </a:rPr>
              <a:t>45</a:t>
            </a:r>
            <a:r>
              <a:rPr dirty="0">
                <a:latin typeface="+mj-lt"/>
              </a:rPr>
              <a:t>°</a:t>
            </a:r>
          </a:p>
        </p:txBody>
      </p:sp>
      <p:sp>
        <p:nvSpPr>
          <p:cNvPr id="76" name="θ = 90°">
            <a:extLst>
              <a:ext uri="{FF2B5EF4-FFF2-40B4-BE49-F238E27FC236}">
                <a16:creationId xmlns:a16="http://schemas.microsoft.com/office/drawing/2014/main" id="{91E76B4B-B62F-B44F-B0F3-4111A493FDBD}"/>
              </a:ext>
            </a:extLst>
          </p:cNvPr>
          <p:cNvSpPr txBox="1"/>
          <p:nvPr/>
        </p:nvSpPr>
        <p:spPr>
          <a:xfrm>
            <a:off x="6992875" y="4191000"/>
            <a:ext cx="68768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7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pPr>
            <a:r>
              <a:rPr i="1" dirty="0">
                <a:latin typeface="+mj-lt"/>
              </a:rPr>
              <a:t>θ </a:t>
            </a:r>
            <a:r>
              <a:rPr dirty="0">
                <a:latin typeface="+mj-lt"/>
              </a:rPr>
              <a:t>= </a:t>
            </a:r>
            <a:r>
              <a:rPr lang="fr-CA" dirty="0">
                <a:latin typeface="+mj-lt"/>
              </a:rPr>
              <a:t>90</a:t>
            </a:r>
            <a:r>
              <a:rPr dirty="0">
                <a:latin typeface="+mj-lt"/>
              </a:rPr>
              <a:t>°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696B77B-8756-BF43-B0EA-93D95C717D6D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ABCD2FF-0B60-234F-94A1-39E20D22AB45}"/>
              </a:ext>
            </a:extLst>
          </p:cNvPr>
          <p:cNvSpPr txBox="1"/>
          <p:nvPr/>
        </p:nvSpPr>
        <p:spPr>
          <a:xfrm>
            <a:off x="396508" y="6183448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D7E90C0-6996-6995-6473-68E9AFE7232D}"/>
              </a:ext>
            </a:extLst>
          </p:cNvPr>
          <p:cNvGrpSpPr/>
          <p:nvPr/>
        </p:nvGrpSpPr>
        <p:grpSpPr>
          <a:xfrm rot="16200000">
            <a:off x="2560914" y="1587159"/>
            <a:ext cx="3278185" cy="3868187"/>
            <a:chOff x="3166063" y="1584277"/>
            <a:chExt cx="3278185" cy="3868187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67C7C475-284B-89D9-D96F-CCB527CECFF5}"/>
                </a:ext>
              </a:extLst>
            </p:cNvPr>
            <p:cNvGrpSpPr/>
            <p:nvPr/>
          </p:nvGrpSpPr>
          <p:grpSpPr>
            <a:xfrm rot="5400000">
              <a:off x="4651279" y="3659495"/>
              <a:ext cx="3011858" cy="574080"/>
              <a:chOff x="3059690" y="1727200"/>
              <a:chExt cx="3011858" cy="574080"/>
            </a:xfrm>
          </p:grpSpPr>
          <p:sp>
            <p:nvSpPr>
              <p:cNvPr id="41" name="Line">
                <a:extLst>
                  <a:ext uri="{FF2B5EF4-FFF2-40B4-BE49-F238E27FC236}">
                    <a16:creationId xmlns:a16="http://schemas.microsoft.com/office/drawing/2014/main" id="{6C02C742-F8BF-3245-A29B-784C57582BB9}"/>
                  </a:ext>
                </a:extLst>
              </p:cNvPr>
              <p:cNvSpPr/>
              <p:nvPr/>
            </p:nvSpPr>
            <p:spPr>
              <a:xfrm flipV="1">
                <a:off x="3059690" y="2283937"/>
                <a:ext cx="3011858" cy="17343"/>
              </a:xfrm>
              <a:prstGeom prst="line">
                <a:avLst/>
              </a:prstGeom>
              <a:ln w="38100">
                <a:solidFill>
                  <a:srgbClr val="000000">
                    <a:alpha val="20000"/>
                  </a:srgbClr>
                </a:solidFill>
                <a:tailEnd type="triangle"/>
              </a:ln>
            </p:spPr>
            <p:txBody>
              <a:bodyPr lIns="0" tIns="0" rIns="0" bIns="0"/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0" name="Line">
                <a:extLst>
                  <a:ext uri="{FF2B5EF4-FFF2-40B4-BE49-F238E27FC236}">
                    <a16:creationId xmlns:a16="http://schemas.microsoft.com/office/drawing/2014/main" id="{5234DE8D-5457-C940-BA67-94E4859CD66B}"/>
                  </a:ext>
                </a:extLst>
              </p:cNvPr>
              <p:cNvSpPr/>
              <p:nvPr/>
            </p:nvSpPr>
            <p:spPr>
              <a:xfrm>
                <a:off x="3835400" y="1727200"/>
                <a:ext cx="1422400" cy="541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62"/>
                    </a:moveTo>
                    <a:lnTo>
                      <a:pt x="1414" y="14850"/>
                    </a:lnTo>
                    <a:lnTo>
                      <a:pt x="2186" y="17550"/>
                    </a:lnTo>
                    <a:lnTo>
                      <a:pt x="3214" y="7425"/>
                    </a:lnTo>
                    <a:lnTo>
                      <a:pt x="3857" y="9787"/>
                    </a:lnTo>
                    <a:lnTo>
                      <a:pt x="5014" y="0"/>
                    </a:lnTo>
                    <a:lnTo>
                      <a:pt x="6043" y="5737"/>
                    </a:lnTo>
                    <a:lnTo>
                      <a:pt x="6686" y="1350"/>
                    </a:lnTo>
                    <a:lnTo>
                      <a:pt x="7200" y="6413"/>
                    </a:lnTo>
                    <a:lnTo>
                      <a:pt x="7714" y="9787"/>
                    </a:lnTo>
                    <a:lnTo>
                      <a:pt x="9129" y="2363"/>
                    </a:lnTo>
                    <a:lnTo>
                      <a:pt x="9771" y="5062"/>
                    </a:lnTo>
                    <a:lnTo>
                      <a:pt x="10414" y="8100"/>
                    </a:lnTo>
                    <a:lnTo>
                      <a:pt x="10929" y="5737"/>
                    </a:lnTo>
                    <a:lnTo>
                      <a:pt x="11829" y="7425"/>
                    </a:lnTo>
                    <a:lnTo>
                      <a:pt x="12471" y="9787"/>
                    </a:lnTo>
                    <a:lnTo>
                      <a:pt x="12729" y="11475"/>
                    </a:lnTo>
                    <a:cubicBezTo>
                      <a:pt x="12729" y="11475"/>
                      <a:pt x="12986" y="9787"/>
                      <a:pt x="13243" y="9787"/>
                    </a:cubicBezTo>
                    <a:cubicBezTo>
                      <a:pt x="13500" y="9787"/>
                      <a:pt x="13886" y="12488"/>
                      <a:pt x="13886" y="12488"/>
                    </a:cubicBezTo>
                    <a:lnTo>
                      <a:pt x="14014" y="14175"/>
                    </a:lnTo>
                    <a:cubicBezTo>
                      <a:pt x="14014" y="14175"/>
                      <a:pt x="14657" y="15525"/>
                      <a:pt x="14786" y="14850"/>
                    </a:cubicBezTo>
                    <a:cubicBezTo>
                      <a:pt x="14914" y="14175"/>
                      <a:pt x="16071" y="9450"/>
                      <a:pt x="16071" y="8100"/>
                    </a:cubicBezTo>
                    <a:cubicBezTo>
                      <a:pt x="16071" y="6750"/>
                      <a:pt x="16586" y="1350"/>
                      <a:pt x="16586" y="1350"/>
                    </a:cubicBezTo>
                    <a:cubicBezTo>
                      <a:pt x="16586" y="1350"/>
                      <a:pt x="16971" y="6075"/>
                      <a:pt x="17100" y="6750"/>
                    </a:cubicBezTo>
                    <a:cubicBezTo>
                      <a:pt x="17229" y="7425"/>
                      <a:pt x="18000" y="7762"/>
                      <a:pt x="18000" y="7762"/>
                    </a:cubicBezTo>
                    <a:lnTo>
                      <a:pt x="18000" y="9450"/>
                    </a:lnTo>
                    <a:lnTo>
                      <a:pt x="18386" y="11137"/>
                    </a:lnTo>
                    <a:lnTo>
                      <a:pt x="18771" y="13162"/>
                    </a:lnTo>
                    <a:cubicBezTo>
                      <a:pt x="18771" y="13162"/>
                      <a:pt x="19286" y="12825"/>
                      <a:pt x="19543" y="13162"/>
                    </a:cubicBezTo>
                    <a:cubicBezTo>
                      <a:pt x="19800" y="13500"/>
                      <a:pt x="19671" y="12487"/>
                      <a:pt x="20057" y="14850"/>
                    </a:cubicBezTo>
                    <a:cubicBezTo>
                      <a:pt x="20443" y="17212"/>
                      <a:pt x="20571" y="17887"/>
                      <a:pt x="20571" y="17887"/>
                    </a:cubicBezTo>
                    <a:lnTo>
                      <a:pt x="21471" y="19912"/>
                    </a:lnTo>
                    <a:lnTo>
                      <a:pt x="21600" y="21600"/>
                    </a:lnTo>
                  </a:path>
                </a:pathLst>
              </a:custGeom>
              <a:ln w="38100">
                <a:solidFill>
                  <a:srgbClr val="FF2600">
                    <a:alpha val="20000"/>
                  </a:srgbClr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 defTabSz="584200">
                  <a:defRPr sz="4200">
                    <a:uFillTx/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73" name="Group">
              <a:extLst>
                <a:ext uri="{FF2B5EF4-FFF2-40B4-BE49-F238E27FC236}">
                  <a16:creationId xmlns:a16="http://schemas.microsoft.com/office/drawing/2014/main" id="{6223B2E7-75F6-CB49-8577-5686DD7F4866}"/>
                </a:ext>
              </a:extLst>
            </p:cNvPr>
            <p:cNvGrpSpPr/>
            <p:nvPr/>
          </p:nvGrpSpPr>
          <p:grpSpPr>
            <a:xfrm>
              <a:off x="3166063" y="2107501"/>
              <a:ext cx="3011858" cy="398397"/>
              <a:chOff x="0" y="1057103"/>
              <a:chExt cx="3011857" cy="398395"/>
            </a:xfrm>
          </p:grpSpPr>
          <p:sp>
            <p:nvSpPr>
              <p:cNvPr id="74" name="Line">
                <a:extLst>
                  <a:ext uri="{FF2B5EF4-FFF2-40B4-BE49-F238E27FC236}">
                    <a16:creationId xmlns:a16="http://schemas.microsoft.com/office/drawing/2014/main" id="{B32E395A-09C8-104E-9785-3CBAB8BF0E2F}"/>
                  </a:ext>
                </a:extLst>
              </p:cNvPr>
              <p:cNvSpPr/>
              <p:nvPr/>
            </p:nvSpPr>
            <p:spPr>
              <a:xfrm flipV="1">
                <a:off x="0" y="1438157"/>
                <a:ext cx="3011858" cy="17343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5" name="Line">
                <a:extLst>
                  <a:ext uri="{FF2B5EF4-FFF2-40B4-BE49-F238E27FC236}">
                    <a16:creationId xmlns:a16="http://schemas.microsoft.com/office/drawing/2014/main" id="{199F5783-AD76-0242-B30B-871108BF2996}"/>
                  </a:ext>
                </a:extLst>
              </p:cNvPr>
              <p:cNvSpPr/>
              <p:nvPr/>
            </p:nvSpPr>
            <p:spPr>
              <a:xfrm>
                <a:off x="540759" y="1057103"/>
                <a:ext cx="1892301" cy="368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62"/>
                    </a:moveTo>
                    <a:lnTo>
                      <a:pt x="1414" y="14850"/>
                    </a:lnTo>
                    <a:lnTo>
                      <a:pt x="2186" y="17550"/>
                    </a:lnTo>
                    <a:lnTo>
                      <a:pt x="3214" y="7425"/>
                    </a:lnTo>
                    <a:lnTo>
                      <a:pt x="3857" y="9787"/>
                    </a:lnTo>
                    <a:lnTo>
                      <a:pt x="5014" y="0"/>
                    </a:lnTo>
                    <a:lnTo>
                      <a:pt x="6043" y="5737"/>
                    </a:lnTo>
                    <a:lnTo>
                      <a:pt x="6686" y="1350"/>
                    </a:lnTo>
                    <a:lnTo>
                      <a:pt x="7200" y="6413"/>
                    </a:lnTo>
                    <a:lnTo>
                      <a:pt x="7714" y="9787"/>
                    </a:lnTo>
                    <a:lnTo>
                      <a:pt x="9129" y="2363"/>
                    </a:lnTo>
                    <a:lnTo>
                      <a:pt x="9771" y="5062"/>
                    </a:lnTo>
                    <a:lnTo>
                      <a:pt x="10414" y="8100"/>
                    </a:lnTo>
                    <a:lnTo>
                      <a:pt x="10929" y="5737"/>
                    </a:lnTo>
                    <a:lnTo>
                      <a:pt x="11829" y="7425"/>
                    </a:lnTo>
                    <a:lnTo>
                      <a:pt x="12471" y="9787"/>
                    </a:lnTo>
                    <a:lnTo>
                      <a:pt x="12729" y="11475"/>
                    </a:lnTo>
                    <a:cubicBezTo>
                      <a:pt x="12729" y="11475"/>
                      <a:pt x="12986" y="9787"/>
                      <a:pt x="13243" y="9787"/>
                    </a:cubicBezTo>
                    <a:cubicBezTo>
                      <a:pt x="13500" y="9787"/>
                      <a:pt x="13886" y="12488"/>
                      <a:pt x="13886" y="12488"/>
                    </a:cubicBezTo>
                    <a:lnTo>
                      <a:pt x="14014" y="14175"/>
                    </a:lnTo>
                    <a:cubicBezTo>
                      <a:pt x="14014" y="14175"/>
                      <a:pt x="14657" y="15525"/>
                      <a:pt x="14786" y="14850"/>
                    </a:cubicBezTo>
                    <a:cubicBezTo>
                      <a:pt x="14914" y="14175"/>
                      <a:pt x="16071" y="9450"/>
                      <a:pt x="16071" y="8100"/>
                    </a:cubicBezTo>
                    <a:cubicBezTo>
                      <a:pt x="16071" y="6750"/>
                      <a:pt x="16586" y="1350"/>
                      <a:pt x="16586" y="1350"/>
                    </a:cubicBezTo>
                    <a:cubicBezTo>
                      <a:pt x="16586" y="1350"/>
                      <a:pt x="16971" y="6075"/>
                      <a:pt x="17100" y="6750"/>
                    </a:cubicBezTo>
                    <a:cubicBezTo>
                      <a:pt x="17229" y="7425"/>
                      <a:pt x="18000" y="7762"/>
                      <a:pt x="18000" y="7762"/>
                    </a:cubicBezTo>
                    <a:lnTo>
                      <a:pt x="18000" y="9450"/>
                    </a:lnTo>
                    <a:lnTo>
                      <a:pt x="18386" y="11137"/>
                    </a:lnTo>
                    <a:lnTo>
                      <a:pt x="18771" y="13162"/>
                    </a:lnTo>
                    <a:cubicBezTo>
                      <a:pt x="18771" y="13162"/>
                      <a:pt x="19286" y="12825"/>
                      <a:pt x="19543" y="13162"/>
                    </a:cubicBezTo>
                    <a:cubicBezTo>
                      <a:pt x="19800" y="13500"/>
                      <a:pt x="19671" y="12487"/>
                      <a:pt x="20057" y="14850"/>
                    </a:cubicBezTo>
                    <a:cubicBezTo>
                      <a:pt x="20443" y="17212"/>
                      <a:pt x="20571" y="17887"/>
                      <a:pt x="20571" y="17887"/>
                    </a:cubicBezTo>
                    <a:lnTo>
                      <a:pt x="21471" y="19912"/>
                    </a:lnTo>
                    <a:lnTo>
                      <a:pt x="21600" y="21600"/>
                    </a:lnTo>
                  </a:path>
                </a:pathLst>
              </a:cu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uFillTx/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77" name="Group">
              <a:extLst>
                <a:ext uri="{FF2B5EF4-FFF2-40B4-BE49-F238E27FC236}">
                  <a16:creationId xmlns:a16="http://schemas.microsoft.com/office/drawing/2014/main" id="{8A56F367-6C5A-A74E-BF97-78049CFE2D6D}"/>
                </a:ext>
              </a:extLst>
            </p:cNvPr>
            <p:cNvGrpSpPr/>
            <p:nvPr/>
          </p:nvGrpSpPr>
          <p:grpSpPr>
            <a:xfrm>
              <a:off x="3594100" y="2590885"/>
              <a:ext cx="1943100" cy="2501901"/>
              <a:chOff x="0" y="0"/>
              <a:chExt cx="1943100" cy="2501900"/>
            </a:xfrm>
          </p:grpSpPr>
          <p:sp>
            <p:nvSpPr>
              <p:cNvPr id="78" name="Line">
                <a:extLst>
                  <a:ext uri="{FF2B5EF4-FFF2-40B4-BE49-F238E27FC236}">
                    <a16:creationId xmlns:a16="http://schemas.microsoft.com/office/drawing/2014/main" id="{11DBF644-DA7D-2346-9E98-D4EED53452C7}"/>
                  </a:ext>
                </a:extLst>
              </p:cNvPr>
              <p:cNvSpPr/>
              <p:nvPr/>
            </p:nvSpPr>
            <p:spPr>
              <a:xfrm flipH="1">
                <a:off x="228599" y="0"/>
                <a:ext cx="2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9" name="Line">
                <a:extLst>
                  <a:ext uri="{FF2B5EF4-FFF2-40B4-BE49-F238E27FC236}">
                    <a16:creationId xmlns:a16="http://schemas.microsoft.com/office/drawing/2014/main" id="{F8D9F86F-34B5-4545-BC09-7E4BBC113040}"/>
                  </a:ext>
                </a:extLst>
              </p:cNvPr>
              <p:cNvSpPr/>
              <p:nvPr/>
            </p:nvSpPr>
            <p:spPr>
              <a:xfrm flipH="1">
                <a:off x="342899" y="0"/>
                <a:ext cx="2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0" name="Line">
                <a:extLst>
                  <a:ext uri="{FF2B5EF4-FFF2-40B4-BE49-F238E27FC236}">
                    <a16:creationId xmlns:a16="http://schemas.microsoft.com/office/drawing/2014/main" id="{E229793A-BEF7-BE45-8E63-7E6E3EE566A0}"/>
                  </a:ext>
                </a:extLst>
              </p:cNvPr>
              <p:cNvSpPr/>
              <p:nvPr/>
            </p:nvSpPr>
            <p:spPr>
              <a:xfrm flipH="1">
                <a:off x="457199" y="0"/>
                <a:ext cx="2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1" name="Line">
                <a:extLst>
                  <a:ext uri="{FF2B5EF4-FFF2-40B4-BE49-F238E27FC236}">
                    <a16:creationId xmlns:a16="http://schemas.microsoft.com/office/drawing/2014/main" id="{298592BF-3E9D-6848-BB8C-9BEFF5B02DC3}"/>
                  </a:ext>
                </a:extLst>
              </p:cNvPr>
              <p:cNvSpPr/>
              <p:nvPr/>
            </p:nvSpPr>
            <p:spPr>
              <a:xfrm flipH="1">
                <a:off x="571499" y="0"/>
                <a:ext cx="2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2" name="Line">
                <a:extLst>
                  <a:ext uri="{FF2B5EF4-FFF2-40B4-BE49-F238E27FC236}">
                    <a16:creationId xmlns:a16="http://schemas.microsoft.com/office/drawing/2014/main" id="{624C3745-F895-3448-B4DC-F2E1D3F66DB2}"/>
                  </a:ext>
                </a:extLst>
              </p:cNvPr>
              <p:cNvSpPr/>
              <p:nvPr/>
            </p:nvSpPr>
            <p:spPr>
              <a:xfrm flipH="1">
                <a:off x="685799" y="0"/>
                <a:ext cx="2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3" name="Line">
                <a:extLst>
                  <a:ext uri="{FF2B5EF4-FFF2-40B4-BE49-F238E27FC236}">
                    <a16:creationId xmlns:a16="http://schemas.microsoft.com/office/drawing/2014/main" id="{4BB092B6-52C9-9F4B-AF83-33D726F5B2C6}"/>
                  </a:ext>
                </a:extLst>
              </p:cNvPr>
              <p:cNvSpPr/>
              <p:nvPr/>
            </p:nvSpPr>
            <p:spPr>
              <a:xfrm flipH="1">
                <a:off x="800099" y="0"/>
                <a:ext cx="2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4" name="Line">
                <a:extLst>
                  <a:ext uri="{FF2B5EF4-FFF2-40B4-BE49-F238E27FC236}">
                    <a16:creationId xmlns:a16="http://schemas.microsoft.com/office/drawing/2014/main" id="{B4F657AB-2A62-E847-B703-39CBFFC4F5CA}"/>
                  </a:ext>
                </a:extLst>
              </p:cNvPr>
              <p:cNvSpPr/>
              <p:nvPr/>
            </p:nvSpPr>
            <p:spPr>
              <a:xfrm flipH="1">
                <a:off x="914399" y="0"/>
                <a:ext cx="2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5" name="Line">
                <a:extLst>
                  <a:ext uri="{FF2B5EF4-FFF2-40B4-BE49-F238E27FC236}">
                    <a16:creationId xmlns:a16="http://schemas.microsoft.com/office/drawing/2014/main" id="{5DD43E67-ABCA-544E-8D90-4E447579E710}"/>
                  </a:ext>
                </a:extLst>
              </p:cNvPr>
              <p:cNvSpPr/>
              <p:nvPr/>
            </p:nvSpPr>
            <p:spPr>
              <a:xfrm flipH="1">
                <a:off x="1028699" y="0"/>
                <a:ext cx="2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6" name="Line">
                <a:extLst>
                  <a:ext uri="{FF2B5EF4-FFF2-40B4-BE49-F238E27FC236}">
                    <a16:creationId xmlns:a16="http://schemas.microsoft.com/office/drawing/2014/main" id="{691DA2F8-2CBF-7D45-995B-287128ACD71A}"/>
                  </a:ext>
                </a:extLst>
              </p:cNvPr>
              <p:cNvSpPr/>
              <p:nvPr/>
            </p:nvSpPr>
            <p:spPr>
              <a:xfrm flipH="1">
                <a:off x="1142999" y="0"/>
                <a:ext cx="1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7" name="Line">
                <a:extLst>
                  <a:ext uri="{FF2B5EF4-FFF2-40B4-BE49-F238E27FC236}">
                    <a16:creationId xmlns:a16="http://schemas.microsoft.com/office/drawing/2014/main" id="{6B82CDE7-E8E0-AF4C-88BD-4EFA1D5CE310}"/>
                  </a:ext>
                </a:extLst>
              </p:cNvPr>
              <p:cNvSpPr/>
              <p:nvPr/>
            </p:nvSpPr>
            <p:spPr>
              <a:xfrm flipH="1">
                <a:off x="1257299" y="0"/>
                <a:ext cx="1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8" name="Line">
                <a:extLst>
                  <a:ext uri="{FF2B5EF4-FFF2-40B4-BE49-F238E27FC236}">
                    <a16:creationId xmlns:a16="http://schemas.microsoft.com/office/drawing/2014/main" id="{36DA4D4F-604F-464A-B012-A65934CF4AFF}"/>
                  </a:ext>
                </a:extLst>
              </p:cNvPr>
              <p:cNvSpPr/>
              <p:nvPr/>
            </p:nvSpPr>
            <p:spPr>
              <a:xfrm flipH="1">
                <a:off x="1371599" y="0"/>
                <a:ext cx="1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9" name="Line">
                <a:extLst>
                  <a:ext uri="{FF2B5EF4-FFF2-40B4-BE49-F238E27FC236}">
                    <a16:creationId xmlns:a16="http://schemas.microsoft.com/office/drawing/2014/main" id="{F309DF4A-E3E7-5648-BACD-8AE984DC5E5D}"/>
                  </a:ext>
                </a:extLst>
              </p:cNvPr>
              <p:cNvSpPr/>
              <p:nvPr/>
            </p:nvSpPr>
            <p:spPr>
              <a:xfrm flipH="1">
                <a:off x="1485899" y="0"/>
                <a:ext cx="1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90" name="Line">
                <a:extLst>
                  <a:ext uri="{FF2B5EF4-FFF2-40B4-BE49-F238E27FC236}">
                    <a16:creationId xmlns:a16="http://schemas.microsoft.com/office/drawing/2014/main" id="{942D71BD-D17B-2D46-9957-E76BEB576487}"/>
                  </a:ext>
                </a:extLst>
              </p:cNvPr>
              <p:cNvSpPr/>
              <p:nvPr/>
            </p:nvSpPr>
            <p:spPr>
              <a:xfrm flipH="1">
                <a:off x="1600199" y="0"/>
                <a:ext cx="1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91" name="Line">
                <a:extLst>
                  <a:ext uri="{FF2B5EF4-FFF2-40B4-BE49-F238E27FC236}">
                    <a16:creationId xmlns:a16="http://schemas.microsoft.com/office/drawing/2014/main" id="{42D6930E-2936-0F4A-BEE8-F560FFFA4F45}"/>
                  </a:ext>
                </a:extLst>
              </p:cNvPr>
              <p:cNvSpPr/>
              <p:nvPr/>
            </p:nvSpPr>
            <p:spPr>
              <a:xfrm flipH="1">
                <a:off x="1714500" y="0"/>
                <a:ext cx="1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92" name="Line">
                <a:extLst>
                  <a:ext uri="{FF2B5EF4-FFF2-40B4-BE49-F238E27FC236}">
                    <a16:creationId xmlns:a16="http://schemas.microsoft.com/office/drawing/2014/main" id="{743C115A-5C62-6442-ABDD-E9A2B49E46C0}"/>
                  </a:ext>
                </a:extLst>
              </p:cNvPr>
              <p:cNvSpPr/>
              <p:nvPr/>
            </p:nvSpPr>
            <p:spPr>
              <a:xfrm flipH="1">
                <a:off x="1828800" y="0"/>
                <a:ext cx="1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93" name="Line">
                <a:extLst>
                  <a:ext uri="{FF2B5EF4-FFF2-40B4-BE49-F238E27FC236}">
                    <a16:creationId xmlns:a16="http://schemas.microsoft.com/office/drawing/2014/main" id="{04D81EA1-A01E-3646-906D-91C42A2669D3}"/>
                  </a:ext>
                </a:extLst>
              </p:cNvPr>
              <p:cNvSpPr/>
              <p:nvPr/>
            </p:nvSpPr>
            <p:spPr>
              <a:xfrm flipH="1">
                <a:off x="114299" y="0"/>
                <a:ext cx="2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94" name="Line">
                <a:extLst>
                  <a:ext uri="{FF2B5EF4-FFF2-40B4-BE49-F238E27FC236}">
                    <a16:creationId xmlns:a16="http://schemas.microsoft.com/office/drawing/2014/main" id="{D5D09FA4-824C-7444-AE0A-BD6CBB677B1A}"/>
                  </a:ext>
                </a:extLst>
              </p:cNvPr>
              <p:cNvSpPr/>
              <p:nvPr/>
            </p:nvSpPr>
            <p:spPr>
              <a:xfrm flipH="1">
                <a:off x="-1" y="0"/>
                <a:ext cx="2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95" name="Line">
                <a:extLst>
                  <a:ext uri="{FF2B5EF4-FFF2-40B4-BE49-F238E27FC236}">
                    <a16:creationId xmlns:a16="http://schemas.microsoft.com/office/drawing/2014/main" id="{868D9D2D-68C1-6145-BAF1-A19BC5EC6287}"/>
                  </a:ext>
                </a:extLst>
              </p:cNvPr>
              <p:cNvSpPr/>
              <p:nvPr/>
            </p:nvSpPr>
            <p:spPr>
              <a:xfrm flipH="1">
                <a:off x="1943100" y="0"/>
                <a:ext cx="1" cy="2501900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327CC3F4-317C-866C-D126-18FD1BBE3D58}"/>
                </a:ext>
              </a:extLst>
            </p:cNvPr>
            <p:cNvGrpSpPr/>
            <p:nvPr/>
          </p:nvGrpSpPr>
          <p:grpSpPr>
            <a:xfrm>
              <a:off x="4760260" y="1584277"/>
              <a:ext cx="1662747" cy="1658041"/>
              <a:chOff x="4702194" y="1033665"/>
              <a:chExt cx="1662747" cy="1658041"/>
            </a:xfrm>
          </p:grpSpPr>
          <p:sp>
            <p:nvSpPr>
              <p:cNvPr id="71" name="Line">
                <a:extLst>
                  <a:ext uri="{FF2B5EF4-FFF2-40B4-BE49-F238E27FC236}">
                    <a16:creationId xmlns:a16="http://schemas.microsoft.com/office/drawing/2014/main" id="{E7B8D033-403A-DF45-8E8E-2A49AFC787C4}"/>
                  </a:ext>
                </a:extLst>
              </p:cNvPr>
              <p:cNvSpPr/>
              <p:nvPr/>
            </p:nvSpPr>
            <p:spPr>
              <a:xfrm rot="2698689">
                <a:off x="4942540" y="1386875"/>
                <a:ext cx="1422401" cy="541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62"/>
                    </a:moveTo>
                    <a:lnTo>
                      <a:pt x="1414" y="14850"/>
                    </a:lnTo>
                    <a:lnTo>
                      <a:pt x="2186" y="17550"/>
                    </a:lnTo>
                    <a:lnTo>
                      <a:pt x="3214" y="7425"/>
                    </a:lnTo>
                    <a:lnTo>
                      <a:pt x="3857" y="9787"/>
                    </a:lnTo>
                    <a:lnTo>
                      <a:pt x="5014" y="0"/>
                    </a:lnTo>
                    <a:lnTo>
                      <a:pt x="6043" y="5737"/>
                    </a:lnTo>
                    <a:lnTo>
                      <a:pt x="6686" y="1350"/>
                    </a:lnTo>
                    <a:lnTo>
                      <a:pt x="7200" y="6413"/>
                    </a:lnTo>
                    <a:lnTo>
                      <a:pt x="7714" y="9787"/>
                    </a:lnTo>
                    <a:lnTo>
                      <a:pt x="9129" y="2363"/>
                    </a:lnTo>
                    <a:lnTo>
                      <a:pt x="9771" y="5062"/>
                    </a:lnTo>
                    <a:lnTo>
                      <a:pt x="10414" y="8100"/>
                    </a:lnTo>
                    <a:lnTo>
                      <a:pt x="10929" y="5737"/>
                    </a:lnTo>
                    <a:lnTo>
                      <a:pt x="11829" y="7425"/>
                    </a:lnTo>
                    <a:lnTo>
                      <a:pt x="12471" y="9787"/>
                    </a:lnTo>
                    <a:lnTo>
                      <a:pt x="12729" y="11475"/>
                    </a:lnTo>
                    <a:cubicBezTo>
                      <a:pt x="12729" y="11475"/>
                      <a:pt x="12986" y="9787"/>
                      <a:pt x="13243" y="9787"/>
                    </a:cubicBezTo>
                    <a:cubicBezTo>
                      <a:pt x="13500" y="9787"/>
                      <a:pt x="13886" y="12488"/>
                      <a:pt x="13886" y="12488"/>
                    </a:cubicBezTo>
                    <a:lnTo>
                      <a:pt x="14014" y="14175"/>
                    </a:lnTo>
                    <a:cubicBezTo>
                      <a:pt x="14014" y="14175"/>
                      <a:pt x="14657" y="15525"/>
                      <a:pt x="14786" y="14850"/>
                    </a:cubicBezTo>
                    <a:cubicBezTo>
                      <a:pt x="14914" y="14175"/>
                      <a:pt x="16071" y="9450"/>
                      <a:pt x="16071" y="8100"/>
                    </a:cubicBezTo>
                    <a:cubicBezTo>
                      <a:pt x="16071" y="6750"/>
                      <a:pt x="16586" y="1350"/>
                      <a:pt x="16586" y="1350"/>
                    </a:cubicBezTo>
                    <a:cubicBezTo>
                      <a:pt x="16586" y="1350"/>
                      <a:pt x="16971" y="6075"/>
                      <a:pt x="17100" y="6750"/>
                    </a:cubicBezTo>
                    <a:cubicBezTo>
                      <a:pt x="17229" y="7425"/>
                      <a:pt x="18000" y="7762"/>
                      <a:pt x="18000" y="7762"/>
                    </a:cubicBezTo>
                    <a:lnTo>
                      <a:pt x="18000" y="9450"/>
                    </a:lnTo>
                    <a:lnTo>
                      <a:pt x="18386" y="11137"/>
                    </a:lnTo>
                    <a:lnTo>
                      <a:pt x="18771" y="13162"/>
                    </a:lnTo>
                    <a:cubicBezTo>
                      <a:pt x="18771" y="13162"/>
                      <a:pt x="19286" y="12825"/>
                      <a:pt x="19543" y="13162"/>
                    </a:cubicBezTo>
                    <a:cubicBezTo>
                      <a:pt x="19800" y="13500"/>
                      <a:pt x="19671" y="12487"/>
                      <a:pt x="20057" y="14850"/>
                    </a:cubicBezTo>
                    <a:cubicBezTo>
                      <a:pt x="20443" y="17212"/>
                      <a:pt x="20571" y="17887"/>
                      <a:pt x="20571" y="17887"/>
                    </a:cubicBezTo>
                    <a:lnTo>
                      <a:pt x="21471" y="19912"/>
                    </a:lnTo>
                    <a:lnTo>
                      <a:pt x="21600" y="21600"/>
                    </a:lnTo>
                  </a:path>
                </a:pathLst>
              </a:custGeom>
              <a:ln w="38100">
                <a:solidFill>
                  <a:srgbClr val="FF2600">
                    <a:alpha val="20000"/>
                  </a:srgbClr>
                </a:solidFill>
                <a:miter lim="400000"/>
              </a:ln>
            </p:spPr>
            <p:txBody>
              <a:bodyPr lIns="50800" tIns="50800" rIns="50800" bIns="50800" anchor="ctr"/>
              <a:lstStyle/>
              <a:p>
                <a:pPr algn="ctr" defTabSz="584200">
                  <a:defRPr sz="4200">
                    <a:uFillTx/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" name="Line">
                <a:extLst>
                  <a:ext uri="{FF2B5EF4-FFF2-40B4-BE49-F238E27FC236}">
                    <a16:creationId xmlns:a16="http://schemas.microsoft.com/office/drawing/2014/main" id="{732A884D-81EB-C24D-7F43-C112886E6C80}"/>
                  </a:ext>
                </a:extLst>
              </p:cNvPr>
              <p:cNvSpPr/>
              <p:nvPr/>
            </p:nvSpPr>
            <p:spPr>
              <a:xfrm rot="5400000" flipV="1">
                <a:off x="4687572" y="1048287"/>
                <a:ext cx="1658041" cy="1628798"/>
              </a:xfrm>
              <a:prstGeom prst="line">
                <a:avLst/>
              </a:prstGeom>
              <a:ln w="38100">
                <a:solidFill>
                  <a:srgbClr val="000000">
                    <a:alpha val="20000"/>
                  </a:srgbClr>
                </a:solidFill>
                <a:tailEnd type="triangle"/>
              </a:ln>
            </p:spPr>
            <p:txBody>
              <a:bodyPr lIns="0" tIns="0" rIns="0" bIns="0"/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7481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hantom256.gif" descr="phantom256.gif">
            <a:extLst>
              <a:ext uri="{FF2B5EF4-FFF2-40B4-BE49-F238E27FC236}">
                <a16:creationId xmlns:a16="http://schemas.microsoft.com/office/drawing/2014/main" id="{4C3A20DE-AE86-3C61-714E-1EF6F7D93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2724150"/>
            <a:ext cx="2222500" cy="22225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0" y="326301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599" y="249793"/>
            <a:ext cx="8375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simple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42" name="θ = 0°">
            <a:extLst>
              <a:ext uri="{FF2B5EF4-FFF2-40B4-BE49-F238E27FC236}">
                <a16:creationId xmlns:a16="http://schemas.microsoft.com/office/drawing/2014/main" id="{A198CEC4-6861-B542-9EE5-2ADF1D6EF8CE}"/>
              </a:ext>
            </a:extLst>
          </p:cNvPr>
          <p:cNvSpPr txBox="1"/>
          <p:nvPr/>
        </p:nvSpPr>
        <p:spPr>
          <a:xfrm>
            <a:off x="7153835" y="3299136"/>
            <a:ext cx="58990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7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i="1" dirty="0">
                <a:latin typeface="+mj-lt"/>
              </a:rPr>
              <a:t>θ </a:t>
            </a:r>
            <a:r>
              <a:rPr dirty="0">
                <a:latin typeface="+mj-lt"/>
              </a:rPr>
              <a:t>= 0°</a:t>
            </a:r>
          </a:p>
        </p:txBody>
      </p:sp>
      <p:sp>
        <p:nvSpPr>
          <p:cNvPr id="43" name="θ = 45°">
            <a:extLst>
              <a:ext uri="{FF2B5EF4-FFF2-40B4-BE49-F238E27FC236}">
                <a16:creationId xmlns:a16="http://schemas.microsoft.com/office/drawing/2014/main" id="{6A44838B-9B25-A64C-BDFD-2409D9B0C67B}"/>
              </a:ext>
            </a:extLst>
          </p:cNvPr>
          <p:cNvSpPr txBox="1"/>
          <p:nvPr/>
        </p:nvSpPr>
        <p:spPr>
          <a:xfrm>
            <a:off x="7153835" y="3718236"/>
            <a:ext cx="70051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700" b="1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</a:defRPr>
            </a:pPr>
            <a:r>
              <a:rPr i="1" dirty="0">
                <a:latin typeface="+mj-lt"/>
              </a:rPr>
              <a:t>θ </a:t>
            </a:r>
            <a:r>
              <a:rPr dirty="0">
                <a:latin typeface="+mj-lt"/>
              </a:rPr>
              <a:t>= </a:t>
            </a:r>
            <a:r>
              <a:rPr lang="fr-CA" dirty="0">
                <a:latin typeface="+mj-lt"/>
              </a:rPr>
              <a:t>4</a:t>
            </a:r>
            <a:r>
              <a:rPr dirty="0">
                <a:latin typeface="+mj-lt"/>
              </a:rPr>
              <a:t>5°</a:t>
            </a:r>
          </a:p>
        </p:txBody>
      </p:sp>
      <p:sp>
        <p:nvSpPr>
          <p:cNvPr id="44" name="θ = 90°">
            <a:extLst>
              <a:ext uri="{FF2B5EF4-FFF2-40B4-BE49-F238E27FC236}">
                <a16:creationId xmlns:a16="http://schemas.microsoft.com/office/drawing/2014/main" id="{072DC45F-7045-E64C-85B0-FB7271EEF7DD}"/>
              </a:ext>
            </a:extLst>
          </p:cNvPr>
          <p:cNvSpPr txBox="1"/>
          <p:nvPr/>
        </p:nvSpPr>
        <p:spPr>
          <a:xfrm>
            <a:off x="7153835" y="4099236"/>
            <a:ext cx="70051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7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pPr>
            <a:r>
              <a:rPr i="1" dirty="0">
                <a:latin typeface="+mj-lt"/>
              </a:rPr>
              <a:t>θ </a:t>
            </a:r>
            <a:r>
              <a:rPr dirty="0">
                <a:latin typeface="+mj-lt"/>
              </a:rPr>
              <a:t>= </a:t>
            </a:r>
            <a:r>
              <a:rPr lang="fr-CA" dirty="0">
                <a:latin typeface="+mj-lt"/>
              </a:rPr>
              <a:t>9</a:t>
            </a:r>
            <a:r>
              <a:rPr dirty="0">
                <a:latin typeface="+mj-lt"/>
              </a:rPr>
              <a:t>0°</a:t>
            </a:r>
          </a:p>
        </p:txBody>
      </p:sp>
      <p:sp>
        <p:nvSpPr>
          <p:cNvPr id="45" name="θ = 135°">
            <a:extLst>
              <a:ext uri="{FF2B5EF4-FFF2-40B4-BE49-F238E27FC236}">
                <a16:creationId xmlns:a16="http://schemas.microsoft.com/office/drawing/2014/main" id="{676A0491-23BC-B943-879B-6F8D24E3B825}"/>
              </a:ext>
            </a:extLst>
          </p:cNvPr>
          <p:cNvSpPr txBox="1"/>
          <p:nvPr/>
        </p:nvSpPr>
        <p:spPr>
          <a:xfrm>
            <a:off x="7153835" y="4416736"/>
            <a:ext cx="81111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>
              <a:defRPr sz="1700" b="1"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r>
              <a:rPr i="1" dirty="0">
                <a:latin typeface="+mj-lt"/>
              </a:rPr>
              <a:t>θ </a:t>
            </a:r>
            <a:r>
              <a:rPr dirty="0">
                <a:latin typeface="+mj-lt"/>
              </a:rPr>
              <a:t>= </a:t>
            </a:r>
            <a:r>
              <a:rPr lang="fr-CA" dirty="0">
                <a:latin typeface="+mj-lt"/>
              </a:rPr>
              <a:t>13</a:t>
            </a:r>
            <a:r>
              <a:rPr dirty="0">
                <a:latin typeface="+mj-lt"/>
              </a:rPr>
              <a:t>5°</a:t>
            </a:r>
          </a:p>
        </p:txBody>
      </p:sp>
      <p:sp>
        <p:nvSpPr>
          <p:cNvPr id="47" name="on projette l’image pour :">
            <a:extLst>
              <a:ext uri="{FF2B5EF4-FFF2-40B4-BE49-F238E27FC236}">
                <a16:creationId xmlns:a16="http://schemas.microsoft.com/office/drawing/2014/main" id="{69A7F689-EE7C-8D4D-8125-A09F205215EC}"/>
              </a:ext>
            </a:extLst>
          </p:cNvPr>
          <p:cNvSpPr txBox="1"/>
          <p:nvPr/>
        </p:nvSpPr>
        <p:spPr>
          <a:xfrm>
            <a:off x="6134100" y="2692400"/>
            <a:ext cx="2730500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r>
              <a:rPr dirty="0">
                <a:latin typeface="+mj-lt"/>
              </a:rPr>
              <a:t>on </a:t>
            </a:r>
            <a:r>
              <a:rPr dirty="0" err="1">
                <a:latin typeface="+mj-lt"/>
              </a:rPr>
              <a:t>projette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l’image</a:t>
            </a:r>
            <a:r>
              <a:rPr dirty="0">
                <a:latin typeface="+mj-lt"/>
              </a:rPr>
              <a:t> pour :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8A90FD3-171B-F34E-A968-44ED7C3B9FE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610D5CA-E4BF-D041-B350-1A88B132AF59}"/>
              </a:ext>
            </a:extLst>
          </p:cNvPr>
          <p:cNvSpPr txBox="1"/>
          <p:nvPr/>
        </p:nvSpPr>
        <p:spPr>
          <a:xfrm>
            <a:off x="396508" y="6183448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  <p:grpSp>
        <p:nvGrpSpPr>
          <p:cNvPr id="185" name="Groupe 184">
            <a:extLst>
              <a:ext uri="{FF2B5EF4-FFF2-40B4-BE49-F238E27FC236}">
                <a16:creationId xmlns:a16="http://schemas.microsoft.com/office/drawing/2014/main" id="{328B59EB-69E6-72BD-B7DC-76C6AE536F60}"/>
              </a:ext>
            </a:extLst>
          </p:cNvPr>
          <p:cNvGrpSpPr/>
          <p:nvPr/>
        </p:nvGrpSpPr>
        <p:grpSpPr>
          <a:xfrm rot="16200000">
            <a:off x="1422783" y="1988193"/>
            <a:ext cx="5282449" cy="4728195"/>
            <a:chOff x="1315839" y="785605"/>
            <a:chExt cx="5282449" cy="4728195"/>
          </a:xfrm>
        </p:grpSpPr>
        <p:grpSp>
          <p:nvGrpSpPr>
            <p:cNvPr id="143" name="Group">
              <a:extLst>
                <a:ext uri="{FF2B5EF4-FFF2-40B4-BE49-F238E27FC236}">
                  <a16:creationId xmlns:a16="http://schemas.microsoft.com/office/drawing/2014/main" id="{8699325B-2F57-13D4-AE4D-C608CFBCE119}"/>
                </a:ext>
              </a:extLst>
            </p:cNvPr>
            <p:cNvGrpSpPr/>
            <p:nvPr/>
          </p:nvGrpSpPr>
          <p:grpSpPr>
            <a:xfrm rot="2850597">
              <a:off x="4407294" y="2004493"/>
              <a:ext cx="3011858" cy="574081"/>
              <a:chOff x="0" y="881419"/>
              <a:chExt cx="3011857" cy="574079"/>
            </a:xfrm>
          </p:grpSpPr>
          <p:sp>
            <p:nvSpPr>
              <p:cNvPr id="144" name="Line">
                <a:extLst>
                  <a:ext uri="{FF2B5EF4-FFF2-40B4-BE49-F238E27FC236}">
                    <a16:creationId xmlns:a16="http://schemas.microsoft.com/office/drawing/2014/main" id="{797DE7A3-3DDA-3A7A-33C2-15644E500C2D}"/>
                  </a:ext>
                </a:extLst>
              </p:cNvPr>
              <p:cNvSpPr/>
              <p:nvPr/>
            </p:nvSpPr>
            <p:spPr>
              <a:xfrm flipV="1">
                <a:off x="0" y="1438157"/>
                <a:ext cx="3011858" cy="17343"/>
              </a:xfrm>
              <a:prstGeom prst="line">
                <a:avLst/>
              </a:prstGeom>
              <a:noFill/>
              <a:ln w="38100" cap="flat">
                <a:solidFill>
                  <a:srgbClr val="000000">
                    <a:alpha val="20000"/>
                  </a:srgbClr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45" name="Line">
                <a:extLst>
                  <a:ext uri="{FF2B5EF4-FFF2-40B4-BE49-F238E27FC236}">
                    <a16:creationId xmlns:a16="http://schemas.microsoft.com/office/drawing/2014/main" id="{7C0680B8-ED15-8C30-3612-545005A79BD1}"/>
                  </a:ext>
                </a:extLst>
              </p:cNvPr>
              <p:cNvSpPr/>
              <p:nvPr/>
            </p:nvSpPr>
            <p:spPr>
              <a:xfrm>
                <a:off x="775709" y="881419"/>
                <a:ext cx="1422401" cy="541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62"/>
                    </a:moveTo>
                    <a:lnTo>
                      <a:pt x="1414" y="14850"/>
                    </a:lnTo>
                    <a:lnTo>
                      <a:pt x="2186" y="17550"/>
                    </a:lnTo>
                    <a:lnTo>
                      <a:pt x="3214" y="7425"/>
                    </a:lnTo>
                    <a:lnTo>
                      <a:pt x="3857" y="9787"/>
                    </a:lnTo>
                    <a:lnTo>
                      <a:pt x="5014" y="0"/>
                    </a:lnTo>
                    <a:lnTo>
                      <a:pt x="6043" y="5737"/>
                    </a:lnTo>
                    <a:lnTo>
                      <a:pt x="6686" y="1350"/>
                    </a:lnTo>
                    <a:lnTo>
                      <a:pt x="7200" y="6413"/>
                    </a:lnTo>
                    <a:lnTo>
                      <a:pt x="7714" y="9787"/>
                    </a:lnTo>
                    <a:lnTo>
                      <a:pt x="9129" y="2363"/>
                    </a:lnTo>
                    <a:lnTo>
                      <a:pt x="9771" y="5062"/>
                    </a:lnTo>
                    <a:lnTo>
                      <a:pt x="10414" y="8100"/>
                    </a:lnTo>
                    <a:lnTo>
                      <a:pt x="10929" y="5737"/>
                    </a:lnTo>
                    <a:lnTo>
                      <a:pt x="11829" y="7425"/>
                    </a:lnTo>
                    <a:lnTo>
                      <a:pt x="12471" y="9787"/>
                    </a:lnTo>
                    <a:lnTo>
                      <a:pt x="12729" y="11475"/>
                    </a:lnTo>
                    <a:cubicBezTo>
                      <a:pt x="12729" y="11475"/>
                      <a:pt x="12986" y="9787"/>
                      <a:pt x="13243" y="9787"/>
                    </a:cubicBezTo>
                    <a:cubicBezTo>
                      <a:pt x="13500" y="9787"/>
                      <a:pt x="13886" y="12488"/>
                      <a:pt x="13886" y="12488"/>
                    </a:cubicBezTo>
                    <a:lnTo>
                      <a:pt x="14014" y="14175"/>
                    </a:lnTo>
                    <a:cubicBezTo>
                      <a:pt x="14014" y="14175"/>
                      <a:pt x="14657" y="15525"/>
                      <a:pt x="14786" y="14850"/>
                    </a:cubicBezTo>
                    <a:cubicBezTo>
                      <a:pt x="14914" y="14175"/>
                      <a:pt x="16071" y="9450"/>
                      <a:pt x="16071" y="8100"/>
                    </a:cubicBezTo>
                    <a:cubicBezTo>
                      <a:pt x="16071" y="6750"/>
                      <a:pt x="16586" y="1350"/>
                      <a:pt x="16586" y="1350"/>
                    </a:cubicBezTo>
                    <a:cubicBezTo>
                      <a:pt x="16586" y="1350"/>
                      <a:pt x="16971" y="6075"/>
                      <a:pt x="17100" y="6750"/>
                    </a:cubicBezTo>
                    <a:cubicBezTo>
                      <a:pt x="17229" y="7425"/>
                      <a:pt x="18000" y="7762"/>
                      <a:pt x="18000" y="7762"/>
                    </a:cubicBezTo>
                    <a:lnTo>
                      <a:pt x="18000" y="9450"/>
                    </a:lnTo>
                    <a:lnTo>
                      <a:pt x="18386" y="11137"/>
                    </a:lnTo>
                    <a:lnTo>
                      <a:pt x="18771" y="13162"/>
                    </a:lnTo>
                    <a:cubicBezTo>
                      <a:pt x="18771" y="13162"/>
                      <a:pt x="19286" y="12825"/>
                      <a:pt x="19543" y="13162"/>
                    </a:cubicBezTo>
                    <a:cubicBezTo>
                      <a:pt x="19800" y="13500"/>
                      <a:pt x="19671" y="12487"/>
                      <a:pt x="20057" y="14850"/>
                    </a:cubicBezTo>
                    <a:cubicBezTo>
                      <a:pt x="20443" y="17212"/>
                      <a:pt x="20571" y="17887"/>
                      <a:pt x="20571" y="17887"/>
                    </a:cubicBezTo>
                    <a:lnTo>
                      <a:pt x="21471" y="19912"/>
                    </a:lnTo>
                    <a:lnTo>
                      <a:pt x="21600" y="21600"/>
                    </a:lnTo>
                  </a:path>
                </a:pathLst>
              </a:custGeom>
              <a:noFill/>
              <a:ln w="38100" cap="flat">
                <a:solidFill>
                  <a:srgbClr val="FF2600">
                    <a:alpha val="2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uFillTx/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dirty="0"/>
              </a:p>
            </p:txBody>
          </p:sp>
        </p:grpSp>
        <p:grpSp>
          <p:nvGrpSpPr>
            <p:cNvPr id="184" name="Groupe 183">
              <a:extLst>
                <a:ext uri="{FF2B5EF4-FFF2-40B4-BE49-F238E27FC236}">
                  <a16:creationId xmlns:a16="http://schemas.microsoft.com/office/drawing/2014/main" id="{6767D398-A76C-1511-46B0-8775525C01AE}"/>
                </a:ext>
              </a:extLst>
            </p:cNvPr>
            <p:cNvGrpSpPr/>
            <p:nvPr/>
          </p:nvGrpSpPr>
          <p:grpSpPr>
            <a:xfrm>
              <a:off x="1315839" y="1797845"/>
              <a:ext cx="5282449" cy="3715955"/>
              <a:chOff x="1315839" y="1797845"/>
              <a:chExt cx="5282449" cy="3715955"/>
            </a:xfrm>
          </p:grpSpPr>
          <p:grpSp>
            <p:nvGrpSpPr>
              <p:cNvPr id="48" name="Group">
                <a:extLst>
                  <a:ext uri="{FF2B5EF4-FFF2-40B4-BE49-F238E27FC236}">
                    <a16:creationId xmlns:a16="http://schemas.microsoft.com/office/drawing/2014/main" id="{54D6750C-79AB-BB4A-8DC7-9EF561941E0F}"/>
                  </a:ext>
                </a:extLst>
              </p:cNvPr>
              <p:cNvGrpSpPr/>
              <p:nvPr/>
            </p:nvGrpSpPr>
            <p:grpSpPr>
              <a:xfrm rot="5400000">
                <a:off x="4805319" y="3720830"/>
                <a:ext cx="3011858" cy="574081"/>
                <a:chOff x="0" y="881419"/>
                <a:chExt cx="3011857" cy="574079"/>
              </a:xfrm>
            </p:grpSpPr>
            <p:sp>
              <p:nvSpPr>
                <p:cNvPr id="49" name="Line">
                  <a:extLst>
                    <a:ext uri="{FF2B5EF4-FFF2-40B4-BE49-F238E27FC236}">
                      <a16:creationId xmlns:a16="http://schemas.microsoft.com/office/drawing/2014/main" id="{155E7081-EFA1-2B46-BF62-B2A7CA30695F}"/>
                    </a:ext>
                  </a:extLst>
                </p:cNvPr>
                <p:cNvSpPr/>
                <p:nvPr/>
              </p:nvSpPr>
              <p:spPr>
                <a:xfrm flipV="1">
                  <a:off x="0" y="1438157"/>
                  <a:ext cx="3011858" cy="17343"/>
                </a:xfrm>
                <a:prstGeom prst="line">
                  <a:avLst/>
                </a:prstGeom>
                <a:noFill/>
                <a:ln w="38100" cap="flat">
                  <a:solidFill>
                    <a:srgbClr val="000000">
                      <a:alpha val="20000"/>
                    </a:srgbClr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0" name="Line">
                  <a:extLst>
                    <a:ext uri="{FF2B5EF4-FFF2-40B4-BE49-F238E27FC236}">
                      <a16:creationId xmlns:a16="http://schemas.microsoft.com/office/drawing/2014/main" id="{9AFCDDE7-C4AD-BB4D-AFF6-6525C167FFB0}"/>
                    </a:ext>
                  </a:extLst>
                </p:cNvPr>
                <p:cNvSpPr/>
                <p:nvPr/>
              </p:nvSpPr>
              <p:spPr>
                <a:xfrm>
                  <a:off x="775709" y="881419"/>
                  <a:ext cx="1422401" cy="541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262"/>
                      </a:moveTo>
                      <a:lnTo>
                        <a:pt x="1414" y="14850"/>
                      </a:lnTo>
                      <a:lnTo>
                        <a:pt x="2186" y="17550"/>
                      </a:lnTo>
                      <a:lnTo>
                        <a:pt x="3214" y="7425"/>
                      </a:lnTo>
                      <a:lnTo>
                        <a:pt x="3857" y="9787"/>
                      </a:lnTo>
                      <a:lnTo>
                        <a:pt x="5014" y="0"/>
                      </a:lnTo>
                      <a:lnTo>
                        <a:pt x="6043" y="5737"/>
                      </a:lnTo>
                      <a:lnTo>
                        <a:pt x="6686" y="1350"/>
                      </a:lnTo>
                      <a:lnTo>
                        <a:pt x="7200" y="6413"/>
                      </a:lnTo>
                      <a:lnTo>
                        <a:pt x="7714" y="9787"/>
                      </a:lnTo>
                      <a:lnTo>
                        <a:pt x="9129" y="2363"/>
                      </a:lnTo>
                      <a:lnTo>
                        <a:pt x="9771" y="5062"/>
                      </a:lnTo>
                      <a:lnTo>
                        <a:pt x="10414" y="8100"/>
                      </a:lnTo>
                      <a:lnTo>
                        <a:pt x="10929" y="5737"/>
                      </a:lnTo>
                      <a:lnTo>
                        <a:pt x="11829" y="7425"/>
                      </a:lnTo>
                      <a:lnTo>
                        <a:pt x="12471" y="9787"/>
                      </a:lnTo>
                      <a:lnTo>
                        <a:pt x="12729" y="11475"/>
                      </a:lnTo>
                      <a:cubicBezTo>
                        <a:pt x="12729" y="11475"/>
                        <a:pt x="12986" y="9787"/>
                        <a:pt x="13243" y="9787"/>
                      </a:cubicBezTo>
                      <a:cubicBezTo>
                        <a:pt x="13500" y="9787"/>
                        <a:pt x="13886" y="12488"/>
                        <a:pt x="13886" y="12488"/>
                      </a:cubicBezTo>
                      <a:lnTo>
                        <a:pt x="14014" y="14175"/>
                      </a:lnTo>
                      <a:cubicBezTo>
                        <a:pt x="14014" y="14175"/>
                        <a:pt x="14657" y="15525"/>
                        <a:pt x="14786" y="14850"/>
                      </a:cubicBezTo>
                      <a:cubicBezTo>
                        <a:pt x="14914" y="14175"/>
                        <a:pt x="16071" y="9450"/>
                        <a:pt x="16071" y="8100"/>
                      </a:cubicBezTo>
                      <a:cubicBezTo>
                        <a:pt x="16071" y="6750"/>
                        <a:pt x="16586" y="1350"/>
                        <a:pt x="16586" y="1350"/>
                      </a:cubicBezTo>
                      <a:cubicBezTo>
                        <a:pt x="16586" y="1350"/>
                        <a:pt x="16971" y="6075"/>
                        <a:pt x="17100" y="6750"/>
                      </a:cubicBezTo>
                      <a:cubicBezTo>
                        <a:pt x="17229" y="7425"/>
                        <a:pt x="18000" y="7762"/>
                        <a:pt x="18000" y="7762"/>
                      </a:cubicBezTo>
                      <a:lnTo>
                        <a:pt x="18000" y="9450"/>
                      </a:lnTo>
                      <a:lnTo>
                        <a:pt x="18386" y="11137"/>
                      </a:lnTo>
                      <a:lnTo>
                        <a:pt x="18771" y="13162"/>
                      </a:lnTo>
                      <a:cubicBezTo>
                        <a:pt x="18771" y="13162"/>
                        <a:pt x="19286" y="12825"/>
                        <a:pt x="19543" y="13162"/>
                      </a:cubicBezTo>
                      <a:cubicBezTo>
                        <a:pt x="19800" y="13500"/>
                        <a:pt x="19671" y="12487"/>
                        <a:pt x="20057" y="14850"/>
                      </a:cubicBezTo>
                      <a:cubicBezTo>
                        <a:pt x="20443" y="17212"/>
                        <a:pt x="20571" y="17887"/>
                        <a:pt x="20571" y="17887"/>
                      </a:cubicBezTo>
                      <a:lnTo>
                        <a:pt x="21471" y="19912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38100" cap="flat">
                  <a:solidFill>
                    <a:srgbClr val="FF2600">
                      <a:alpha val="20000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defRPr sz="4200">
                      <a:uFillTx/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grpSp>
            <p:nvGrpSpPr>
              <p:cNvPr id="51" name="Group">
                <a:extLst>
                  <a:ext uri="{FF2B5EF4-FFF2-40B4-BE49-F238E27FC236}">
                    <a16:creationId xmlns:a16="http://schemas.microsoft.com/office/drawing/2014/main" id="{E7E0447C-EED1-7C42-A00F-B19E9A69687D}"/>
                  </a:ext>
                </a:extLst>
              </p:cNvPr>
              <p:cNvGrpSpPr/>
              <p:nvPr/>
            </p:nvGrpSpPr>
            <p:grpSpPr>
              <a:xfrm rot="5400000">
                <a:off x="4376420" y="491115"/>
                <a:ext cx="398397" cy="3011858"/>
                <a:chOff x="1057103" y="0"/>
                <a:chExt cx="398395" cy="3011857"/>
              </a:xfrm>
            </p:grpSpPr>
            <p:sp>
              <p:nvSpPr>
                <p:cNvPr id="52" name="Line">
                  <a:extLst>
                    <a:ext uri="{FF2B5EF4-FFF2-40B4-BE49-F238E27FC236}">
                      <a16:creationId xmlns:a16="http://schemas.microsoft.com/office/drawing/2014/main" id="{37C719ED-0F5E-6D4E-BED8-B8185B8F3072}"/>
                    </a:ext>
                  </a:extLst>
                </p:cNvPr>
                <p:cNvSpPr/>
                <p:nvPr/>
              </p:nvSpPr>
              <p:spPr>
                <a:xfrm flipH="1" flipV="1">
                  <a:off x="1438157" y="0"/>
                  <a:ext cx="17343" cy="3011857"/>
                </a:xfrm>
                <a:prstGeom prst="line">
                  <a:avLst/>
                </a:prstGeom>
                <a:noFill/>
                <a:ln w="38100" cap="flat">
                  <a:solidFill>
                    <a:srgbClr val="000000">
                      <a:alpha val="20000"/>
                    </a:srgbClr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3" name="Line">
                  <a:extLst>
                    <a:ext uri="{FF2B5EF4-FFF2-40B4-BE49-F238E27FC236}">
                      <a16:creationId xmlns:a16="http://schemas.microsoft.com/office/drawing/2014/main" id="{BE6B4D94-5B54-3545-821E-9A56DE374AB9}"/>
                    </a:ext>
                  </a:extLst>
                </p:cNvPr>
                <p:cNvSpPr/>
                <p:nvPr/>
              </p:nvSpPr>
              <p:spPr>
                <a:xfrm rot="16200000">
                  <a:off x="295103" y="1340798"/>
                  <a:ext cx="1892301" cy="3683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262"/>
                      </a:moveTo>
                      <a:lnTo>
                        <a:pt x="1414" y="14850"/>
                      </a:lnTo>
                      <a:lnTo>
                        <a:pt x="2186" y="17550"/>
                      </a:lnTo>
                      <a:lnTo>
                        <a:pt x="3214" y="7425"/>
                      </a:lnTo>
                      <a:lnTo>
                        <a:pt x="3857" y="9787"/>
                      </a:lnTo>
                      <a:lnTo>
                        <a:pt x="5014" y="0"/>
                      </a:lnTo>
                      <a:lnTo>
                        <a:pt x="6043" y="5737"/>
                      </a:lnTo>
                      <a:lnTo>
                        <a:pt x="6686" y="1350"/>
                      </a:lnTo>
                      <a:lnTo>
                        <a:pt x="7200" y="6413"/>
                      </a:lnTo>
                      <a:lnTo>
                        <a:pt x="7714" y="9787"/>
                      </a:lnTo>
                      <a:lnTo>
                        <a:pt x="9129" y="2363"/>
                      </a:lnTo>
                      <a:lnTo>
                        <a:pt x="9771" y="5062"/>
                      </a:lnTo>
                      <a:lnTo>
                        <a:pt x="10414" y="8100"/>
                      </a:lnTo>
                      <a:lnTo>
                        <a:pt x="10929" y="5737"/>
                      </a:lnTo>
                      <a:lnTo>
                        <a:pt x="11829" y="7425"/>
                      </a:lnTo>
                      <a:lnTo>
                        <a:pt x="12471" y="9787"/>
                      </a:lnTo>
                      <a:lnTo>
                        <a:pt x="12729" y="11475"/>
                      </a:lnTo>
                      <a:cubicBezTo>
                        <a:pt x="12729" y="11475"/>
                        <a:pt x="12986" y="9787"/>
                        <a:pt x="13243" y="9787"/>
                      </a:cubicBezTo>
                      <a:cubicBezTo>
                        <a:pt x="13500" y="9787"/>
                        <a:pt x="13886" y="12488"/>
                        <a:pt x="13886" y="12488"/>
                      </a:cubicBezTo>
                      <a:lnTo>
                        <a:pt x="14014" y="14175"/>
                      </a:lnTo>
                      <a:cubicBezTo>
                        <a:pt x="14014" y="14175"/>
                        <a:pt x="14657" y="15525"/>
                        <a:pt x="14786" y="14850"/>
                      </a:cubicBezTo>
                      <a:cubicBezTo>
                        <a:pt x="14914" y="14175"/>
                        <a:pt x="16071" y="9450"/>
                        <a:pt x="16071" y="8100"/>
                      </a:cubicBezTo>
                      <a:cubicBezTo>
                        <a:pt x="16071" y="6750"/>
                        <a:pt x="16586" y="1350"/>
                        <a:pt x="16586" y="1350"/>
                      </a:cubicBezTo>
                      <a:cubicBezTo>
                        <a:pt x="16586" y="1350"/>
                        <a:pt x="16971" y="6075"/>
                        <a:pt x="17100" y="6750"/>
                      </a:cubicBezTo>
                      <a:cubicBezTo>
                        <a:pt x="17229" y="7425"/>
                        <a:pt x="18000" y="7762"/>
                        <a:pt x="18000" y="7762"/>
                      </a:cubicBezTo>
                      <a:lnTo>
                        <a:pt x="18000" y="9450"/>
                      </a:lnTo>
                      <a:lnTo>
                        <a:pt x="18386" y="11137"/>
                      </a:lnTo>
                      <a:lnTo>
                        <a:pt x="18771" y="13162"/>
                      </a:lnTo>
                      <a:cubicBezTo>
                        <a:pt x="18771" y="13162"/>
                        <a:pt x="19286" y="12825"/>
                        <a:pt x="19543" y="13162"/>
                      </a:cubicBezTo>
                      <a:cubicBezTo>
                        <a:pt x="19800" y="13500"/>
                        <a:pt x="19671" y="12487"/>
                        <a:pt x="20057" y="14850"/>
                      </a:cubicBezTo>
                      <a:cubicBezTo>
                        <a:pt x="20443" y="17212"/>
                        <a:pt x="20571" y="17887"/>
                        <a:pt x="20571" y="17887"/>
                      </a:cubicBezTo>
                      <a:lnTo>
                        <a:pt x="21471" y="19912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38100" cap="flat">
                  <a:solidFill>
                    <a:srgbClr val="0433FF">
                      <a:alpha val="20000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defRPr sz="4200">
                      <a:uFillTx/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grpSp>
            <p:nvGrpSpPr>
              <p:cNvPr id="99" name="Group">
                <a:extLst>
                  <a:ext uri="{FF2B5EF4-FFF2-40B4-BE49-F238E27FC236}">
                    <a16:creationId xmlns:a16="http://schemas.microsoft.com/office/drawing/2014/main" id="{AEECA3B3-AA90-0D45-9AB8-A7C1D5E536A7}"/>
                  </a:ext>
                </a:extLst>
              </p:cNvPr>
              <p:cNvGrpSpPr/>
              <p:nvPr/>
            </p:nvGrpSpPr>
            <p:grpSpPr>
              <a:xfrm rot="8332676">
                <a:off x="1315839" y="1934348"/>
                <a:ext cx="3011858" cy="574080"/>
                <a:chOff x="0" y="1438157"/>
                <a:chExt cx="3011857" cy="574079"/>
              </a:xfrm>
            </p:grpSpPr>
            <p:sp>
              <p:nvSpPr>
                <p:cNvPr id="100" name="Line">
                  <a:extLst>
                    <a:ext uri="{FF2B5EF4-FFF2-40B4-BE49-F238E27FC236}">
                      <a16:creationId xmlns:a16="http://schemas.microsoft.com/office/drawing/2014/main" id="{6B449DF2-F099-DC41-8C59-681B7D3E2A35}"/>
                    </a:ext>
                  </a:extLst>
                </p:cNvPr>
                <p:cNvSpPr/>
                <p:nvPr/>
              </p:nvSpPr>
              <p:spPr>
                <a:xfrm flipH="1">
                  <a:off x="-1" y="1438157"/>
                  <a:ext cx="3011858" cy="17342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dirty="0"/>
                </a:p>
              </p:txBody>
            </p:sp>
            <p:sp>
              <p:nvSpPr>
                <p:cNvPr id="101" name="Line">
                  <a:extLst>
                    <a:ext uri="{FF2B5EF4-FFF2-40B4-BE49-F238E27FC236}">
                      <a16:creationId xmlns:a16="http://schemas.microsoft.com/office/drawing/2014/main" id="{24E1162A-D64C-EA41-A017-F012A188EEFD}"/>
                    </a:ext>
                  </a:extLst>
                </p:cNvPr>
                <p:cNvSpPr/>
                <p:nvPr/>
              </p:nvSpPr>
              <p:spPr>
                <a:xfrm rot="10800000">
                  <a:off x="813748" y="1470369"/>
                  <a:ext cx="1422401" cy="5418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262"/>
                      </a:moveTo>
                      <a:lnTo>
                        <a:pt x="1414" y="14850"/>
                      </a:lnTo>
                      <a:lnTo>
                        <a:pt x="2186" y="17550"/>
                      </a:lnTo>
                      <a:lnTo>
                        <a:pt x="3214" y="7425"/>
                      </a:lnTo>
                      <a:lnTo>
                        <a:pt x="3857" y="9787"/>
                      </a:lnTo>
                      <a:lnTo>
                        <a:pt x="5014" y="0"/>
                      </a:lnTo>
                      <a:lnTo>
                        <a:pt x="6043" y="5737"/>
                      </a:lnTo>
                      <a:lnTo>
                        <a:pt x="6686" y="1350"/>
                      </a:lnTo>
                      <a:lnTo>
                        <a:pt x="7200" y="6413"/>
                      </a:lnTo>
                      <a:lnTo>
                        <a:pt x="7714" y="9787"/>
                      </a:lnTo>
                      <a:lnTo>
                        <a:pt x="9129" y="2363"/>
                      </a:lnTo>
                      <a:lnTo>
                        <a:pt x="9771" y="5062"/>
                      </a:lnTo>
                      <a:lnTo>
                        <a:pt x="10414" y="8100"/>
                      </a:lnTo>
                      <a:lnTo>
                        <a:pt x="10929" y="5737"/>
                      </a:lnTo>
                      <a:lnTo>
                        <a:pt x="11829" y="7425"/>
                      </a:lnTo>
                      <a:lnTo>
                        <a:pt x="12471" y="9787"/>
                      </a:lnTo>
                      <a:lnTo>
                        <a:pt x="12729" y="11475"/>
                      </a:lnTo>
                      <a:cubicBezTo>
                        <a:pt x="12729" y="11475"/>
                        <a:pt x="12986" y="9787"/>
                        <a:pt x="13243" y="9787"/>
                      </a:cubicBezTo>
                      <a:cubicBezTo>
                        <a:pt x="13500" y="9787"/>
                        <a:pt x="13886" y="12488"/>
                        <a:pt x="13886" y="12488"/>
                      </a:cubicBezTo>
                      <a:lnTo>
                        <a:pt x="14014" y="14175"/>
                      </a:lnTo>
                      <a:cubicBezTo>
                        <a:pt x="14014" y="14175"/>
                        <a:pt x="14657" y="15525"/>
                        <a:pt x="14786" y="14850"/>
                      </a:cubicBezTo>
                      <a:cubicBezTo>
                        <a:pt x="14914" y="14175"/>
                        <a:pt x="16071" y="9450"/>
                        <a:pt x="16071" y="8100"/>
                      </a:cubicBezTo>
                      <a:cubicBezTo>
                        <a:pt x="16071" y="6750"/>
                        <a:pt x="16586" y="1350"/>
                        <a:pt x="16586" y="1350"/>
                      </a:cubicBezTo>
                      <a:cubicBezTo>
                        <a:pt x="16586" y="1350"/>
                        <a:pt x="16971" y="6075"/>
                        <a:pt x="17100" y="6750"/>
                      </a:cubicBezTo>
                      <a:cubicBezTo>
                        <a:pt x="17229" y="7425"/>
                        <a:pt x="18000" y="7762"/>
                        <a:pt x="18000" y="7762"/>
                      </a:cubicBezTo>
                      <a:lnTo>
                        <a:pt x="18000" y="9450"/>
                      </a:lnTo>
                      <a:lnTo>
                        <a:pt x="18386" y="11137"/>
                      </a:lnTo>
                      <a:lnTo>
                        <a:pt x="18771" y="13162"/>
                      </a:lnTo>
                      <a:cubicBezTo>
                        <a:pt x="18771" y="13162"/>
                        <a:pt x="19286" y="12825"/>
                        <a:pt x="19543" y="13162"/>
                      </a:cubicBezTo>
                      <a:cubicBezTo>
                        <a:pt x="19800" y="13500"/>
                        <a:pt x="19671" y="12487"/>
                        <a:pt x="20057" y="14850"/>
                      </a:cubicBezTo>
                      <a:cubicBezTo>
                        <a:pt x="20443" y="17212"/>
                        <a:pt x="20571" y="17887"/>
                        <a:pt x="20571" y="17887"/>
                      </a:cubicBezTo>
                      <a:lnTo>
                        <a:pt x="21471" y="19912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38100" cap="flat">
                  <a:solidFill>
                    <a:srgbClr val="1BFF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defRPr sz="4200">
                      <a:uFillTx/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grpSp>
            <p:nvGrpSpPr>
              <p:cNvPr id="3" name="Group">
                <a:extLst>
                  <a:ext uri="{FF2B5EF4-FFF2-40B4-BE49-F238E27FC236}">
                    <a16:creationId xmlns:a16="http://schemas.microsoft.com/office/drawing/2014/main" id="{2D080133-43A9-7172-A2E0-8E3121982313}"/>
                  </a:ext>
                </a:extLst>
              </p:cNvPr>
              <p:cNvGrpSpPr/>
              <p:nvPr/>
            </p:nvGrpSpPr>
            <p:grpSpPr>
              <a:xfrm rot="5400000">
                <a:off x="3594100" y="2425785"/>
                <a:ext cx="1943100" cy="2501901"/>
                <a:chOff x="0" y="0"/>
                <a:chExt cx="1943100" cy="2501900"/>
              </a:xfrm>
            </p:grpSpPr>
            <p:sp>
              <p:nvSpPr>
                <p:cNvPr id="4" name="Line">
                  <a:extLst>
                    <a:ext uri="{FF2B5EF4-FFF2-40B4-BE49-F238E27FC236}">
                      <a16:creationId xmlns:a16="http://schemas.microsoft.com/office/drawing/2014/main" id="{31592276-6C4B-A47A-A538-A382123BBC3E}"/>
                    </a:ext>
                  </a:extLst>
                </p:cNvPr>
                <p:cNvSpPr/>
                <p:nvPr/>
              </p:nvSpPr>
              <p:spPr>
                <a:xfrm flipH="1">
                  <a:off x="2285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" name="Line">
                  <a:extLst>
                    <a:ext uri="{FF2B5EF4-FFF2-40B4-BE49-F238E27FC236}">
                      <a16:creationId xmlns:a16="http://schemas.microsoft.com/office/drawing/2014/main" id="{03B36B1B-0A7C-04CC-EEAB-ED4B16B9ECB4}"/>
                    </a:ext>
                  </a:extLst>
                </p:cNvPr>
                <p:cNvSpPr/>
                <p:nvPr/>
              </p:nvSpPr>
              <p:spPr>
                <a:xfrm flipH="1">
                  <a:off x="3428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8" name="Line">
                  <a:extLst>
                    <a:ext uri="{FF2B5EF4-FFF2-40B4-BE49-F238E27FC236}">
                      <a16:creationId xmlns:a16="http://schemas.microsoft.com/office/drawing/2014/main" id="{E279E17E-0B90-0CF7-D834-95356775B469}"/>
                    </a:ext>
                  </a:extLst>
                </p:cNvPr>
                <p:cNvSpPr/>
                <p:nvPr/>
              </p:nvSpPr>
              <p:spPr>
                <a:xfrm flipH="1">
                  <a:off x="4571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9" name="Line">
                  <a:extLst>
                    <a:ext uri="{FF2B5EF4-FFF2-40B4-BE49-F238E27FC236}">
                      <a16:creationId xmlns:a16="http://schemas.microsoft.com/office/drawing/2014/main" id="{9E3D6B09-6216-57AE-B216-2C105FB85EA8}"/>
                    </a:ext>
                  </a:extLst>
                </p:cNvPr>
                <p:cNvSpPr/>
                <p:nvPr/>
              </p:nvSpPr>
              <p:spPr>
                <a:xfrm flipH="1">
                  <a:off x="5714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0" name="Line">
                  <a:extLst>
                    <a:ext uri="{FF2B5EF4-FFF2-40B4-BE49-F238E27FC236}">
                      <a16:creationId xmlns:a16="http://schemas.microsoft.com/office/drawing/2014/main" id="{1ACDB227-F982-B8E9-C1D2-A07F2E02B642}"/>
                    </a:ext>
                  </a:extLst>
                </p:cNvPr>
                <p:cNvSpPr/>
                <p:nvPr/>
              </p:nvSpPr>
              <p:spPr>
                <a:xfrm flipH="1">
                  <a:off x="6857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3" name="Line">
                  <a:extLst>
                    <a:ext uri="{FF2B5EF4-FFF2-40B4-BE49-F238E27FC236}">
                      <a16:creationId xmlns:a16="http://schemas.microsoft.com/office/drawing/2014/main" id="{A7519AEC-0C1A-5B65-82A4-E87DE97D29D9}"/>
                    </a:ext>
                  </a:extLst>
                </p:cNvPr>
                <p:cNvSpPr/>
                <p:nvPr/>
              </p:nvSpPr>
              <p:spPr>
                <a:xfrm flipH="1">
                  <a:off x="8000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4" name="Line">
                  <a:extLst>
                    <a:ext uri="{FF2B5EF4-FFF2-40B4-BE49-F238E27FC236}">
                      <a16:creationId xmlns:a16="http://schemas.microsoft.com/office/drawing/2014/main" id="{14AFB1D7-76EF-7CD0-F9A3-29382DED428E}"/>
                    </a:ext>
                  </a:extLst>
                </p:cNvPr>
                <p:cNvSpPr/>
                <p:nvPr/>
              </p:nvSpPr>
              <p:spPr>
                <a:xfrm flipH="1">
                  <a:off x="9143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5" name="Line">
                  <a:extLst>
                    <a:ext uri="{FF2B5EF4-FFF2-40B4-BE49-F238E27FC236}">
                      <a16:creationId xmlns:a16="http://schemas.microsoft.com/office/drawing/2014/main" id="{9DDE6A0D-DDEB-C94D-EB44-1CA233BC43CB}"/>
                    </a:ext>
                  </a:extLst>
                </p:cNvPr>
                <p:cNvSpPr/>
                <p:nvPr/>
              </p:nvSpPr>
              <p:spPr>
                <a:xfrm flipH="1">
                  <a:off x="10286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6" name="Line">
                  <a:extLst>
                    <a:ext uri="{FF2B5EF4-FFF2-40B4-BE49-F238E27FC236}">
                      <a16:creationId xmlns:a16="http://schemas.microsoft.com/office/drawing/2014/main" id="{160BD57D-536F-A49A-3781-9558C05228E6}"/>
                    </a:ext>
                  </a:extLst>
                </p:cNvPr>
                <p:cNvSpPr/>
                <p:nvPr/>
              </p:nvSpPr>
              <p:spPr>
                <a:xfrm flipH="1">
                  <a:off x="1142999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8" name="Line">
                  <a:extLst>
                    <a:ext uri="{FF2B5EF4-FFF2-40B4-BE49-F238E27FC236}">
                      <a16:creationId xmlns:a16="http://schemas.microsoft.com/office/drawing/2014/main" id="{7E1F9656-8853-A3F1-DAD1-516BF517D38E}"/>
                    </a:ext>
                  </a:extLst>
                </p:cNvPr>
                <p:cNvSpPr/>
                <p:nvPr/>
              </p:nvSpPr>
              <p:spPr>
                <a:xfrm flipH="1">
                  <a:off x="1257299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0" name="Line">
                  <a:extLst>
                    <a:ext uri="{FF2B5EF4-FFF2-40B4-BE49-F238E27FC236}">
                      <a16:creationId xmlns:a16="http://schemas.microsoft.com/office/drawing/2014/main" id="{4E99A79A-DF52-7BE6-9D26-738A8BBB4181}"/>
                    </a:ext>
                  </a:extLst>
                </p:cNvPr>
                <p:cNvSpPr/>
                <p:nvPr/>
              </p:nvSpPr>
              <p:spPr>
                <a:xfrm flipH="1">
                  <a:off x="1371599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1" name="Line">
                  <a:extLst>
                    <a:ext uri="{FF2B5EF4-FFF2-40B4-BE49-F238E27FC236}">
                      <a16:creationId xmlns:a16="http://schemas.microsoft.com/office/drawing/2014/main" id="{F3AABC25-ECBD-CDA4-6D2B-045543A94BC5}"/>
                    </a:ext>
                  </a:extLst>
                </p:cNvPr>
                <p:cNvSpPr/>
                <p:nvPr/>
              </p:nvSpPr>
              <p:spPr>
                <a:xfrm flipH="1">
                  <a:off x="1485899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2" name="Line">
                  <a:extLst>
                    <a:ext uri="{FF2B5EF4-FFF2-40B4-BE49-F238E27FC236}">
                      <a16:creationId xmlns:a16="http://schemas.microsoft.com/office/drawing/2014/main" id="{1BB19856-CE89-B5BB-572E-12E119D8366B}"/>
                    </a:ext>
                  </a:extLst>
                </p:cNvPr>
                <p:cNvSpPr/>
                <p:nvPr/>
              </p:nvSpPr>
              <p:spPr>
                <a:xfrm flipH="1">
                  <a:off x="1600199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3" name="Line">
                  <a:extLst>
                    <a:ext uri="{FF2B5EF4-FFF2-40B4-BE49-F238E27FC236}">
                      <a16:creationId xmlns:a16="http://schemas.microsoft.com/office/drawing/2014/main" id="{B9598C2F-0DA4-AA77-BA4B-8FB5704FD00A}"/>
                    </a:ext>
                  </a:extLst>
                </p:cNvPr>
                <p:cNvSpPr/>
                <p:nvPr/>
              </p:nvSpPr>
              <p:spPr>
                <a:xfrm flipH="1">
                  <a:off x="1714500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4" name="Line">
                  <a:extLst>
                    <a:ext uri="{FF2B5EF4-FFF2-40B4-BE49-F238E27FC236}">
                      <a16:creationId xmlns:a16="http://schemas.microsoft.com/office/drawing/2014/main" id="{AB334CCF-51A3-3022-F311-6EFEACD820D9}"/>
                    </a:ext>
                  </a:extLst>
                </p:cNvPr>
                <p:cNvSpPr/>
                <p:nvPr/>
              </p:nvSpPr>
              <p:spPr>
                <a:xfrm flipH="1">
                  <a:off x="1828800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5" name="Line">
                  <a:extLst>
                    <a:ext uri="{FF2B5EF4-FFF2-40B4-BE49-F238E27FC236}">
                      <a16:creationId xmlns:a16="http://schemas.microsoft.com/office/drawing/2014/main" id="{1CC4112C-B6C0-D75D-DBAE-DF9C03F505F0}"/>
                    </a:ext>
                  </a:extLst>
                </p:cNvPr>
                <p:cNvSpPr/>
                <p:nvPr/>
              </p:nvSpPr>
              <p:spPr>
                <a:xfrm flipH="1">
                  <a:off x="1142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6" name="Line">
                  <a:extLst>
                    <a:ext uri="{FF2B5EF4-FFF2-40B4-BE49-F238E27FC236}">
                      <a16:creationId xmlns:a16="http://schemas.microsoft.com/office/drawing/2014/main" id="{B4E4A4D8-07AC-6822-D8C4-D9C4D17590CC}"/>
                    </a:ext>
                  </a:extLst>
                </p:cNvPr>
                <p:cNvSpPr/>
                <p:nvPr/>
              </p:nvSpPr>
              <p:spPr>
                <a:xfrm flipH="1">
                  <a:off x="-1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27" name="Line">
                  <a:extLst>
                    <a:ext uri="{FF2B5EF4-FFF2-40B4-BE49-F238E27FC236}">
                      <a16:creationId xmlns:a16="http://schemas.microsoft.com/office/drawing/2014/main" id="{02F0FE3B-A7E3-1FCA-0DFE-C85D6FFCA67B}"/>
                    </a:ext>
                  </a:extLst>
                </p:cNvPr>
                <p:cNvSpPr/>
                <p:nvPr/>
              </p:nvSpPr>
              <p:spPr>
                <a:xfrm flipH="1">
                  <a:off x="1943100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</p:grpSp>
          <p:grpSp>
            <p:nvGrpSpPr>
              <p:cNvPr id="28" name="Group">
                <a:extLst>
                  <a:ext uri="{FF2B5EF4-FFF2-40B4-BE49-F238E27FC236}">
                    <a16:creationId xmlns:a16="http://schemas.microsoft.com/office/drawing/2014/main" id="{D624D8D6-6F62-443C-25A4-9531815CE3E1}"/>
                  </a:ext>
                </a:extLst>
              </p:cNvPr>
              <p:cNvGrpSpPr/>
              <p:nvPr/>
            </p:nvGrpSpPr>
            <p:grpSpPr>
              <a:xfrm rot="2768295">
                <a:off x="3594100" y="2425786"/>
                <a:ext cx="1943100" cy="2501901"/>
                <a:chOff x="0" y="0"/>
                <a:chExt cx="1943100" cy="2501900"/>
              </a:xfrm>
            </p:grpSpPr>
            <p:sp>
              <p:nvSpPr>
                <p:cNvPr id="29" name="Line">
                  <a:extLst>
                    <a:ext uri="{FF2B5EF4-FFF2-40B4-BE49-F238E27FC236}">
                      <a16:creationId xmlns:a16="http://schemas.microsoft.com/office/drawing/2014/main" id="{078C92EE-64A4-DD47-6973-A2218F7F8EEC}"/>
                    </a:ext>
                  </a:extLst>
                </p:cNvPr>
                <p:cNvSpPr/>
                <p:nvPr/>
              </p:nvSpPr>
              <p:spPr>
                <a:xfrm flipH="1">
                  <a:off x="2285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30" name="Line">
                  <a:extLst>
                    <a:ext uri="{FF2B5EF4-FFF2-40B4-BE49-F238E27FC236}">
                      <a16:creationId xmlns:a16="http://schemas.microsoft.com/office/drawing/2014/main" id="{FFC76386-C7DC-71D6-D290-E445527F4F29}"/>
                    </a:ext>
                  </a:extLst>
                </p:cNvPr>
                <p:cNvSpPr/>
                <p:nvPr/>
              </p:nvSpPr>
              <p:spPr>
                <a:xfrm flipH="1">
                  <a:off x="3428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31" name="Line">
                  <a:extLst>
                    <a:ext uri="{FF2B5EF4-FFF2-40B4-BE49-F238E27FC236}">
                      <a16:creationId xmlns:a16="http://schemas.microsoft.com/office/drawing/2014/main" id="{13016AE2-52E4-8716-FF72-692AEC6A0D49}"/>
                    </a:ext>
                  </a:extLst>
                </p:cNvPr>
                <p:cNvSpPr/>
                <p:nvPr/>
              </p:nvSpPr>
              <p:spPr>
                <a:xfrm flipH="1">
                  <a:off x="4571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32" name="Line">
                  <a:extLst>
                    <a:ext uri="{FF2B5EF4-FFF2-40B4-BE49-F238E27FC236}">
                      <a16:creationId xmlns:a16="http://schemas.microsoft.com/office/drawing/2014/main" id="{E43A056E-B8C0-B13A-15AF-25D65D104605}"/>
                    </a:ext>
                  </a:extLst>
                </p:cNvPr>
                <p:cNvSpPr/>
                <p:nvPr/>
              </p:nvSpPr>
              <p:spPr>
                <a:xfrm flipH="1">
                  <a:off x="5714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33" name="Line">
                  <a:extLst>
                    <a:ext uri="{FF2B5EF4-FFF2-40B4-BE49-F238E27FC236}">
                      <a16:creationId xmlns:a16="http://schemas.microsoft.com/office/drawing/2014/main" id="{ECEB56B8-1865-3F10-0AA4-C86B8D55B158}"/>
                    </a:ext>
                  </a:extLst>
                </p:cNvPr>
                <p:cNvSpPr/>
                <p:nvPr/>
              </p:nvSpPr>
              <p:spPr>
                <a:xfrm flipH="1">
                  <a:off x="6857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34" name="Line">
                  <a:extLst>
                    <a:ext uri="{FF2B5EF4-FFF2-40B4-BE49-F238E27FC236}">
                      <a16:creationId xmlns:a16="http://schemas.microsoft.com/office/drawing/2014/main" id="{AAD938FB-8A24-B7F6-49EB-B0FC01A267C9}"/>
                    </a:ext>
                  </a:extLst>
                </p:cNvPr>
                <p:cNvSpPr/>
                <p:nvPr/>
              </p:nvSpPr>
              <p:spPr>
                <a:xfrm flipH="1">
                  <a:off x="8000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35" name="Line">
                  <a:extLst>
                    <a:ext uri="{FF2B5EF4-FFF2-40B4-BE49-F238E27FC236}">
                      <a16:creationId xmlns:a16="http://schemas.microsoft.com/office/drawing/2014/main" id="{A5F5D41D-6C17-150E-CBE5-A5A80FF461FB}"/>
                    </a:ext>
                  </a:extLst>
                </p:cNvPr>
                <p:cNvSpPr/>
                <p:nvPr/>
              </p:nvSpPr>
              <p:spPr>
                <a:xfrm flipH="1">
                  <a:off x="9143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36" name="Line">
                  <a:extLst>
                    <a:ext uri="{FF2B5EF4-FFF2-40B4-BE49-F238E27FC236}">
                      <a16:creationId xmlns:a16="http://schemas.microsoft.com/office/drawing/2014/main" id="{6F374A7C-4D5F-9C31-5A7B-58AA7602B301}"/>
                    </a:ext>
                  </a:extLst>
                </p:cNvPr>
                <p:cNvSpPr/>
                <p:nvPr/>
              </p:nvSpPr>
              <p:spPr>
                <a:xfrm flipH="1">
                  <a:off x="10286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37" name="Line">
                  <a:extLst>
                    <a:ext uri="{FF2B5EF4-FFF2-40B4-BE49-F238E27FC236}">
                      <a16:creationId xmlns:a16="http://schemas.microsoft.com/office/drawing/2014/main" id="{5DC33ECB-8AFA-AAAA-B257-0EF54CDDB685}"/>
                    </a:ext>
                  </a:extLst>
                </p:cNvPr>
                <p:cNvSpPr/>
                <p:nvPr/>
              </p:nvSpPr>
              <p:spPr>
                <a:xfrm flipH="1">
                  <a:off x="1142999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38" name="Line">
                  <a:extLst>
                    <a:ext uri="{FF2B5EF4-FFF2-40B4-BE49-F238E27FC236}">
                      <a16:creationId xmlns:a16="http://schemas.microsoft.com/office/drawing/2014/main" id="{3600D1A1-7731-66BF-39B2-986A0672DA8C}"/>
                    </a:ext>
                  </a:extLst>
                </p:cNvPr>
                <p:cNvSpPr/>
                <p:nvPr/>
              </p:nvSpPr>
              <p:spPr>
                <a:xfrm flipH="1">
                  <a:off x="1257299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39" name="Line">
                  <a:extLst>
                    <a:ext uri="{FF2B5EF4-FFF2-40B4-BE49-F238E27FC236}">
                      <a16:creationId xmlns:a16="http://schemas.microsoft.com/office/drawing/2014/main" id="{68B771F1-2D69-FA36-8FCA-087DAE150BE5}"/>
                    </a:ext>
                  </a:extLst>
                </p:cNvPr>
                <p:cNvSpPr/>
                <p:nvPr/>
              </p:nvSpPr>
              <p:spPr>
                <a:xfrm flipH="1">
                  <a:off x="1371599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40" name="Line">
                  <a:extLst>
                    <a:ext uri="{FF2B5EF4-FFF2-40B4-BE49-F238E27FC236}">
                      <a16:creationId xmlns:a16="http://schemas.microsoft.com/office/drawing/2014/main" id="{3A708BA1-802F-104F-AC64-6CB437B68653}"/>
                    </a:ext>
                  </a:extLst>
                </p:cNvPr>
                <p:cNvSpPr/>
                <p:nvPr/>
              </p:nvSpPr>
              <p:spPr>
                <a:xfrm flipH="1">
                  <a:off x="1485899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41" name="Line">
                  <a:extLst>
                    <a:ext uri="{FF2B5EF4-FFF2-40B4-BE49-F238E27FC236}">
                      <a16:creationId xmlns:a16="http://schemas.microsoft.com/office/drawing/2014/main" id="{DC80FD8D-793B-8A9D-4FE6-D915506C62E6}"/>
                    </a:ext>
                  </a:extLst>
                </p:cNvPr>
                <p:cNvSpPr/>
                <p:nvPr/>
              </p:nvSpPr>
              <p:spPr>
                <a:xfrm flipH="1">
                  <a:off x="1600199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70" name="Line">
                  <a:extLst>
                    <a:ext uri="{FF2B5EF4-FFF2-40B4-BE49-F238E27FC236}">
                      <a16:creationId xmlns:a16="http://schemas.microsoft.com/office/drawing/2014/main" id="{0AFE49C9-5F41-ACC8-F9C6-5E14D1F16445}"/>
                    </a:ext>
                  </a:extLst>
                </p:cNvPr>
                <p:cNvSpPr/>
                <p:nvPr/>
              </p:nvSpPr>
              <p:spPr>
                <a:xfrm flipH="1">
                  <a:off x="1714500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71" name="Line">
                  <a:extLst>
                    <a:ext uri="{FF2B5EF4-FFF2-40B4-BE49-F238E27FC236}">
                      <a16:creationId xmlns:a16="http://schemas.microsoft.com/office/drawing/2014/main" id="{93E0EC5B-0FAF-8EAD-96DA-7B5E6DBFF052}"/>
                    </a:ext>
                  </a:extLst>
                </p:cNvPr>
                <p:cNvSpPr/>
                <p:nvPr/>
              </p:nvSpPr>
              <p:spPr>
                <a:xfrm flipH="1">
                  <a:off x="1828800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72" name="Line">
                  <a:extLst>
                    <a:ext uri="{FF2B5EF4-FFF2-40B4-BE49-F238E27FC236}">
                      <a16:creationId xmlns:a16="http://schemas.microsoft.com/office/drawing/2014/main" id="{76BF1224-BE33-901D-2955-F75C0D085853}"/>
                    </a:ext>
                  </a:extLst>
                </p:cNvPr>
                <p:cNvSpPr/>
                <p:nvPr/>
              </p:nvSpPr>
              <p:spPr>
                <a:xfrm flipH="1">
                  <a:off x="1142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73" name="Line">
                  <a:extLst>
                    <a:ext uri="{FF2B5EF4-FFF2-40B4-BE49-F238E27FC236}">
                      <a16:creationId xmlns:a16="http://schemas.microsoft.com/office/drawing/2014/main" id="{2D884473-A02D-DB7F-5ABC-C22C143251E8}"/>
                    </a:ext>
                  </a:extLst>
                </p:cNvPr>
                <p:cNvSpPr/>
                <p:nvPr/>
              </p:nvSpPr>
              <p:spPr>
                <a:xfrm flipH="1">
                  <a:off x="-1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74" name="Line">
                  <a:extLst>
                    <a:ext uri="{FF2B5EF4-FFF2-40B4-BE49-F238E27FC236}">
                      <a16:creationId xmlns:a16="http://schemas.microsoft.com/office/drawing/2014/main" id="{41DEF3CC-808B-DEDC-F87E-36B34ED2BE68}"/>
                    </a:ext>
                  </a:extLst>
                </p:cNvPr>
                <p:cNvSpPr/>
                <p:nvPr/>
              </p:nvSpPr>
              <p:spPr>
                <a:xfrm flipH="1">
                  <a:off x="1943100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</p:grpSp>
          <p:grpSp>
            <p:nvGrpSpPr>
              <p:cNvPr id="75" name="Group">
                <a:extLst>
                  <a:ext uri="{FF2B5EF4-FFF2-40B4-BE49-F238E27FC236}">
                    <a16:creationId xmlns:a16="http://schemas.microsoft.com/office/drawing/2014/main" id="{94843C36-39DA-7C1D-EBA5-05C173F3337B}"/>
                  </a:ext>
                </a:extLst>
              </p:cNvPr>
              <p:cNvGrpSpPr/>
              <p:nvPr/>
            </p:nvGrpSpPr>
            <p:grpSpPr>
              <a:xfrm>
                <a:off x="3594100" y="2590885"/>
                <a:ext cx="1943100" cy="2501901"/>
                <a:chOff x="0" y="0"/>
                <a:chExt cx="1943100" cy="2501900"/>
              </a:xfrm>
            </p:grpSpPr>
            <p:sp>
              <p:nvSpPr>
                <p:cNvPr id="76" name="Line">
                  <a:extLst>
                    <a:ext uri="{FF2B5EF4-FFF2-40B4-BE49-F238E27FC236}">
                      <a16:creationId xmlns:a16="http://schemas.microsoft.com/office/drawing/2014/main" id="{C01C8FF3-D4E2-9A61-4E49-DA0D13132703}"/>
                    </a:ext>
                  </a:extLst>
                </p:cNvPr>
                <p:cNvSpPr/>
                <p:nvPr/>
              </p:nvSpPr>
              <p:spPr>
                <a:xfrm flipH="1">
                  <a:off x="2285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77" name="Line">
                  <a:extLst>
                    <a:ext uri="{FF2B5EF4-FFF2-40B4-BE49-F238E27FC236}">
                      <a16:creationId xmlns:a16="http://schemas.microsoft.com/office/drawing/2014/main" id="{2842F1B1-E045-001C-E095-462FDA2507BC}"/>
                    </a:ext>
                  </a:extLst>
                </p:cNvPr>
                <p:cNvSpPr/>
                <p:nvPr/>
              </p:nvSpPr>
              <p:spPr>
                <a:xfrm flipH="1">
                  <a:off x="3428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78" name="Line">
                  <a:extLst>
                    <a:ext uri="{FF2B5EF4-FFF2-40B4-BE49-F238E27FC236}">
                      <a16:creationId xmlns:a16="http://schemas.microsoft.com/office/drawing/2014/main" id="{8C3AB54F-69EB-547D-E334-2543792F898F}"/>
                    </a:ext>
                  </a:extLst>
                </p:cNvPr>
                <p:cNvSpPr/>
                <p:nvPr/>
              </p:nvSpPr>
              <p:spPr>
                <a:xfrm flipH="1">
                  <a:off x="4571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79" name="Line">
                  <a:extLst>
                    <a:ext uri="{FF2B5EF4-FFF2-40B4-BE49-F238E27FC236}">
                      <a16:creationId xmlns:a16="http://schemas.microsoft.com/office/drawing/2014/main" id="{0969D985-2DE8-60E2-9891-6B401C4EEDDC}"/>
                    </a:ext>
                  </a:extLst>
                </p:cNvPr>
                <p:cNvSpPr/>
                <p:nvPr/>
              </p:nvSpPr>
              <p:spPr>
                <a:xfrm flipH="1">
                  <a:off x="5714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80" name="Line">
                  <a:extLst>
                    <a:ext uri="{FF2B5EF4-FFF2-40B4-BE49-F238E27FC236}">
                      <a16:creationId xmlns:a16="http://schemas.microsoft.com/office/drawing/2014/main" id="{AD7DBB94-BD7E-1EA3-CA65-2283800D3BA9}"/>
                    </a:ext>
                  </a:extLst>
                </p:cNvPr>
                <p:cNvSpPr/>
                <p:nvPr/>
              </p:nvSpPr>
              <p:spPr>
                <a:xfrm flipH="1">
                  <a:off x="6857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81" name="Line">
                  <a:extLst>
                    <a:ext uri="{FF2B5EF4-FFF2-40B4-BE49-F238E27FC236}">
                      <a16:creationId xmlns:a16="http://schemas.microsoft.com/office/drawing/2014/main" id="{50A9B1AA-8B4F-5593-7D39-B725081C6A9B}"/>
                    </a:ext>
                  </a:extLst>
                </p:cNvPr>
                <p:cNvSpPr/>
                <p:nvPr/>
              </p:nvSpPr>
              <p:spPr>
                <a:xfrm flipH="1">
                  <a:off x="8000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82" name="Line">
                  <a:extLst>
                    <a:ext uri="{FF2B5EF4-FFF2-40B4-BE49-F238E27FC236}">
                      <a16:creationId xmlns:a16="http://schemas.microsoft.com/office/drawing/2014/main" id="{F5C46939-CA7C-7959-477F-D56B28BF541A}"/>
                    </a:ext>
                  </a:extLst>
                </p:cNvPr>
                <p:cNvSpPr/>
                <p:nvPr/>
              </p:nvSpPr>
              <p:spPr>
                <a:xfrm flipH="1">
                  <a:off x="9143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83" name="Line">
                  <a:extLst>
                    <a:ext uri="{FF2B5EF4-FFF2-40B4-BE49-F238E27FC236}">
                      <a16:creationId xmlns:a16="http://schemas.microsoft.com/office/drawing/2014/main" id="{ED1652BA-F515-3C37-65F2-D8DC37F29C9F}"/>
                    </a:ext>
                  </a:extLst>
                </p:cNvPr>
                <p:cNvSpPr/>
                <p:nvPr/>
              </p:nvSpPr>
              <p:spPr>
                <a:xfrm flipH="1">
                  <a:off x="10286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84" name="Line">
                  <a:extLst>
                    <a:ext uri="{FF2B5EF4-FFF2-40B4-BE49-F238E27FC236}">
                      <a16:creationId xmlns:a16="http://schemas.microsoft.com/office/drawing/2014/main" id="{685ADFC2-F9CD-BE7E-8228-D313174F21F9}"/>
                    </a:ext>
                  </a:extLst>
                </p:cNvPr>
                <p:cNvSpPr/>
                <p:nvPr/>
              </p:nvSpPr>
              <p:spPr>
                <a:xfrm flipH="1">
                  <a:off x="1142999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85" name="Line">
                  <a:extLst>
                    <a:ext uri="{FF2B5EF4-FFF2-40B4-BE49-F238E27FC236}">
                      <a16:creationId xmlns:a16="http://schemas.microsoft.com/office/drawing/2014/main" id="{65140D46-03AF-E8C3-E904-788621ED59E1}"/>
                    </a:ext>
                  </a:extLst>
                </p:cNvPr>
                <p:cNvSpPr/>
                <p:nvPr/>
              </p:nvSpPr>
              <p:spPr>
                <a:xfrm flipH="1">
                  <a:off x="1257299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86" name="Line">
                  <a:extLst>
                    <a:ext uri="{FF2B5EF4-FFF2-40B4-BE49-F238E27FC236}">
                      <a16:creationId xmlns:a16="http://schemas.microsoft.com/office/drawing/2014/main" id="{C3260313-708D-6E4B-1E06-22407186F132}"/>
                    </a:ext>
                  </a:extLst>
                </p:cNvPr>
                <p:cNvSpPr/>
                <p:nvPr/>
              </p:nvSpPr>
              <p:spPr>
                <a:xfrm flipH="1">
                  <a:off x="1371599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87" name="Line">
                  <a:extLst>
                    <a:ext uri="{FF2B5EF4-FFF2-40B4-BE49-F238E27FC236}">
                      <a16:creationId xmlns:a16="http://schemas.microsoft.com/office/drawing/2014/main" id="{1E71792F-AB5A-6D3B-4877-AA1441328FC3}"/>
                    </a:ext>
                  </a:extLst>
                </p:cNvPr>
                <p:cNvSpPr/>
                <p:nvPr/>
              </p:nvSpPr>
              <p:spPr>
                <a:xfrm flipH="1">
                  <a:off x="1485899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88" name="Line">
                  <a:extLst>
                    <a:ext uri="{FF2B5EF4-FFF2-40B4-BE49-F238E27FC236}">
                      <a16:creationId xmlns:a16="http://schemas.microsoft.com/office/drawing/2014/main" id="{60905ECD-8CD4-E99F-A5F0-D4643A30DBE2}"/>
                    </a:ext>
                  </a:extLst>
                </p:cNvPr>
                <p:cNvSpPr/>
                <p:nvPr/>
              </p:nvSpPr>
              <p:spPr>
                <a:xfrm flipH="1">
                  <a:off x="1600199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89" name="Line">
                  <a:extLst>
                    <a:ext uri="{FF2B5EF4-FFF2-40B4-BE49-F238E27FC236}">
                      <a16:creationId xmlns:a16="http://schemas.microsoft.com/office/drawing/2014/main" id="{E8320E5E-039F-2282-EA6B-327E0AF638D7}"/>
                    </a:ext>
                  </a:extLst>
                </p:cNvPr>
                <p:cNvSpPr/>
                <p:nvPr/>
              </p:nvSpPr>
              <p:spPr>
                <a:xfrm flipH="1">
                  <a:off x="1714500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90" name="Line">
                  <a:extLst>
                    <a:ext uri="{FF2B5EF4-FFF2-40B4-BE49-F238E27FC236}">
                      <a16:creationId xmlns:a16="http://schemas.microsoft.com/office/drawing/2014/main" id="{F0B86A89-35DC-A346-5038-1AC14925D52E}"/>
                    </a:ext>
                  </a:extLst>
                </p:cNvPr>
                <p:cNvSpPr/>
                <p:nvPr/>
              </p:nvSpPr>
              <p:spPr>
                <a:xfrm flipH="1">
                  <a:off x="1828800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91" name="Line">
                  <a:extLst>
                    <a:ext uri="{FF2B5EF4-FFF2-40B4-BE49-F238E27FC236}">
                      <a16:creationId xmlns:a16="http://schemas.microsoft.com/office/drawing/2014/main" id="{BBD8AD7A-8EEC-40BA-1C10-A9BCC53F6C29}"/>
                    </a:ext>
                  </a:extLst>
                </p:cNvPr>
                <p:cNvSpPr/>
                <p:nvPr/>
              </p:nvSpPr>
              <p:spPr>
                <a:xfrm flipH="1">
                  <a:off x="1142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92" name="Line">
                  <a:extLst>
                    <a:ext uri="{FF2B5EF4-FFF2-40B4-BE49-F238E27FC236}">
                      <a16:creationId xmlns:a16="http://schemas.microsoft.com/office/drawing/2014/main" id="{CD43FD5A-1AEF-88E1-8F73-3463D5FE24A1}"/>
                    </a:ext>
                  </a:extLst>
                </p:cNvPr>
                <p:cNvSpPr/>
                <p:nvPr/>
              </p:nvSpPr>
              <p:spPr>
                <a:xfrm flipH="1">
                  <a:off x="-1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93" name="Line">
                  <a:extLst>
                    <a:ext uri="{FF2B5EF4-FFF2-40B4-BE49-F238E27FC236}">
                      <a16:creationId xmlns:a16="http://schemas.microsoft.com/office/drawing/2014/main" id="{BC24D6F4-F5C4-A0D1-965F-68393CFB683F}"/>
                    </a:ext>
                  </a:extLst>
                </p:cNvPr>
                <p:cNvSpPr/>
                <p:nvPr/>
              </p:nvSpPr>
              <p:spPr>
                <a:xfrm flipH="1">
                  <a:off x="1943100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</p:grpSp>
          <p:grpSp>
            <p:nvGrpSpPr>
              <p:cNvPr id="165" name="Group">
                <a:extLst>
                  <a:ext uri="{FF2B5EF4-FFF2-40B4-BE49-F238E27FC236}">
                    <a16:creationId xmlns:a16="http://schemas.microsoft.com/office/drawing/2014/main" id="{4327E4AE-3426-BEF1-ED86-7A6611ACC7C4}"/>
                  </a:ext>
                </a:extLst>
              </p:cNvPr>
              <p:cNvGrpSpPr/>
              <p:nvPr/>
            </p:nvGrpSpPr>
            <p:grpSpPr>
              <a:xfrm rot="18755390">
                <a:off x="3531535" y="2448289"/>
                <a:ext cx="1943100" cy="2501901"/>
                <a:chOff x="0" y="0"/>
                <a:chExt cx="1943100" cy="2501900"/>
              </a:xfrm>
            </p:grpSpPr>
            <p:sp>
              <p:nvSpPr>
                <p:cNvPr id="166" name="Line">
                  <a:extLst>
                    <a:ext uri="{FF2B5EF4-FFF2-40B4-BE49-F238E27FC236}">
                      <a16:creationId xmlns:a16="http://schemas.microsoft.com/office/drawing/2014/main" id="{7B442D37-E5C6-A390-9CC0-41986B292040}"/>
                    </a:ext>
                  </a:extLst>
                </p:cNvPr>
                <p:cNvSpPr/>
                <p:nvPr/>
              </p:nvSpPr>
              <p:spPr>
                <a:xfrm flipH="1">
                  <a:off x="2285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67" name="Line">
                  <a:extLst>
                    <a:ext uri="{FF2B5EF4-FFF2-40B4-BE49-F238E27FC236}">
                      <a16:creationId xmlns:a16="http://schemas.microsoft.com/office/drawing/2014/main" id="{55940981-0994-4407-51F7-62985E150975}"/>
                    </a:ext>
                  </a:extLst>
                </p:cNvPr>
                <p:cNvSpPr/>
                <p:nvPr/>
              </p:nvSpPr>
              <p:spPr>
                <a:xfrm flipH="1">
                  <a:off x="3428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68" name="Line">
                  <a:extLst>
                    <a:ext uri="{FF2B5EF4-FFF2-40B4-BE49-F238E27FC236}">
                      <a16:creationId xmlns:a16="http://schemas.microsoft.com/office/drawing/2014/main" id="{36881347-2287-9986-C2A2-9A5E3323D45A}"/>
                    </a:ext>
                  </a:extLst>
                </p:cNvPr>
                <p:cNvSpPr/>
                <p:nvPr/>
              </p:nvSpPr>
              <p:spPr>
                <a:xfrm flipH="1">
                  <a:off x="4571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69" name="Line">
                  <a:extLst>
                    <a:ext uri="{FF2B5EF4-FFF2-40B4-BE49-F238E27FC236}">
                      <a16:creationId xmlns:a16="http://schemas.microsoft.com/office/drawing/2014/main" id="{6270025D-9EEE-DC53-C1FA-DC1FC47BAC2D}"/>
                    </a:ext>
                  </a:extLst>
                </p:cNvPr>
                <p:cNvSpPr/>
                <p:nvPr/>
              </p:nvSpPr>
              <p:spPr>
                <a:xfrm flipH="1">
                  <a:off x="5714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0" name="Line">
                  <a:extLst>
                    <a:ext uri="{FF2B5EF4-FFF2-40B4-BE49-F238E27FC236}">
                      <a16:creationId xmlns:a16="http://schemas.microsoft.com/office/drawing/2014/main" id="{259EEC85-0452-F1DC-5D73-B2C5FD86D87D}"/>
                    </a:ext>
                  </a:extLst>
                </p:cNvPr>
                <p:cNvSpPr/>
                <p:nvPr/>
              </p:nvSpPr>
              <p:spPr>
                <a:xfrm flipH="1">
                  <a:off x="6857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1" name="Line">
                  <a:extLst>
                    <a:ext uri="{FF2B5EF4-FFF2-40B4-BE49-F238E27FC236}">
                      <a16:creationId xmlns:a16="http://schemas.microsoft.com/office/drawing/2014/main" id="{3B5CA20A-0F9A-0AD8-39B3-9CA11B5AB5CD}"/>
                    </a:ext>
                  </a:extLst>
                </p:cNvPr>
                <p:cNvSpPr/>
                <p:nvPr/>
              </p:nvSpPr>
              <p:spPr>
                <a:xfrm flipH="1">
                  <a:off x="8000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2" name="Line">
                  <a:extLst>
                    <a:ext uri="{FF2B5EF4-FFF2-40B4-BE49-F238E27FC236}">
                      <a16:creationId xmlns:a16="http://schemas.microsoft.com/office/drawing/2014/main" id="{0030BD9E-4EC9-D686-F015-CB8B9A2EFCC4}"/>
                    </a:ext>
                  </a:extLst>
                </p:cNvPr>
                <p:cNvSpPr/>
                <p:nvPr/>
              </p:nvSpPr>
              <p:spPr>
                <a:xfrm flipH="1">
                  <a:off x="9143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3" name="Line">
                  <a:extLst>
                    <a:ext uri="{FF2B5EF4-FFF2-40B4-BE49-F238E27FC236}">
                      <a16:creationId xmlns:a16="http://schemas.microsoft.com/office/drawing/2014/main" id="{810ADE8E-506F-5482-412D-2A5BBD8C6513}"/>
                    </a:ext>
                  </a:extLst>
                </p:cNvPr>
                <p:cNvSpPr/>
                <p:nvPr/>
              </p:nvSpPr>
              <p:spPr>
                <a:xfrm flipH="1">
                  <a:off x="10286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4" name="Line">
                  <a:extLst>
                    <a:ext uri="{FF2B5EF4-FFF2-40B4-BE49-F238E27FC236}">
                      <a16:creationId xmlns:a16="http://schemas.microsoft.com/office/drawing/2014/main" id="{A8BF7FB6-5F4D-B62D-44CA-BFFCC456C928}"/>
                    </a:ext>
                  </a:extLst>
                </p:cNvPr>
                <p:cNvSpPr/>
                <p:nvPr/>
              </p:nvSpPr>
              <p:spPr>
                <a:xfrm flipH="1">
                  <a:off x="1142999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5" name="Line">
                  <a:extLst>
                    <a:ext uri="{FF2B5EF4-FFF2-40B4-BE49-F238E27FC236}">
                      <a16:creationId xmlns:a16="http://schemas.microsoft.com/office/drawing/2014/main" id="{AA597FEA-30E3-7079-6C73-D3EE4A56983D}"/>
                    </a:ext>
                  </a:extLst>
                </p:cNvPr>
                <p:cNvSpPr/>
                <p:nvPr/>
              </p:nvSpPr>
              <p:spPr>
                <a:xfrm flipH="1">
                  <a:off x="1257299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6" name="Line">
                  <a:extLst>
                    <a:ext uri="{FF2B5EF4-FFF2-40B4-BE49-F238E27FC236}">
                      <a16:creationId xmlns:a16="http://schemas.microsoft.com/office/drawing/2014/main" id="{0AE1B82D-2FA4-E03D-9F49-C18656B25F22}"/>
                    </a:ext>
                  </a:extLst>
                </p:cNvPr>
                <p:cNvSpPr/>
                <p:nvPr/>
              </p:nvSpPr>
              <p:spPr>
                <a:xfrm flipH="1">
                  <a:off x="1371599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7" name="Line">
                  <a:extLst>
                    <a:ext uri="{FF2B5EF4-FFF2-40B4-BE49-F238E27FC236}">
                      <a16:creationId xmlns:a16="http://schemas.microsoft.com/office/drawing/2014/main" id="{21C0421F-F3EF-EF0F-5F52-0DBB0AF75DE6}"/>
                    </a:ext>
                  </a:extLst>
                </p:cNvPr>
                <p:cNvSpPr/>
                <p:nvPr/>
              </p:nvSpPr>
              <p:spPr>
                <a:xfrm flipH="1">
                  <a:off x="1485899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8" name="Line">
                  <a:extLst>
                    <a:ext uri="{FF2B5EF4-FFF2-40B4-BE49-F238E27FC236}">
                      <a16:creationId xmlns:a16="http://schemas.microsoft.com/office/drawing/2014/main" id="{38EECABF-DB18-0A29-C8A4-273E533E0600}"/>
                    </a:ext>
                  </a:extLst>
                </p:cNvPr>
                <p:cNvSpPr/>
                <p:nvPr/>
              </p:nvSpPr>
              <p:spPr>
                <a:xfrm flipH="1">
                  <a:off x="1600199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9" name="Line">
                  <a:extLst>
                    <a:ext uri="{FF2B5EF4-FFF2-40B4-BE49-F238E27FC236}">
                      <a16:creationId xmlns:a16="http://schemas.microsoft.com/office/drawing/2014/main" id="{C84A36CB-61A4-8C98-9D5E-5AC1301207CE}"/>
                    </a:ext>
                  </a:extLst>
                </p:cNvPr>
                <p:cNvSpPr/>
                <p:nvPr/>
              </p:nvSpPr>
              <p:spPr>
                <a:xfrm flipH="1">
                  <a:off x="1714500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80" name="Line">
                  <a:extLst>
                    <a:ext uri="{FF2B5EF4-FFF2-40B4-BE49-F238E27FC236}">
                      <a16:creationId xmlns:a16="http://schemas.microsoft.com/office/drawing/2014/main" id="{419216E1-3FBD-FF70-9855-D4098E42DAC5}"/>
                    </a:ext>
                  </a:extLst>
                </p:cNvPr>
                <p:cNvSpPr/>
                <p:nvPr/>
              </p:nvSpPr>
              <p:spPr>
                <a:xfrm flipH="1">
                  <a:off x="1828800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81" name="Line">
                  <a:extLst>
                    <a:ext uri="{FF2B5EF4-FFF2-40B4-BE49-F238E27FC236}">
                      <a16:creationId xmlns:a16="http://schemas.microsoft.com/office/drawing/2014/main" id="{C3287AB4-BCC4-1F1A-AE32-C789C17508C3}"/>
                    </a:ext>
                  </a:extLst>
                </p:cNvPr>
                <p:cNvSpPr/>
                <p:nvPr/>
              </p:nvSpPr>
              <p:spPr>
                <a:xfrm flipH="1">
                  <a:off x="114299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82" name="Line">
                  <a:extLst>
                    <a:ext uri="{FF2B5EF4-FFF2-40B4-BE49-F238E27FC236}">
                      <a16:creationId xmlns:a16="http://schemas.microsoft.com/office/drawing/2014/main" id="{98DAD45A-AB98-786C-9887-CBA2CACDE408}"/>
                    </a:ext>
                  </a:extLst>
                </p:cNvPr>
                <p:cNvSpPr/>
                <p:nvPr/>
              </p:nvSpPr>
              <p:spPr>
                <a:xfrm flipH="1">
                  <a:off x="-1" y="0"/>
                  <a:ext cx="2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83" name="Line">
                  <a:extLst>
                    <a:ext uri="{FF2B5EF4-FFF2-40B4-BE49-F238E27FC236}">
                      <a16:creationId xmlns:a16="http://schemas.microsoft.com/office/drawing/2014/main" id="{4592B733-77A6-1C04-8FA3-46977161F7F6}"/>
                    </a:ext>
                  </a:extLst>
                </p:cNvPr>
                <p:cNvSpPr/>
                <p:nvPr/>
              </p:nvSpPr>
              <p:spPr>
                <a:xfrm flipH="1">
                  <a:off x="1943100" y="0"/>
                  <a:ext cx="1" cy="2501900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772854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0" y="326301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599" y="249793"/>
            <a:ext cx="8375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simple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82" name="sinogram.jpg" descr="sinogram.jpg">
            <a:extLst>
              <a:ext uri="{FF2B5EF4-FFF2-40B4-BE49-F238E27FC236}">
                <a16:creationId xmlns:a16="http://schemas.microsoft.com/office/drawing/2014/main" id="{C3F68BCF-D852-C84F-8746-37FD56BB6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556" y="2774950"/>
            <a:ext cx="2226188" cy="2514600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On “empile” chacune des projections">
            <a:extLst>
              <a:ext uri="{FF2B5EF4-FFF2-40B4-BE49-F238E27FC236}">
                <a16:creationId xmlns:a16="http://schemas.microsoft.com/office/drawing/2014/main" id="{35110F09-23B4-EE4C-A46E-B640D30BB6B8}"/>
              </a:ext>
            </a:extLst>
          </p:cNvPr>
          <p:cNvSpPr txBox="1"/>
          <p:nvPr/>
        </p:nvSpPr>
        <p:spPr>
          <a:xfrm>
            <a:off x="1016000" y="1943100"/>
            <a:ext cx="27305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r>
              <a:rPr dirty="0">
                <a:latin typeface="+mj-lt"/>
              </a:rPr>
              <a:t>On “</a:t>
            </a:r>
            <a:r>
              <a:rPr dirty="0" err="1">
                <a:latin typeface="+mj-lt"/>
              </a:rPr>
              <a:t>empile</a:t>
            </a:r>
            <a:r>
              <a:rPr dirty="0">
                <a:latin typeface="+mj-lt"/>
              </a:rPr>
              <a:t>” </a:t>
            </a:r>
            <a:r>
              <a:rPr dirty="0" err="1">
                <a:latin typeface="+mj-lt"/>
              </a:rPr>
              <a:t>chacune</a:t>
            </a:r>
            <a:r>
              <a:rPr dirty="0">
                <a:latin typeface="+mj-lt"/>
              </a:rPr>
              <a:t> des projections </a:t>
            </a:r>
          </a:p>
        </p:txBody>
      </p:sp>
      <p:grpSp>
        <p:nvGrpSpPr>
          <p:cNvPr id="84" name="Group">
            <a:extLst>
              <a:ext uri="{FF2B5EF4-FFF2-40B4-BE49-F238E27FC236}">
                <a16:creationId xmlns:a16="http://schemas.microsoft.com/office/drawing/2014/main" id="{C95FC686-7C51-5148-9A42-E04CDF6E72D9}"/>
              </a:ext>
            </a:extLst>
          </p:cNvPr>
          <p:cNvGrpSpPr/>
          <p:nvPr/>
        </p:nvGrpSpPr>
        <p:grpSpPr>
          <a:xfrm>
            <a:off x="1117600" y="2400300"/>
            <a:ext cx="4725349" cy="719554"/>
            <a:chOff x="0" y="894119"/>
            <a:chExt cx="4725348" cy="719554"/>
          </a:xfrm>
        </p:grpSpPr>
        <p:sp>
          <p:nvSpPr>
            <p:cNvPr id="85" name="θ = 0°">
              <a:extLst>
                <a:ext uri="{FF2B5EF4-FFF2-40B4-BE49-F238E27FC236}">
                  <a16:creationId xmlns:a16="http://schemas.microsoft.com/office/drawing/2014/main" id="{FF5F1B0C-39A7-3A4E-A349-D577B85A43C6}"/>
                </a:ext>
              </a:extLst>
            </p:cNvPr>
            <p:cNvSpPr txBox="1"/>
            <p:nvPr/>
          </p:nvSpPr>
          <p:spPr>
            <a:xfrm>
              <a:off x="0" y="1275119"/>
              <a:ext cx="589905" cy="338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>
                <a:defRPr sz="1700" b="1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</a:defRPr>
              </a:pPr>
              <a:r>
                <a:rPr i="1" dirty="0">
                  <a:latin typeface="+mj-lt"/>
                </a:rPr>
                <a:t>θ </a:t>
              </a:r>
              <a:r>
                <a:rPr dirty="0">
                  <a:latin typeface="+mj-lt"/>
                </a:rPr>
                <a:t>= 0°</a:t>
              </a:r>
            </a:p>
          </p:txBody>
        </p:sp>
        <p:sp>
          <p:nvSpPr>
            <p:cNvPr id="86" name="Line">
              <a:extLst>
                <a:ext uri="{FF2B5EF4-FFF2-40B4-BE49-F238E27FC236}">
                  <a16:creationId xmlns:a16="http://schemas.microsoft.com/office/drawing/2014/main" id="{5818235D-FECE-3C48-9632-7B9119972D75}"/>
                </a:ext>
              </a:extLst>
            </p:cNvPr>
            <p:cNvSpPr/>
            <p:nvPr/>
          </p:nvSpPr>
          <p:spPr>
            <a:xfrm flipV="1">
              <a:off x="1713490" y="1438157"/>
              <a:ext cx="3011858" cy="1734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7" name="Line">
              <a:extLst>
                <a:ext uri="{FF2B5EF4-FFF2-40B4-BE49-F238E27FC236}">
                  <a16:creationId xmlns:a16="http://schemas.microsoft.com/office/drawing/2014/main" id="{5568193D-2A7E-7E44-ABEC-A47536A2B4EB}"/>
                </a:ext>
              </a:extLst>
            </p:cNvPr>
            <p:cNvSpPr/>
            <p:nvPr/>
          </p:nvSpPr>
          <p:spPr>
            <a:xfrm>
              <a:off x="2501900" y="894119"/>
              <a:ext cx="1422400" cy="541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62"/>
                  </a:moveTo>
                  <a:lnTo>
                    <a:pt x="1414" y="14850"/>
                  </a:lnTo>
                  <a:lnTo>
                    <a:pt x="2186" y="17550"/>
                  </a:lnTo>
                  <a:lnTo>
                    <a:pt x="3214" y="7425"/>
                  </a:lnTo>
                  <a:lnTo>
                    <a:pt x="3857" y="9787"/>
                  </a:lnTo>
                  <a:lnTo>
                    <a:pt x="5014" y="0"/>
                  </a:lnTo>
                  <a:lnTo>
                    <a:pt x="6043" y="5737"/>
                  </a:lnTo>
                  <a:lnTo>
                    <a:pt x="6686" y="1350"/>
                  </a:lnTo>
                  <a:lnTo>
                    <a:pt x="7200" y="6413"/>
                  </a:lnTo>
                  <a:lnTo>
                    <a:pt x="7714" y="9787"/>
                  </a:lnTo>
                  <a:lnTo>
                    <a:pt x="9129" y="2363"/>
                  </a:lnTo>
                  <a:lnTo>
                    <a:pt x="9771" y="5062"/>
                  </a:lnTo>
                  <a:lnTo>
                    <a:pt x="10414" y="8100"/>
                  </a:lnTo>
                  <a:lnTo>
                    <a:pt x="10929" y="5737"/>
                  </a:lnTo>
                  <a:lnTo>
                    <a:pt x="11829" y="7425"/>
                  </a:lnTo>
                  <a:lnTo>
                    <a:pt x="12471" y="9787"/>
                  </a:lnTo>
                  <a:lnTo>
                    <a:pt x="12729" y="11475"/>
                  </a:lnTo>
                  <a:cubicBezTo>
                    <a:pt x="12729" y="11475"/>
                    <a:pt x="12986" y="9787"/>
                    <a:pt x="13243" y="9787"/>
                  </a:cubicBezTo>
                  <a:cubicBezTo>
                    <a:pt x="13500" y="9787"/>
                    <a:pt x="13886" y="12488"/>
                    <a:pt x="13886" y="12488"/>
                  </a:cubicBezTo>
                  <a:lnTo>
                    <a:pt x="14014" y="14175"/>
                  </a:lnTo>
                  <a:cubicBezTo>
                    <a:pt x="14014" y="14175"/>
                    <a:pt x="14657" y="15525"/>
                    <a:pt x="14786" y="14850"/>
                  </a:cubicBezTo>
                  <a:cubicBezTo>
                    <a:pt x="14914" y="14175"/>
                    <a:pt x="16071" y="9450"/>
                    <a:pt x="16071" y="8100"/>
                  </a:cubicBezTo>
                  <a:cubicBezTo>
                    <a:pt x="16071" y="6750"/>
                    <a:pt x="16586" y="1350"/>
                    <a:pt x="16586" y="1350"/>
                  </a:cubicBezTo>
                  <a:cubicBezTo>
                    <a:pt x="16586" y="1350"/>
                    <a:pt x="16971" y="6075"/>
                    <a:pt x="17100" y="6750"/>
                  </a:cubicBezTo>
                  <a:cubicBezTo>
                    <a:pt x="17229" y="7425"/>
                    <a:pt x="18000" y="7762"/>
                    <a:pt x="18000" y="7762"/>
                  </a:cubicBezTo>
                  <a:lnTo>
                    <a:pt x="18000" y="9450"/>
                  </a:lnTo>
                  <a:lnTo>
                    <a:pt x="18386" y="11137"/>
                  </a:lnTo>
                  <a:lnTo>
                    <a:pt x="18771" y="13162"/>
                  </a:lnTo>
                  <a:cubicBezTo>
                    <a:pt x="18771" y="13162"/>
                    <a:pt x="19286" y="12825"/>
                    <a:pt x="19543" y="13162"/>
                  </a:cubicBezTo>
                  <a:cubicBezTo>
                    <a:pt x="19800" y="13500"/>
                    <a:pt x="19671" y="12487"/>
                    <a:pt x="20057" y="14850"/>
                  </a:cubicBezTo>
                  <a:cubicBezTo>
                    <a:pt x="20443" y="17212"/>
                    <a:pt x="20571" y="17887"/>
                    <a:pt x="20571" y="17887"/>
                  </a:cubicBezTo>
                  <a:lnTo>
                    <a:pt x="21471" y="19912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200"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88" name="Group">
            <a:extLst>
              <a:ext uri="{FF2B5EF4-FFF2-40B4-BE49-F238E27FC236}">
                <a16:creationId xmlns:a16="http://schemas.microsoft.com/office/drawing/2014/main" id="{24037E64-3BEB-574C-96D6-D8F1985FBABB}"/>
              </a:ext>
            </a:extLst>
          </p:cNvPr>
          <p:cNvGrpSpPr/>
          <p:nvPr/>
        </p:nvGrpSpPr>
        <p:grpSpPr>
          <a:xfrm>
            <a:off x="1117599" y="2946400"/>
            <a:ext cx="4725350" cy="681454"/>
            <a:chOff x="0" y="919519"/>
            <a:chExt cx="4725348" cy="681454"/>
          </a:xfrm>
        </p:grpSpPr>
        <p:sp>
          <p:nvSpPr>
            <p:cNvPr id="89" name="θ = 45°">
              <a:extLst>
                <a:ext uri="{FF2B5EF4-FFF2-40B4-BE49-F238E27FC236}">
                  <a16:creationId xmlns:a16="http://schemas.microsoft.com/office/drawing/2014/main" id="{ECE8EC48-ED83-4A43-99E7-EFE23EA2D47F}"/>
                </a:ext>
              </a:extLst>
            </p:cNvPr>
            <p:cNvSpPr txBox="1"/>
            <p:nvPr/>
          </p:nvSpPr>
          <p:spPr>
            <a:xfrm>
              <a:off x="0" y="1262419"/>
              <a:ext cx="700513" cy="338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>
                <a:defRPr sz="1700" b="1">
                  <a:solidFill>
                    <a:srgbClr val="FF9300"/>
                  </a:solidFill>
                  <a:uFill>
                    <a:solidFill>
                      <a:srgbClr val="FF9300"/>
                    </a:solidFill>
                  </a:uFill>
                </a:defRPr>
              </a:pPr>
              <a:r>
                <a:rPr i="1" dirty="0">
                  <a:latin typeface="+mj-lt"/>
                </a:rPr>
                <a:t>θ </a:t>
              </a:r>
              <a:r>
                <a:rPr dirty="0">
                  <a:latin typeface="+mj-lt"/>
                </a:rPr>
                <a:t>= </a:t>
              </a:r>
              <a:r>
                <a:rPr lang="fr-CA" dirty="0">
                  <a:latin typeface="+mj-lt"/>
                </a:rPr>
                <a:t>4</a:t>
              </a:r>
              <a:r>
                <a:rPr dirty="0">
                  <a:latin typeface="+mj-lt"/>
                </a:rPr>
                <a:t>5°</a:t>
              </a:r>
            </a:p>
          </p:txBody>
        </p:sp>
        <p:sp>
          <p:nvSpPr>
            <p:cNvPr id="90" name="Line">
              <a:extLst>
                <a:ext uri="{FF2B5EF4-FFF2-40B4-BE49-F238E27FC236}">
                  <a16:creationId xmlns:a16="http://schemas.microsoft.com/office/drawing/2014/main" id="{917D6D55-8C17-6F46-90C0-76EE6CBA9BFD}"/>
                </a:ext>
              </a:extLst>
            </p:cNvPr>
            <p:cNvSpPr/>
            <p:nvPr/>
          </p:nvSpPr>
          <p:spPr>
            <a:xfrm flipV="1">
              <a:off x="1713491" y="1438157"/>
              <a:ext cx="3011857" cy="1734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1" name="Line">
              <a:extLst>
                <a:ext uri="{FF2B5EF4-FFF2-40B4-BE49-F238E27FC236}">
                  <a16:creationId xmlns:a16="http://schemas.microsoft.com/office/drawing/2014/main" id="{A0D91AA8-FC57-E540-BFE7-2DFA87AA772F}"/>
                </a:ext>
              </a:extLst>
            </p:cNvPr>
            <p:cNvSpPr/>
            <p:nvPr/>
          </p:nvSpPr>
          <p:spPr>
            <a:xfrm>
              <a:off x="2476500" y="919519"/>
              <a:ext cx="1422400" cy="541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62"/>
                  </a:moveTo>
                  <a:lnTo>
                    <a:pt x="1414" y="14850"/>
                  </a:lnTo>
                  <a:lnTo>
                    <a:pt x="2186" y="17550"/>
                  </a:lnTo>
                  <a:lnTo>
                    <a:pt x="3214" y="7425"/>
                  </a:lnTo>
                  <a:lnTo>
                    <a:pt x="3857" y="9787"/>
                  </a:lnTo>
                  <a:lnTo>
                    <a:pt x="5014" y="0"/>
                  </a:lnTo>
                  <a:lnTo>
                    <a:pt x="6043" y="5737"/>
                  </a:lnTo>
                  <a:lnTo>
                    <a:pt x="6686" y="1350"/>
                  </a:lnTo>
                  <a:lnTo>
                    <a:pt x="7200" y="6413"/>
                  </a:lnTo>
                  <a:lnTo>
                    <a:pt x="7714" y="9787"/>
                  </a:lnTo>
                  <a:lnTo>
                    <a:pt x="9129" y="2363"/>
                  </a:lnTo>
                  <a:lnTo>
                    <a:pt x="9771" y="5062"/>
                  </a:lnTo>
                  <a:lnTo>
                    <a:pt x="10414" y="8100"/>
                  </a:lnTo>
                  <a:lnTo>
                    <a:pt x="10929" y="5737"/>
                  </a:lnTo>
                  <a:lnTo>
                    <a:pt x="11829" y="7425"/>
                  </a:lnTo>
                  <a:lnTo>
                    <a:pt x="12471" y="9787"/>
                  </a:lnTo>
                  <a:lnTo>
                    <a:pt x="12729" y="11475"/>
                  </a:lnTo>
                  <a:cubicBezTo>
                    <a:pt x="12729" y="11475"/>
                    <a:pt x="12986" y="9787"/>
                    <a:pt x="13243" y="9787"/>
                  </a:cubicBezTo>
                  <a:cubicBezTo>
                    <a:pt x="13500" y="9787"/>
                    <a:pt x="13886" y="12488"/>
                    <a:pt x="13886" y="12488"/>
                  </a:cubicBezTo>
                  <a:lnTo>
                    <a:pt x="14014" y="14175"/>
                  </a:lnTo>
                  <a:cubicBezTo>
                    <a:pt x="14014" y="14175"/>
                    <a:pt x="14657" y="15525"/>
                    <a:pt x="14786" y="14850"/>
                  </a:cubicBezTo>
                  <a:cubicBezTo>
                    <a:pt x="14914" y="14175"/>
                    <a:pt x="16071" y="9450"/>
                    <a:pt x="16071" y="8100"/>
                  </a:cubicBezTo>
                  <a:cubicBezTo>
                    <a:pt x="16071" y="6750"/>
                    <a:pt x="16586" y="1350"/>
                    <a:pt x="16586" y="1350"/>
                  </a:cubicBezTo>
                  <a:cubicBezTo>
                    <a:pt x="16586" y="1350"/>
                    <a:pt x="16971" y="6075"/>
                    <a:pt x="17100" y="6750"/>
                  </a:cubicBezTo>
                  <a:cubicBezTo>
                    <a:pt x="17229" y="7425"/>
                    <a:pt x="18000" y="7762"/>
                    <a:pt x="18000" y="7762"/>
                  </a:cubicBezTo>
                  <a:lnTo>
                    <a:pt x="18000" y="9450"/>
                  </a:lnTo>
                  <a:lnTo>
                    <a:pt x="18386" y="11137"/>
                  </a:lnTo>
                  <a:lnTo>
                    <a:pt x="18771" y="13162"/>
                  </a:lnTo>
                  <a:cubicBezTo>
                    <a:pt x="18771" y="13162"/>
                    <a:pt x="19286" y="12825"/>
                    <a:pt x="19543" y="13162"/>
                  </a:cubicBezTo>
                  <a:cubicBezTo>
                    <a:pt x="19800" y="13500"/>
                    <a:pt x="19671" y="12487"/>
                    <a:pt x="20057" y="14850"/>
                  </a:cubicBezTo>
                  <a:cubicBezTo>
                    <a:pt x="20443" y="17212"/>
                    <a:pt x="20571" y="17887"/>
                    <a:pt x="20571" y="17887"/>
                  </a:cubicBezTo>
                  <a:lnTo>
                    <a:pt x="21471" y="19912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FF93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200"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92" name="Group">
            <a:extLst>
              <a:ext uri="{FF2B5EF4-FFF2-40B4-BE49-F238E27FC236}">
                <a16:creationId xmlns:a16="http://schemas.microsoft.com/office/drawing/2014/main" id="{BD743BFF-5561-5D41-88AF-5B22F3F651B7}"/>
              </a:ext>
            </a:extLst>
          </p:cNvPr>
          <p:cNvGrpSpPr/>
          <p:nvPr/>
        </p:nvGrpSpPr>
        <p:grpSpPr>
          <a:xfrm>
            <a:off x="1117600" y="3655483"/>
            <a:ext cx="4725349" cy="518470"/>
            <a:chOff x="0" y="1095203"/>
            <a:chExt cx="4725348" cy="518469"/>
          </a:xfrm>
        </p:grpSpPr>
        <p:sp>
          <p:nvSpPr>
            <p:cNvPr id="93" name="θ = 90°">
              <a:extLst>
                <a:ext uri="{FF2B5EF4-FFF2-40B4-BE49-F238E27FC236}">
                  <a16:creationId xmlns:a16="http://schemas.microsoft.com/office/drawing/2014/main" id="{EFD2387D-2019-204C-9663-CF0D6E2D7BD1}"/>
                </a:ext>
              </a:extLst>
            </p:cNvPr>
            <p:cNvSpPr txBox="1"/>
            <p:nvPr/>
          </p:nvSpPr>
          <p:spPr>
            <a:xfrm>
              <a:off x="0" y="1275119"/>
              <a:ext cx="700513" cy="338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>
                <a:defRPr sz="1700" b="1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</a:defRPr>
              </a:pPr>
              <a:r>
                <a:rPr i="1" dirty="0">
                  <a:latin typeface="+mj-lt"/>
                </a:rPr>
                <a:t>θ </a:t>
              </a:r>
              <a:r>
                <a:rPr dirty="0">
                  <a:latin typeface="+mj-lt"/>
                </a:rPr>
                <a:t>= </a:t>
              </a:r>
              <a:r>
                <a:rPr lang="fr-CA" dirty="0">
                  <a:latin typeface="+mj-lt"/>
                </a:rPr>
                <a:t>9</a:t>
              </a:r>
              <a:r>
                <a:rPr dirty="0">
                  <a:latin typeface="+mj-lt"/>
                </a:rPr>
                <a:t>0°</a:t>
              </a:r>
            </a:p>
          </p:txBody>
        </p:sp>
        <p:sp>
          <p:nvSpPr>
            <p:cNvPr id="94" name="Line">
              <a:extLst>
                <a:ext uri="{FF2B5EF4-FFF2-40B4-BE49-F238E27FC236}">
                  <a16:creationId xmlns:a16="http://schemas.microsoft.com/office/drawing/2014/main" id="{B0525591-04A3-C649-8E53-6772C25E6AB6}"/>
                </a:ext>
              </a:extLst>
            </p:cNvPr>
            <p:cNvSpPr/>
            <p:nvPr/>
          </p:nvSpPr>
          <p:spPr>
            <a:xfrm flipV="1">
              <a:off x="1713490" y="1438157"/>
              <a:ext cx="3011858" cy="1734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95" name="Line">
              <a:extLst>
                <a:ext uri="{FF2B5EF4-FFF2-40B4-BE49-F238E27FC236}">
                  <a16:creationId xmlns:a16="http://schemas.microsoft.com/office/drawing/2014/main" id="{BAF75EE3-047C-2540-A90B-1B66889440C9}"/>
                </a:ext>
              </a:extLst>
            </p:cNvPr>
            <p:cNvSpPr/>
            <p:nvPr/>
          </p:nvSpPr>
          <p:spPr>
            <a:xfrm>
              <a:off x="2241550" y="1095203"/>
              <a:ext cx="1892300" cy="368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62"/>
                  </a:moveTo>
                  <a:lnTo>
                    <a:pt x="1414" y="14850"/>
                  </a:lnTo>
                  <a:lnTo>
                    <a:pt x="2186" y="17550"/>
                  </a:lnTo>
                  <a:lnTo>
                    <a:pt x="3214" y="7425"/>
                  </a:lnTo>
                  <a:lnTo>
                    <a:pt x="3857" y="9787"/>
                  </a:lnTo>
                  <a:lnTo>
                    <a:pt x="5014" y="0"/>
                  </a:lnTo>
                  <a:lnTo>
                    <a:pt x="6043" y="5737"/>
                  </a:lnTo>
                  <a:lnTo>
                    <a:pt x="6686" y="1350"/>
                  </a:lnTo>
                  <a:lnTo>
                    <a:pt x="7200" y="6413"/>
                  </a:lnTo>
                  <a:lnTo>
                    <a:pt x="7714" y="9787"/>
                  </a:lnTo>
                  <a:lnTo>
                    <a:pt x="9129" y="2363"/>
                  </a:lnTo>
                  <a:lnTo>
                    <a:pt x="9771" y="5062"/>
                  </a:lnTo>
                  <a:lnTo>
                    <a:pt x="10414" y="8100"/>
                  </a:lnTo>
                  <a:lnTo>
                    <a:pt x="10929" y="5737"/>
                  </a:lnTo>
                  <a:lnTo>
                    <a:pt x="11829" y="7425"/>
                  </a:lnTo>
                  <a:lnTo>
                    <a:pt x="12471" y="9787"/>
                  </a:lnTo>
                  <a:lnTo>
                    <a:pt x="12729" y="11475"/>
                  </a:lnTo>
                  <a:cubicBezTo>
                    <a:pt x="12729" y="11475"/>
                    <a:pt x="12986" y="9787"/>
                    <a:pt x="13243" y="9787"/>
                  </a:cubicBezTo>
                  <a:cubicBezTo>
                    <a:pt x="13500" y="9787"/>
                    <a:pt x="13886" y="12488"/>
                    <a:pt x="13886" y="12488"/>
                  </a:cubicBezTo>
                  <a:lnTo>
                    <a:pt x="14014" y="14175"/>
                  </a:lnTo>
                  <a:cubicBezTo>
                    <a:pt x="14014" y="14175"/>
                    <a:pt x="14657" y="15525"/>
                    <a:pt x="14786" y="14850"/>
                  </a:cubicBezTo>
                  <a:cubicBezTo>
                    <a:pt x="14914" y="14175"/>
                    <a:pt x="16071" y="9450"/>
                    <a:pt x="16071" y="8100"/>
                  </a:cubicBezTo>
                  <a:cubicBezTo>
                    <a:pt x="16071" y="6750"/>
                    <a:pt x="16586" y="1350"/>
                    <a:pt x="16586" y="1350"/>
                  </a:cubicBezTo>
                  <a:cubicBezTo>
                    <a:pt x="16586" y="1350"/>
                    <a:pt x="16971" y="6075"/>
                    <a:pt x="17100" y="6750"/>
                  </a:cubicBezTo>
                  <a:cubicBezTo>
                    <a:pt x="17229" y="7425"/>
                    <a:pt x="18000" y="7762"/>
                    <a:pt x="18000" y="7762"/>
                  </a:cubicBezTo>
                  <a:lnTo>
                    <a:pt x="18000" y="9450"/>
                  </a:lnTo>
                  <a:lnTo>
                    <a:pt x="18386" y="11137"/>
                  </a:lnTo>
                  <a:lnTo>
                    <a:pt x="18771" y="13162"/>
                  </a:lnTo>
                  <a:cubicBezTo>
                    <a:pt x="18771" y="13162"/>
                    <a:pt x="19286" y="12825"/>
                    <a:pt x="19543" y="13162"/>
                  </a:cubicBezTo>
                  <a:cubicBezTo>
                    <a:pt x="19800" y="13500"/>
                    <a:pt x="19671" y="12487"/>
                    <a:pt x="20057" y="14850"/>
                  </a:cubicBezTo>
                  <a:cubicBezTo>
                    <a:pt x="20443" y="17212"/>
                    <a:pt x="20571" y="17887"/>
                    <a:pt x="20571" y="17887"/>
                  </a:cubicBezTo>
                  <a:lnTo>
                    <a:pt x="21471" y="19912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200"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grpSp>
        <p:nvGrpSpPr>
          <p:cNvPr id="140" name="Group">
            <a:extLst>
              <a:ext uri="{FF2B5EF4-FFF2-40B4-BE49-F238E27FC236}">
                <a16:creationId xmlns:a16="http://schemas.microsoft.com/office/drawing/2014/main" id="{B5B8D926-2358-8F4F-ADBC-852D78D8F108}"/>
              </a:ext>
            </a:extLst>
          </p:cNvPr>
          <p:cNvGrpSpPr/>
          <p:nvPr/>
        </p:nvGrpSpPr>
        <p:grpSpPr>
          <a:xfrm>
            <a:off x="1117600" y="4050205"/>
            <a:ext cx="4731034" cy="669848"/>
            <a:chOff x="0" y="930103"/>
            <a:chExt cx="4731033" cy="669847"/>
          </a:xfrm>
        </p:grpSpPr>
        <p:sp>
          <p:nvSpPr>
            <p:cNvPr id="141" name="θ = 135°">
              <a:extLst>
                <a:ext uri="{FF2B5EF4-FFF2-40B4-BE49-F238E27FC236}">
                  <a16:creationId xmlns:a16="http://schemas.microsoft.com/office/drawing/2014/main" id="{D982F36B-75C5-7A46-8140-6EC2F5BADF55}"/>
                </a:ext>
              </a:extLst>
            </p:cNvPr>
            <p:cNvSpPr txBox="1"/>
            <p:nvPr/>
          </p:nvSpPr>
          <p:spPr>
            <a:xfrm>
              <a:off x="0" y="1261397"/>
              <a:ext cx="811119" cy="338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>
                <a:defRPr sz="1700" b="1">
                  <a:solidFill>
                    <a:srgbClr val="00F900"/>
                  </a:solidFill>
                  <a:uFill>
                    <a:solidFill>
                      <a:srgbClr val="00F900"/>
                    </a:solidFill>
                  </a:uFill>
                </a:defRPr>
              </a:pPr>
              <a:r>
                <a:rPr i="1" dirty="0">
                  <a:latin typeface="+mj-lt"/>
                </a:rPr>
                <a:t>θ </a:t>
              </a:r>
              <a:r>
                <a:rPr dirty="0">
                  <a:latin typeface="+mj-lt"/>
                </a:rPr>
                <a:t>= </a:t>
              </a:r>
              <a:r>
                <a:rPr lang="fr-CA" dirty="0">
                  <a:latin typeface="+mj-lt"/>
                </a:rPr>
                <a:t>13</a:t>
              </a:r>
              <a:r>
                <a:rPr dirty="0">
                  <a:latin typeface="+mj-lt"/>
                </a:rPr>
                <a:t>5°</a:t>
              </a:r>
            </a:p>
          </p:txBody>
        </p:sp>
        <p:sp>
          <p:nvSpPr>
            <p:cNvPr id="142" name="Line">
              <a:extLst>
                <a:ext uri="{FF2B5EF4-FFF2-40B4-BE49-F238E27FC236}">
                  <a16:creationId xmlns:a16="http://schemas.microsoft.com/office/drawing/2014/main" id="{4A70D8D6-827D-7E44-B794-1D46DD33747E}"/>
                </a:ext>
              </a:extLst>
            </p:cNvPr>
            <p:cNvSpPr/>
            <p:nvPr/>
          </p:nvSpPr>
          <p:spPr>
            <a:xfrm flipV="1">
              <a:off x="1719175" y="1438157"/>
              <a:ext cx="3011858" cy="1734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43" name="Line">
              <a:extLst>
                <a:ext uri="{FF2B5EF4-FFF2-40B4-BE49-F238E27FC236}">
                  <a16:creationId xmlns:a16="http://schemas.microsoft.com/office/drawing/2014/main" id="{93783059-7D31-4245-95CA-E5625E3F2C8A}"/>
                </a:ext>
              </a:extLst>
            </p:cNvPr>
            <p:cNvSpPr/>
            <p:nvPr/>
          </p:nvSpPr>
          <p:spPr>
            <a:xfrm>
              <a:off x="2247236" y="930103"/>
              <a:ext cx="1892301" cy="53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62"/>
                  </a:moveTo>
                  <a:lnTo>
                    <a:pt x="1414" y="14850"/>
                  </a:lnTo>
                  <a:lnTo>
                    <a:pt x="2186" y="17550"/>
                  </a:lnTo>
                  <a:lnTo>
                    <a:pt x="3214" y="7425"/>
                  </a:lnTo>
                  <a:lnTo>
                    <a:pt x="3857" y="9787"/>
                  </a:lnTo>
                  <a:lnTo>
                    <a:pt x="5014" y="0"/>
                  </a:lnTo>
                  <a:lnTo>
                    <a:pt x="6043" y="5737"/>
                  </a:lnTo>
                  <a:lnTo>
                    <a:pt x="6686" y="1350"/>
                  </a:lnTo>
                  <a:lnTo>
                    <a:pt x="7200" y="6413"/>
                  </a:lnTo>
                  <a:lnTo>
                    <a:pt x="7714" y="9787"/>
                  </a:lnTo>
                  <a:lnTo>
                    <a:pt x="9129" y="2363"/>
                  </a:lnTo>
                  <a:lnTo>
                    <a:pt x="9771" y="5062"/>
                  </a:lnTo>
                  <a:lnTo>
                    <a:pt x="10414" y="8100"/>
                  </a:lnTo>
                  <a:lnTo>
                    <a:pt x="10929" y="5737"/>
                  </a:lnTo>
                  <a:lnTo>
                    <a:pt x="11829" y="7425"/>
                  </a:lnTo>
                  <a:lnTo>
                    <a:pt x="12471" y="9787"/>
                  </a:lnTo>
                  <a:lnTo>
                    <a:pt x="12729" y="11475"/>
                  </a:lnTo>
                  <a:cubicBezTo>
                    <a:pt x="12729" y="11475"/>
                    <a:pt x="12986" y="9787"/>
                    <a:pt x="13243" y="9787"/>
                  </a:cubicBezTo>
                  <a:cubicBezTo>
                    <a:pt x="13500" y="9787"/>
                    <a:pt x="13886" y="12488"/>
                    <a:pt x="13886" y="12488"/>
                  </a:cubicBezTo>
                  <a:lnTo>
                    <a:pt x="14014" y="14175"/>
                  </a:lnTo>
                  <a:cubicBezTo>
                    <a:pt x="14014" y="14175"/>
                    <a:pt x="14657" y="15525"/>
                    <a:pt x="14786" y="14850"/>
                  </a:cubicBezTo>
                  <a:cubicBezTo>
                    <a:pt x="14914" y="14175"/>
                    <a:pt x="16071" y="9450"/>
                    <a:pt x="16071" y="8100"/>
                  </a:cubicBezTo>
                  <a:cubicBezTo>
                    <a:pt x="16071" y="6750"/>
                    <a:pt x="16586" y="1350"/>
                    <a:pt x="16586" y="1350"/>
                  </a:cubicBezTo>
                  <a:cubicBezTo>
                    <a:pt x="16586" y="1350"/>
                    <a:pt x="16971" y="6075"/>
                    <a:pt x="17100" y="6750"/>
                  </a:cubicBezTo>
                  <a:cubicBezTo>
                    <a:pt x="17229" y="7425"/>
                    <a:pt x="18000" y="7762"/>
                    <a:pt x="18000" y="7762"/>
                  </a:cubicBezTo>
                  <a:lnTo>
                    <a:pt x="18000" y="9450"/>
                  </a:lnTo>
                  <a:lnTo>
                    <a:pt x="18386" y="11137"/>
                  </a:lnTo>
                  <a:lnTo>
                    <a:pt x="18771" y="13162"/>
                  </a:lnTo>
                  <a:cubicBezTo>
                    <a:pt x="18771" y="13162"/>
                    <a:pt x="19286" y="12825"/>
                    <a:pt x="19543" y="13162"/>
                  </a:cubicBezTo>
                  <a:cubicBezTo>
                    <a:pt x="19800" y="13500"/>
                    <a:pt x="19671" y="12487"/>
                    <a:pt x="20057" y="14850"/>
                  </a:cubicBezTo>
                  <a:cubicBezTo>
                    <a:pt x="20443" y="17212"/>
                    <a:pt x="20571" y="17887"/>
                    <a:pt x="20571" y="17887"/>
                  </a:cubicBezTo>
                  <a:lnTo>
                    <a:pt x="21471" y="19912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00F9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200"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pic>
        <p:nvPicPr>
          <p:cNvPr id="148" name="sinogram.jpg" descr="sinogram.jpg">
            <a:extLst>
              <a:ext uri="{FF2B5EF4-FFF2-40B4-BE49-F238E27FC236}">
                <a16:creationId xmlns:a16="http://schemas.microsoft.com/office/drawing/2014/main" id="{36CBEEFE-5ED5-E141-AEC1-C053E72E30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2" b="88636"/>
          <a:stretch>
            <a:fillRect/>
          </a:stretch>
        </p:blipFill>
        <p:spPr>
          <a:xfrm>
            <a:off x="6373556" y="2781300"/>
            <a:ext cx="2226188" cy="27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sinogram.jpg" descr="sinogram.jpg">
            <a:extLst>
              <a:ext uri="{FF2B5EF4-FFF2-40B4-BE49-F238E27FC236}">
                <a16:creationId xmlns:a16="http://schemas.microsoft.com/office/drawing/2014/main" id="{67B1B238-82FE-6F47-8517-E4515DB6A6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363" b="77525"/>
          <a:stretch>
            <a:fillRect/>
          </a:stretch>
        </p:blipFill>
        <p:spPr>
          <a:xfrm>
            <a:off x="6373556" y="3060700"/>
            <a:ext cx="2226188" cy="27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sinogram.jpg" descr="sinogram.jpg">
            <a:extLst>
              <a:ext uri="{FF2B5EF4-FFF2-40B4-BE49-F238E27FC236}">
                <a16:creationId xmlns:a16="http://schemas.microsoft.com/office/drawing/2014/main" id="{98E17C67-C501-674B-AB09-48AD554CD2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474" b="66414"/>
          <a:stretch>
            <a:fillRect/>
          </a:stretch>
        </p:blipFill>
        <p:spPr>
          <a:xfrm>
            <a:off x="6373556" y="3340100"/>
            <a:ext cx="2226188" cy="27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sinogram.jpg" descr="sinogram.jpg">
            <a:extLst>
              <a:ext uri="{FF2B5EF4-FFF2-40B4-BE49-F238E27FC236}">
                <a16:creationId xmlns:a16="http://schemas.microsoft.com/office/drawing/2014/main" id="{5074CC05-DC99-7A4A-B3D3-B69CF3CDB5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585" b="55303"/>
          <a:stretch>
            <a:fillRect/>
          </a:stretch>
        </p:blipFill>
        <p:spPr>
          <a:xfrm>
            <a:off x="6373556" y="3619500"/>
            <a:ext cx="2226188" cy="27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sinogram.jpg" descr="sinogram.jpg">
            <a:extLst>
              <a:ext uri="{FF2B5EF4-FFF2-40B4-BE49-F238E27FC236}">
                <a16:creationId xmlns:a16="http://schemas.microsoft.com/office/drawing/2014/main" id="{C3D0526F-478B-FC45-B8DA-B16E1F89C9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696" b="44191"/>
          <a:stretch>
            <a:fillRect/>
          </a:stretch>
        </p:blipFill>
        <p:spPr>
          <a:xfrm>
            <a:off x="6373556" y="3898900"/>
            <a:ext cx="2226188" cy="2794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inogramme">
            <a:extLst>
              <a:ext uri="{FF2B5EF4-FFF2-40B4-BE49-F238E27FC236}">
                <a16:creationId xmlns:a16="http://schemas.microsoft.com/office/drawing/2014/main" id="{23726407-B2CC-4F46-BC2A-E89FC96EEB83}"/>
              </a:ext>
            </a:extLst>
          </p:cNvPr>
          <p:cNvSpPr txBox="1"/>
          <p:nvPr/>
        </p:nvSpPr>
        <p:spPr>
          <a:xfrm>
            <a:off x="6642100" y="2374900"/>
            <a:ext cx="1231427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b="1"/>
            </a:lvl1pPr>
          </a:lstStyle>
          <a:p>
            <a:r>
              <a:rPr dirty="0" err="1">
                <a:latin typeface="+mj-lt"/>
              </a:rPr>
              <a:t>sinogramme</a:t>
            </a:r>
            <a:endParaRPr dirty="0">
              <a:latin typeface="+mj-lt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564B3928-88CB-E649-90AE-47404424897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DD7ECE0-CA77-504F-90D9-9F3FB17AB175}"/>
              </a:ext>
            </a:extLst>
          </p:cNvPr>
          <p:cNvSpPr txBox="1"/>
          <p:nvPr/>
        </p:nvSpPr>
        <p:spPr>
          <a:xfrm>
            <a:off x="396508" y="6183448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5539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0" y="326301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1752212" y="1091400"/>
            <a:ext cx="2011026" cy="5271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Image</a:t>
            </a: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599" y="249793"/>
            <a:ext cx="8375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simple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E7BFE9-7FFD-4A08-A3D4-E1A003E27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884" y="1631026"/>
            <a:ext cx="2295525" cy="4572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9228D0-304C-4765-B0BC-1D42ABDE4796}"/>
              </a:ext>
            </a:extLst>
          </p:cNvPr>
          <p:cNvSpPr txBox="1"/>
          <p:nvPr/>
        </p:nvSpPr>
        <p:spPr>
          <a:xfrm>
            <a:off x="396508" y="6183448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C96666-4F3A-4A1F-BDD0-4708600FA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379" y="1585733"/>
            <a:ext cx="3876675" cy="46172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81F7F5-136E-7C47-BD5B-56CDED1BACEC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79328B2-46F1-374E-904E-CFFFF19396EA}"/>
              </a:ext>
            </a:extLst>
          </p:cNvPr>
          <p:cNvSpPr txBox="1">
            <a:spLocks/>
          </p:cNvSpPr>
          <p:nvPr/>
        </p:nvSpPr>
        <p:spPr>
          <a:xfrm>
            <a:off x="5380764" y="1103312"/>
            <a:ext cx="2011026" cy="5271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Sinogramme</a:t>
            </a: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051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37649F-FA45-4C1C-83B5-2A0A78BF4BB0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7DB7E666-946A-454F-A752-04342B58A6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948" y="1250773"/>
                <a:ext cx="8633792" cy="515002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spc="-50" dirty="0" err="1">
                    <a:latin typeface="+mj-lt"/>
                    <a:cs typeface="Tahoma"/>
                  </a:rPr>
                  <a:t>Rétroprojection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 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d’angle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3000"/>
                  </a:spcBef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Image 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rétroprojetée</a:t>
                </a:r>
                <a:endParaRPr lang="en-CA" sz="2200" dirty="0"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0" indent="0">
                  <a:buSzPct val="135000"/>
                  <a:buNone/>
                </a:pPr>
                <a:endParaRPr lang="en-CA" sz="26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709200" lvl="2" indent="0">
                  <a:lnSpc>
                    <a:spcPct val="110000"/>
                  </a:lnSpc>
                  <a:spcBef>
                    <a:spcPts val="0"/>
                  </a:spcBef>
                  <a:buSzPct val="135000"/>
                  <a:buNone/>
                </a:pPr>
                <a:endParaRPr lang="en-CA" sz="18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7DB7E666-946A-454F-A752-04342B58A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48" y="1250773"/>
                <a:ext cx="8633792" cy="5150026"/>
              </a:xfrm>
              <a:prstGeom prst="rect">
                <a:avLst/>
              </a:prstGeom>
              <a:blipFill>
                <a:blip r:embed="rId3"/>
                <a:stretch>
                  <a:fillRect l="-1322" t="-122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25C7130-80D2-4494-88B7-C033BF639B6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rayon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BEDE24-7462-43F6-8726-A1A0B696BDCE}"/>
              </a:ext>
            </a:extLst>
          </p:cNvPr>
          <p:cNvCxnSpPr>
            <a:cxnSpLocks/>
          </p:cNvCxnSpPr>
          <p:nvPr/>
        </p:nvCxnSpPr>
        <p:spPr>
          <a:xfrm>
            <a:off x="487948" y="107858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F17E6B8-DC9D-477D-BACF-5840290B9BBA}"/>
              </a:ext>
            </a:extLst>
          </p:cNvPr>
          <p:cNvSpPr txBox="1"/>
          <p:nvPr/>
        </p:nvSpPr>
        <p:spPr>
          <a:xfrm>
            <a:off x="355599" y="216807"/>
            <a:ext cx="86337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approche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analytique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(4)</a:t>
            </a:r>
          </a:p>
          <a:p>
            <a:r>
              <a:rPr lang="en-CA" b="1" spc="-35" dirty="0" err="1">
                <a:latin typeface="+mj-lt"/>
                <a:ea typeface="Century Gothic" charset="0"/>
                <a:cs typeface="Century Gothic" charset="0"/>
              </a:rPr>
              <a:t>Définitions</a:t>
            </a:r>
            <a:endParaRPr lang="en-US" b="1" dirty="0">
              <a:latin typeface="+mj-lt"/>
              <a:ea typeface="Century Gothic" charset="0"/>
              <a:cs typeface="Century Gothic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4FD1C4-0F3B-094F-9612-24859DD1E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254" y="2636080"/>
            <a:ext cx="3015273" cy="2102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154F00-BD35-0B4C-A54F-08E5711A7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300" y="1736064"/>
            <a:ext cx="3547544" cy="66706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D6FD2FE-0134-5943-B305-4EB681C64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132" y="3032632"/>
            <a:ext cx="2921940" cy="100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68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simple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3" name="sinogram.jpg" descr="sinogram.jpg">
            <a:extLst>
              <a:ext uri="{FF2B5EF4-FFF2-40B4-BE49-F238E27FC236}">
                <a16:creationId xmlns:a16="http://schemas.microsoft.com/office/drawing/2014/main" id="{3FC016FE-5BA6-DC44-A84C-CF4C9AF96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90" y="2666937"/>
            <a:ext cx="1678130" cy="189553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inogramme">
            <a:extLst>
              <a:ext uri="{FF2B5EF4-FFF2-40B4-BE49-F238E27FC236}">
                <a16:creationId xmlns:a16="http://schemas.microsoft.com/office/drawing/2014/main" id="{920FCD7C-5AA0-874D-8EF1-00930756E404}"/>
              </a:ext>
            </a:extLst>
          </p:cNvPr>
          <p:cNvSpPr txBox="1"/>
          <p:nvPr/>
        </p:nvSpPr>
        <p:spPr>
          <a:xfrm>
            <a:off x="772252" y="2275855"/>
            <a:ext cx="1536701" cy="294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>
            <a:lvl1pPr algn="ctr">
              <a:defRPr sz="1400" b="1"/>
            </a:lvl1pPr>
          </a:lstStyle>
          <a:p>
            <a:r>
              <a:rPr dirty="0" err="1">
                <a:latin typeface="+mj-lt"/>
              </a:rPr>
              <a:t>sinogramme</a:t>
            </a:r>
            <a:endParaRPr dirty="0">
              <a:latin typeface="+mj-lt"/>
            </a:endParaRPr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23786AE2-35A9-3A4C-8CD0-744F6031F87C}"/>
              </a:ext>
            </a:extLst>
          </p:cNvPr>
          <p:cNvSpPr/>
          <p:nvPr/>
        </p:nvSpPr>
        <p:spPr>
          <a:xfrm>
            <a:off x="717550" y="26670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pic>
        <p:nvPicPr>
          <p:cNvPr id="20" name="sinogram.jpg" descr="sinogram.jpg">
            <a:extLst>
              <a:ext uri="{FF2B5EF4-FFF2-40B4-BE49-F238E27FC236}">
                <a16:creationId xmlns:a16="http://schemas.microsoft.com/office/drawing/2014/main" id="{EDA5D762-FC4C-D84B-8DD6-9C026280DA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" t="3" r="16" b="96646"/>
          <a:stretch>
            <a:fillRect/>
          </a:stretch>
        </p:blipFill>
        <p:spPr>
          <a:xfrm>
            <a:off x="3295650" y="2667000"/>
            <a:ext cx="1676400" cy="6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Line">
            <a:extLst>
              <a:ext uri="{FF2B5EF4-FFF2-40B4-BE49-F238E27FC236}">
                <a16:creationId xmlns:a16="http://schemas.microsoft.com/office/drawing/2014/main" id="{31F24A7F-C7DF-864D-93BD-69A4039CC5EA}"/>
              </a:ext>
            </a:extLst>
          </p:cNvPr>
          <p:cNvSpPr/>
          <p:nvPr/>
        </p:nvSpPr>
        <p:spPr>
          <a:xfrm flipH="1">
            <a:off x="2624308" y="2705100"/>
            <a:ext cx="43253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g(R,θ1)">
                <a:extLst>
                  <a:ext uri="{FF2B5EF4-FFF2-40B4-BE49-F238E27FC236}">
                    <a16:creationId xmlns:a16="http://schemas.microsoft.com/office/drawing/2014/main" id="{CCF80DF5-F685-0144-A6C5-A42909B1A604}"/>
                  </a:ext>
                </a:extLst>
              </p:cNvPr>
              <p:cNvSpPr txBox="1"/>
              <p:nvPr/>
            </p:nvSpPr>
            <p:spPr>
              <a:xfrm>
                <a:off x="3363052" y="2273635"/>
                <a:ext cx="1536701" cy="29913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8100" tIns="38100" rIns="38100" bIns="38100"/>
              <a:lstStyle/>
              <a:p>
                <a:pPr algn="ctr">
                  <a:defRPr sz="1400" b="1"/>
                </a:pPr>
                <a:r>
                  <a:rPr dirty="0">
                    <a:latin typeface="+mj-lt"/>
                  </a:rPr>
                  <a:t>g(</a:t>
                </a:r>
                <a14:m>
                  <m:oMath xmlns:m="http://schemas.openxmlformats.org/officeDocument/2006/math">
                    <m:r>
                      <a:rPr lang="en-CA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</m:oMath>
                </a14:m>
                <a:r>
                  <a:rPr dirty="0">
                    <a:latin typeface="+mj-lt"/>
                  </a:rPr>
                  <a:t>,θ</a:t>
                </a:r>
                <a:r>
                  <a:rPr baseline="-5999" dirty="0">
                    <a:latin typeface="+mj-lt"/>
                  </a:rPr>
                  <a:t>1</a:t>
                </a:r>
                <a:r>
                  <a:rPr dirty="0">
                    <a:latin typeface="+mj-lt"/>
                  </a:rPr>
                  <a:t>)</a:t>
                </a:r>
              </a:p>
            </p:txBody>
          </p:sp>
        </mc:Choice>
        <mc:Fallback xmlns="">
          <p:sp>
            <p:nvSpPr>
              <p:cNvPr id="22" name="g(R,θ1)">
                <a:extLst>
                  <a:ext uri="{FF2B5EF4-FFF2-40B4-BE49-F238E27FC236}">
                    <a16:creationId xmlns:a16="http://schemas.microsoft.com/office/drawing/2014/main" id="{CCF80DF5-F685-0144-A6C5-A42909B1A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052" y="2273635"/>
                <a:ext cx="1536701" cy="299135"/>
              </a:xfrm>
              <a:prstGeom prst="rect">
                <a:avLst/>
              </a:prstGeom>
              <a:blipFill>
                <a:blip r:embed="rId4"/>
                <a:stretch>
                  <a:fillRect t="-8333" b="-2083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ine">
            <a:extLst>
              <a:ext uri="{FF2B5EF4-FFF2-40B4-BE49-F238E27FC236}">
                <a16:creationId xmlns:a16="http://schemas.microsoft.com/office/drawing/2014/main" id="{12794A06-9615-E245-B3F5-83E3518E3896}"/>
              </a:ext>
            </a:extLst>
          </p:cNvPr>
          <p:cNvSpPr/>
          <p:nvPr/>
        </p:nvSpPr>
        <p:spPr>
          <a:xfrm flipH="1">
            <a:off x="5151608" y="2705100"/>
            <a:ext cx="43253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électionne la première ligne (θ1=0)">
            <a:extLst>
              <a:ext uri="{FF2B5EF4-FFF2-40B4-BE49-F238E27FC236}">
                <a16:creationId xmlns:a16="http://schemas.microsoft.com/office/drawing/2014/main" id="{FBBC425B-FB81-734C-B817-08145C1759A5}"/>
              </a:ext>
            </a:extLst>
          </p:cNvPr>
          <p:cNvSpPr txBox="1"/>
          <p:nvPr/>
        </p:nvSpPr>
        <p:spPr>
          <a:xfrm>
            <a:off x="2054952" y="1788202"/>
            <a:ext cx="15621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 algn="ctr">
              <a:defRPr sz="1200"/>
            </a:pPr>
            <a:r>
              <a:rPr dirty="0" err="1">
                <a:latin typeface="+mj-lt"/>
              </a:rPr>
              <a:t>sélectionne</a:t>
            </a:r>
            <a:r>
              <a:rPr dirty="0">
                <a:latin typeface="+mj-lt"/>
              </a:rPr>
              <a:t> la première </a:t>
            </a:r>
            <a:r>
              <a:rPr dirty="0" err="1">
                <a:latin typeface="+mj-lt"/>
              </a:rPr>
              <a:t>ligne</a:t>
            </a:r>
            <a:r>
              <a:rPr dirty="0">
                <a:latin typeface="+mj-lt"/>
              </a:rPr>
              <a:t> (θ</a:t>
            </a:r>
            <a:r>
              <a:rPr baseline="-5999" dirty="0">
                <a:latin typeface="+mj-lt"/>
              </a:rPr>
              <a:t>1</a:t>
            </a:r>
            <a:r>
              <a:rPr dirty="0">
                <a:latin typeface="+mj-lt"/>
              </a:rPr>
              <a:t>=0)</a:t>
            </a:r>
          </a:p>
        </p:txBody>
      </p:sp>
      <p:sp>
        <p:nvSpPr>
          <p:cNvPr id="26" name="recopie la ligne sur toute la longueur (repmat sous Matlab)">
            <a:extLst>
              <a:ext uri="{FF2B5EF4-FFF2-40B4-BE49-F238E27FC236}">
                <a16:creationId xmlns:a16="http://schemas.microsoft.com/office/drawing/2014/main" id="{2C825DF1-15BD-A64A-989F-941584C98905}"/>
              </a:ext>
            </a:extLst>
          </p:cNvPr>
          <p:cNvSpPr txBox="1"/>
          <p:nvPr/>
        </p:nvSpPr>
        <p:spPr>
          <a:xfrm>
            <a:off x="4461602" y="1788202"/>
            <a:ext cx="18288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 algn="ctr">
              <a:defRPr sz="1200"/>
            </a:pPr>
            <a:r>
              <a:rPr dirty="0" err="1">
                <a:latin typeface="+mj-lt"/>
              </a:rPr>
              <a:t>recopie</a:t>
            </a:r>
            <a:r>
              <a:rPr dirty="0">
                <a:latin typeface="+mj-lt"/>
              </a:rPr>
              <a:t> la </a:t>
            </a:r>
            <a:r>
              <a:rPr dirty="0" err="1">
                <a:latin typeface="+mj-lt"/>
              </a:rPr>
              <a:t>ligne</a:t>
            </a:r>
            <a:r>
              <a:rPr dirty="0">
                <a:latin typeface="+mj-lt"/>
              </a:rPr>
              <a:t> sur </a:t>
            </a:r>
            <a:r>
              <a:rPr dirty="0" err="1">
                <a:latin typeface="+mj-lt"/>
              </a:rPr>
              <a:t>toute</a:t>
            </a:r>
            <a:r>
              <a:rPr dirty="0">
                <a:latin typeface="+mj-lt"/>
              </a:rPr>
              <a:t> la longueur (</a:t>
            </a:r>
            <a:r>
              <a:rPr i="1" dirty="0" err="1">
                <a:latin typeface="+mj-lt"/>
              </a:rPr>
              <a:t>repmat</a:t>
            </a:r>
            <a:r>
              <a:rPr i="1" dirty="0">
                <a:latin typeface="+mj-lt"/>
              </a:rPr>
              <a:t> sous </a:t>
            </a:r>
            <a:r>
              <a:rPr i="1" dirty="0" err="1">
                <a:latin typeface="+mj-lt"/>
              </a:rPr>
              <a:t>Matlab</a:t>
            </a:r>
            <a:r>
              <a:rPr dirty="0">
                <a:latin typeface="+mj-lt"/>
              </a:rPr>
              <a:t>)</a:t>
            </a:r>
          </a:p>
        </p:txBody>
      </p:sp>
      <p:pic>
        <p:nvPicPr>
          <p:cNvPr id="27" name="sinogram.jpg" descr="sinogram.jpg">
            <a:extLst>
              <a:ext uri="{FF2B5EF4-FFF2-40B4-BE49-F238E27FC236}">
                <a16:creationId xmlns:a16="http://schemas.microsoft.com/office/drawing/2014/main" id="{0AFE0167-86C0-6D43-B603-3E3941C692D6}"/>
              </a:ext>
            </a:extLst>
          </p:cNvPr>
          <p:cNvPicPr>
            <a:picLocks/>
          </p:cNvPicPr>
          <p:nvPr/>
        </p:nvPicPr>
        <p:blipFill>
          <a:blip r:embed="rId3"/>
          <a:srcRect l="86" t="3" r="16" b="96646"/>
          <a:stretch>
            <a:fillRect/>
          </a:stretch>
        </p:blipFill>
        <p:spPr>
          <a:xfrm>
            <a:off x="5784850" y="2667000"/>
            <a:ext cx="1676400" cy="18923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5B1455C-EAAE-D649-A33B-C2A503ED43BB}"/>
              </a:ext>
            </a:extLst>
          </p:cNvPr>
          <p:cNvSpPr txBox="1"/>
          <p:nvPr/>
        </p:nvSpPr>
        <p:spPr>
          <a:xfrm>
            <a:off x="396508" y="6183448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12546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simple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25" name="sinogram.jpg" descr="sinogram.jpg">
            <a:extLst>
              <a:ext uri="{FF2B5EF4-FFF2-40B4-BE49-F238E27FC236}">
                <a16:creationId xmlns:a16="http://schemas.microsoft.com/office/drawing/2014/main" id="{68F641EE-71A1-8240-AE07-4705E4045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90" y="2666937"/>
            <a:ext cx="1678130" cy="189553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Rectangle">
            <a:extLst>
              <a:ext uri="{FF2B5EF4-FFF2-40B4-BE49-F238E27FC236}">
                <a16:creationId xmlns:a16="http://schemas.microsoft.com/office/drawing/2014/main" id="{C0B317D1-E863-C24B-A155-A70E7013F286}"/>
              </a:ext>
            </a:extLst>
          </p:cNvPr>
          <p:cNvSpPr/>
          <p:nvPr/>
        </p:nvSpPr>
        <p:spPr>
          <a:xfrm>
            <a:off x="717550" y="27559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pic>
        <p:nvPicPr>
          <p:cNvPr id="29" name="sinogram.jpg" descr="sinogram.jpg">
            <a:extLst>
              <a:ext uri="{FF2B5EF4-FFF2-40B4-BE49-F238E27FC236}">
                <a16:creationId xmlns:a16="http://schemas.microsoft.com/office/drawing/2014/main" id="{43B71C71-C0D8-C241-A92B-53E41A0A0B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" t="3" r="16" b="96646"/>
          <a:stretch>
            <a:fillRect/>
          </a:stretch>
        </p:blipFill>
        <p:spPr>
          <a:xfrm>
            <a:off x="3295650" y="2755900"/>
            <a:ext cx="1676400" cy="6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Line">
            <a:extLst>
              <a:ext uri="{FF2B5EF4-FFF2-40B4-BE49-F238E27FC236}">
                <a16:creationId xmlns:a16="http://schemas.microsoft.com/office/drawing/2014/main" id="{10C270F2-3003-324B-94B2-80D3602D04DE}"/>
              </a:ext>
            </a:extLst>
          </p:cNvPr>
          <p:cNvSpPr/>
          <p:nvPr/>
        </p:nvSpPr>
        <p:spPr>
          <a:xfrm flipH="1">
            <a:off x="2624308" y="2794000"/>
            <a:ext cx="43253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E56C3D5B-2A77-8046-A408-0BA17AAABCF8}"/>
              </a:ext>
            </a:extLst>
          </p:cNvPr>
          <p:cNvSpPr/>
          <p:nvPr/>
        </p:nvSpPr>
        <p:spPr>
          <a:xfrm flipH="1">
            <a:off x="5151608" y="2794000"/>
            <a:ext cx="43253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" name="sélectionne la deuxième ligne (θ2=∆θ)">
            <a:extLst>
              <a:ext uri="{FF2B5EF4-FFF2-40B4-BE49-F238E27FC236}">
                <a16:creationId xmlns:a16="http://schemas.microsoft.com/office/drawing/2014/main" id="{315A6836-F58B-0A48-AE8C-3EAE1DFB2661}"/>
              </a:ext>
            </a:extLst>
          </p:cNvPr>
          <p:cNvSpPr txBox="1"/>
          <p:nvPr/>
        </p:nvSpPr>
        <p:spPr>
          <a:xfrm>
            <a:off x="2054952" y="1788202"/>
            <a:ext cx="15621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/>
          <a:p>
            <a:pPr algn="ctr">
              <a:defRPr sz="1200"/>
            </a:pPr>
            <a:r>
              <a:rPr dirty="0" err="1">
                <a:latin typeface="+mj-lt"/>
              </a:rPr>
              <a:t>sélectionne</a:t>
            </a:r>
            <a:r>
              <a:rPr dirty="0">
                <a:latin typeface="+mj-lt"/>
              </a:rPr>
              <a:t> la </a:t>
            </a:r>
            <a:r>
              <a:rPr dirty="0" err="1">
                <a:latin typeface="+mj-lt"/>
              </a:rPr>
              <a:t>deuxième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ligne</a:t>
            </a:r>
            <a:r>
              <a:rPr dirty="0">
                <a:latin typeface="+mj-lt"/>
              </a:rPr>
              <a:t> (θ</a:t>
            </a:r>
            <a:r>
              <a:rPr baseline="-5999" dirty="0">
                <a:latin typeface="+mj-lt"/>
              </a:rPr>
              <a:t>2</a:t>
            </a:r>
            <a:r>
              <a:rPr dirty="0">
                <a:latin typeface="+mj-lt"/>
              </a:rPr>
              <a:t>=∆</a:t>
            </a:r>
            <a:r>
              <a:rPr dirty="0" err="1">
                <a:latin typeface="+mj-lt"/>
              </a:rPr>
              <a:t>θ</a:t>
            </a:r>
            <a:r>
              <a:rPr dirty="0">
                <a:latin typeface="+mj-lt"/>
              </a:rPr>
              <a:t>)</a:t>
            </a:r>
          </a:p>
        </p:txBody>
      </p:sp>
      <p:sp>
        <p:nvSpPr>
          <p:cNvPr id="33" name="tourne d’un angle ∆θ puis recopie sur toute la longueur">
            <a:extLst>
              <a:ext uri="{FF2B5EF4-FFF2-40B4-BE49-F238E27FC236}">
                <a16:creationId xmlns:a16="http://schemas.microsoft.com/office/drawing/2014/main" id="{418D572C-C604-7A45-A3AC-FE740FB191AF}"/>
              </a:ext>
            </a:extLst>
          </p:cNvPr>
          <p:cNvSpPr txBox="1"/>
          <p:nvPr/>
        </p:nvSpPr>
        <p:spPr>
          <a:xfrm>
            <a:off x="4582252" y="1826302"/>
            <a:ext cx="156210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>
            <a:lvl1pPr algn="ctr">
              <a:defRPr sz="1200"/>
            </a:lvl1pPr>
          </a:lstStyle>
          <a:p>
            <a:r>
              <a:rPr dirty="0" err="1">
                <a:latin typeface="+mj-lt"/>
              </a:rPr>
              <a:t>tourne</a:t>
            </a:r>
            <a:r>
              <a:rPr dirty="0">
                <a:latin typeface="+mj-lt"/>
              </a:rPr>
              <a:t> d’un angle ∆</a:t>
            </a:r>
            <a:r>
              <a:rPr dirty="0" err="1">
                <a:latin typeface="+mj-lt"/>
              </a:rPr>
              <a:t>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puis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recopie</a:t>
            </a:r>
            <a:r>
              <a:rPr dirty="0">
                <a:latin typeface="+mj-lt"/>
              </a:rPr>
              <a:t> sur </a:t>
            </a:r>
            <a:r>
              <a:rPr dirty="0" err="1">
                <a:latin typeface="+mj-lt"/>
              </a:rPr>
              <a:t>toute</a:t>
            </a:r>
            <a:r>
              <a:rPr dirty="0">
                <a:latin typeface="+mj-lt"/>
              </a:rPr>
              <a:t> la longueur</a:t>
            </a:r>
          </a:p>
        </p:txBody>
      </p:sp>
      <p:pic>
        <p:nvPicPr>
          <p:cNvPr id="34" name="sinogram.jpg" descr="sinogram.jpg">
            <a:extLst>
              <a:ext uri="{FF2B5EF4-FFF2-40B4-BE49-F238E27FC236}">
                <a16:creationId xmlns:a16="http://schemas.microsoft.com/office/drawing/2014/main" id="{B71A7E35-3D0B-E042-9637-C626683A0A87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21041534">
            <a:off x="5770694" y="2705196"/>
            <a:ext cx="1678131" cy="1816101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Line">
            <a:extLst>
              <a:ext uri="{FF2B5EF4-FFF2-40B4-BE49-F238E27FC236}">
                <a16:creationId xmlns:a16="http://schemas.microsoft.com/office/drawing/2014/main" id="{02FE022D-B008-5B4D-B1E1-3E81748B859D}"/>
              </a:ext>
            </a:extLst>
          </p:cNvPr>
          <p:cNvSpPr/>
          <p:nvPr/>
        </p:nvSpPr>
        <p:spPr>
          <a:xfrm rot="18491911">
            <a:off x="7501108" y="4394200"/>
            <a:ext cx="432532" cy="84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1600" y="0"/>
                  <a:pt x="15938" y="21600"/>
                  <a:pt x="10377" y="21600"/>
                </a:cubicBezTo>
                <a:cubicBezTo>
                  <a:pt x="4816" y="21600"/>
                  <a:pt x="0" y="0"/>
                  <a:pt x="0" y="0"/>
                </a:cubicBezTo>
              </a:path>
            </a:pathLst>
          </a:custGeom>
          <a:ln w="38100">
            <a:solidFill>
              <a:srgbClr val="0433FF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algn="ctr" defTabSz="584200">
              <a:defRPr sz="4200"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6" name="sinogramme">
            <a:extLst>
              <a:ext uri="{FF2B5EF4-FFF2-40B4-BE49-F238E27FC236}">
                <a16:creationId xmlns:a16="http://schemas.microsoft.com/office/drawing/2014/main" id="{13651825-41B5-1845-86DB-F6BF9130CA0F}"/>
              </a:ext>
            </a:extLst>
          </p:cNvPr>
          <p:cNvSpPr txBox="1"/>
          <p:nvPr/>
        </p:nvSpPr>
        <p:spPr>
          <a:xfrm>
            <a:off x="772252" y="2275855"/>
            <a:ext cx="1536701" cy="294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>
            <a:lvl1pPr algn="ctr">
              <a:defRPr sz="1400" b="1"/>
            </a:lvl1pPr>
          </a:lstStyle>
          <a:p>
            <a:r>
              <a:rPr dirty="0" err="1">
                <a:latin typeface="+mj-lt"/>
              </a:rPr>
              <a:t>sinogramme</a:t>
            </a:r>
            <a:endParaRPr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(R,θ1)">
                <a:extLst>
                  <a:ext uri="{FF2B5EF4-FFF2-40B4-BE49-F238E27FC236}">
                    <a16:creationId xmlns:a16="http://schemas.microsoft.com/office/drawing/2014/main" id="{0A2C1C9C-FAA8-0342-9737-7988B31B8830}"/>
                  </a:ext>
                </a:extLst>
              </p:cNvPr>
              <p:cNvSpPr txBox="1"/>
              <p:nvPr/>
            </p:nvSpPr>
            <p:spPr>
              <a:xfrm>
                <a:off x="3363052" y="2273635"/>
                <a:ext cx="1536701" cy="29913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8100" tIns="38100" rIns="38100" bIns="38100"/>
              <a:lstStyle/>
              <a:p>
                <a:pPr algn="ctr">
                  <a:defRPr sz="1400" b="1"/>
                </a:pPr>
                <a:r>
                  <a:rPr dirty="0">
                    <a:latin typeface="+mj-lt"/>
                  </a:rPr>
                  <a:t>g(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</m:oMath>
                </a14:m>
                <a:r>
                  <a:rPr dirty="0">
                    <a:latin typeface="+mj-lt"/>
                  </a:rPr>
                  <a:t>,</a:t>
                </a:r>
                <a:r>
                  <a:rPr dirty="0" err="1">
                    <a:latin typeface="+mj-lt"/>
                  </a:rPr>
                  <a:t>θ</a:t>
                </a:r>
                <a:r>
                  <a:rPr lang="en-CA" baseline="-5999" dirty="0">
                    <a:latin typeface="+mj-lt"/>
                  </a:rPr>
                  <a:t>2</a:t>
                </a:r>
                <a:r>
                  <a:rPr dirty="0">
                    <a:latin typeface="+mj-lt"/>
                  </a:rPr>
                  <a:t>)</a:t>
                </a:r>
              </a:p>
            </p:txBody>
          </p:sp>
        </mc:Choice>
        <mc:Fallback xmlns="">
          <p:sp>
            <p:nvSpPr>
              <p:cNvPr id="37" name="g(R,θ1)">
                <a:extLst>
                  <a:ext uri="{FF2B5EF4-FFF2-40B4-BE49-F238E27FC236}">
                    <a16:creationId xmlns:a16="http://schemas.microsoft.com/office/drawing/2014/main" id="{0A2C1C9C-FAA8-0342-9737-7988B31B8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052" y="2273635"/>
                <a:ext cx="1536701" cy="299135"/>
              </a:xfrm>
              <a:prstGeom prst="rect">
                <a:avLst/>
              </a:prstGeom>
              <a:blipFill>
                <a:blip r:embed="rId4"/>
                <a:stretch>
                  <a:fillRect t="-8333" b="-2083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∆θ">
            <a:extLst>
              <a:ext uri="{FF2B5EF4-FFF2-40B4-BE49-F238E27FC236}">
                <a16:creationId xmlns:a16="http://schemas.microsoft.com/office/drawing/2014/main" id="{ED8F0C9B-E034-404A-9509-BE95175662A3}"/>
              </a:ext>
            </a:extLst>
          </p:cNvPr>
          <p:cNvSpPr txBox="1"/>
          <p:nvPr/>
        </p:nvSpPr>
        <p:spPr>
          <a:xfrm>
            <a:off x="7147652" y="4404402"/>
            <a:ext cx="15621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>
            <a:lvl1pPr algn="ctr">
              <a:defRPr sz="16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r>
              <a:rPr dirty="0"/>
              <a:t>∆</a:t>
            </a:r>
            <a:r>
              <a:rPr dirty="0" err="1"/>
              <a:t>θ</a:t>
            </a:r>
            <a:endParaRPr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7650B9E-D5CE-164E-8460-426D2B8EE302}"/>
              </a:ext>
            </a:extLst>
          </p:cNvPr>
          <p:cNvSpPr txBox="1"/>
          <p:nvPr/>
        </p:nvSpPr>
        <p:spPr>
          <a:xfrm>
            <a:off x="396508" y="6183448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  <p:pic>
        <p:nvPicPr>
          <p:cNvPr id="22" name="sinogram.jpg" descr="sinogram.jpg">
            <a:extLst>
              <a:ext uri="{FF2B5EF4-FFF2-40B4-BE49-F238E27FC236}">
                <a16:creationId xmlns:a16="http://schemas.microsoft.com/office/drawing/2014/main" id="{DD65CECA-E674-B24B-9B9C-54CCEC959E64}"/>
              </a:ext>
            </a:extLst>
          </p:cNvPr>
          <p:cNvPicPr>
            <a:picLocks/>
          </p:cNvPicPr>
          <p:nvPr/>
        </p:nvPicPr>
        <p:blipFill>
          <a:blip r:embed="rId3">
            <a:alphaModFix amt="44000"/>
          </a:blip>
          <a:srcRect l="86" t="3" r="16" b="96646"/>
          <a:stretch>
            <a:fillRect/>
          </a:stretch>
        </p:blipFill>
        <p:spPr>
          <a:xfrm>
            <a:off x="5784850" y="2667000"/>
            <a:ext cx="1676400" cy="1892300"/>
          </a:xfrm>
          <a:prstGeom prst="rect">
            <a:avLst/>
          </a:prstGeom>
          <a:ln w="12700">
            <a:miter lim="400000"/>
          </a:ln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96657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simple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22" name="sinogram.jpg" descr="sinogram.jpg">
            <a:extLst>
              <a:ext uri="{FF2B5EF4-FFF2-40B4-BE49-F238E27FC236}">
                <a16:creationId xmlns:a16="http://schemas.microsoft.com/office/drawing/2014/main" id="{29F03DEF-442A-F742-8798-61F3AF3E6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90" y="2666937"/>
            <a:ext cx="1678130" cy="1895539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Rectangle">
            <a:extLst>
              <a:ext uri="{FF2B5EF4-FFF2-40B4-BE49-F238E27FC236}">
                <a16:creationId xmlns:a16="http://schemas.microsoft.com/office/drawing/2014/main" id="{ED6DF1CF-04FF-AF4D-81C6-93F36D18DE98}"/>
              </a:ext>
            </a:extLst>
          </p:cNvPr>
          <p:cNvSpPr/>
          <p:nvPr/>
        </p:nvSpPr>
        <p:spPr>
          <a:xfrm>
            <a:off x="717550" y="27559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pic>
        <p:nvPicPr>
          <p:cNvPr id="26" name="sinogram.jpg" descr="sinogram.jpg">
            <a:extLst>
              <a:ext uri="{FF2B5EF4-FFF2-40B4-BE49-F238E27FC236}">
                <a16:creationId xmlns:a16="http://schemas.microsoft.com/office/drawing/2014/main" id="{DB07B89B-7CBA-7A46-A15D-FF7D2CAE4752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21041534">
            <a:off x="5770694" y="2705196"/>
            <a:ext cx="1678131" cy="1816101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Line">
            <a:extLst>
              <a:ext uri="{FF2B5EF4-FFF2-40B4-BE49-F238E27FC236}">
                <a16:creationId xmlns:a16="http://schemas.microsoft.com/office/drawing/2014/main" id="{C0E2120F-2E7B-D543-AB0B-5C04C3F8F9A0}"/>
              </a:ext>
            </a:extLst>
          </p:cNvPr>
          <p:cNvSpPr/>
          <p:nvPr/>
        </p:nvSpPr>
        <p:spPr>
          <a:xfrm rot="18491911">
            <a:off x="7501108" y="4394200"/>
            <a:ext cx="432532" cy="84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1600" y="0"/>
                  <a:pt x="15938" y="21600"/>
                  <a:pt x="10377" y="21600"/>
                </a:cubicBezTo>
                <a:cubicBezTo>
                  <a:pt x="4816" y="21600"/>
                  <a:pt x="0" y="0"/>
                  <a:pt x="0" y="0"/>
                </a:cubicBezTo>
              </a:path>
            </a:pathLst>
          </a:custGeom>
          <a:ln w="38100">
            <a:solidFill>
              <a:srgbClr val="0433FF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algn="ctr" defTabSz="584200">
              <a:defRPr sz="4200"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9" name="∆θ">
            <a:extLst>
              <a:ext uri="{FF2B5EF4-FFF2-40B4-BE49-F238E27FC236}">
                <a16:creationId xmlns:a16="http://schemas.microsoft.com/office/drawing/2014/main" id="{D71A81FC-6089-6441-A270-58A00AB375F8}"/>
              </a:ext>
            </a:extLst>
          </p:cNvPr>
          <p:cNvSpPr txBox="1"/>
          <p:nvPr/>
        </p:nvSpPr>
        <p:spPr>
          <a:xfrm>
            <a:off x="7147652" y="4404402"/>
            <a:ext cx="15621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>
            <a:lvl1pPr algn="ctr">
              <a:defRPr sz="16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r>
              <a:t>∆θ</a:t>
            </a:r>
          </a:p>
        </p:txBody>
      </p:sp>
      <p:sp>
        <p:nvSpPr>
          <p:cNvPr id="40" name="Rectangle">
            <a:extLst>
              <a:ext uri="{FF2B5EF4-FFF2-40B4-BE49-F238E27FC236}">
                <a16:creationId xmlns:a16="http://schemas.microsoft.com/office/drawing/2014/main" id="{D09BEF89-DAC8-1C4D-8DB4-E0403BB4880F}"/>
              </a:ext>
            </a:extLst>
          </p:cNvPr>
          <p:cNvSpPr/>
          <p:nvPr/>
        </p:nvSpPr>
        <p:spPr>
          <a:xfrm>
            <a:off x="711200" y="28702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41" name="Rectangle">
            <a:extLst>
              <a:ext uri="{FF2B5EF4-FFF2-40B4-BE49-F238E27FC236}">
                <a16:creationId xmlns:a16="http://schemas.microsoft.com/office/drawing/2014/main" id="{CAEE742D-B8B6-D74D-9688-A698D76E2A31}"/>
              </a:ext>
            </a:extLst>
          </p:cNvPr>
          <p:cNvSpPr/>
          <p:nvPr/>
        </p:nvSpPr>
        <p:spPr>
          <a:xfrm>
            <a:off x="711200" y="29972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42" name="Rectangle">
            <a:extLst>
              <a:ext uri="{FF2B5EF4-FFF2-40B4-BE49-F238E27FC236}">
                <a16:creationId xmlns:a16="http://schemas.microsoft.com/office/drawing/2014/main" id="{D887F9AD-834A-6C43-8548-1D4A249153E3}"/>
              </a:ext>
            </a:extLst>
          </p:cNvPr>
          <p:cNvSpPr/>
          <p:nvPr/>
        </p:nvSpPr>
        <p:spPr>
          <a:xfrm>
            <a:off x="711200" y="31242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43" name="Rectangle">
            <a:extLst>
              <a:ext uri="{FF2B5EF4-FFF2-40B4-BE49-F238E27FC236}">
                <a16:creationId xmlns:a16="http://schemas.microsoft.com/office/drawing/2014/main" id="{B5EA664E-E692-4A48-A675-9242D6EB471F}"/>
              </a:ext>
            </a:extLst>
          </p:cNvPr>
          <p:cNvSpPr/>
          <p:nvPr/>
        </p:nvSpPr>
        <p:spPr>
          <a:xfrm>
            <a:off x="711200" y="32512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44" name="Rectangle">
            <a:extLst>
              <a:ext uri="{FF2B5EF4-FFF2-40B4-BE49-F238E27FC236}">
                <a16:creationId xmlns:a16="http://schemas.microsoft.com/office/drawing/2014/main" id="{3C73DB2E-82E9-2D45-8E12-BEE28D6CA48F}"/>
              </a:ext>
            </a:extLst>
          </p:cNvPr>
          <p:cNvSpPr/>
          <p:nvPr/>
        </p:nvSpPr>
        <p:spPr>
          <a:xfrm>
            <a:off x="711200" y="33909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45" name="Rectangle">
            <a:extLst>
              <a:ext uri="{FF2B5EF4-FFF2-40B4-BE49-F238E27FC236}">
                <a16:creationId xmlns:a16="http://schemas.microsoft.com/office/drawing/2014/main" id="{747072F7-C716-4040-88C7-A94A7AEAD1C7}"/>
              </a:ext>
            </a:extLst>
          </p:cNvPr>
          <p:cNvSpPr/>
          <p:nvPr/>
        </p:nvSpPr>
        <p:spPr>
          <a:xfrm>
            <a:off x="711200" y="35052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46" name="Rectangle">
            <a:extLst>
              <a:ext uri="{FF2B5EF4-FFF2-40B4-BE49-F238E27FC236}">
                <a16:creationId xmlns:a16="http://schemas.microsoft.com/office/drawing/2014/main" id="{682D07B5-FBD5-B54F-A2C8-CE2CFDF7A262}"/>
              </a:ext>
            </a:extLst>
          </p:cNvPr>
          <p:cNvSpPr/>
          <p:nvPr/>
        </p:nvSpPr>
        <p:spPr>
          <a:xfrm>
            <a:off x="711200" y="36322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47" name="Rectangle">
            <a:extLst>
              <a:ext uri="{FF2B5EF4-FFF2-40B4-BE49-F238E27FC236}">
                <a16:creationId xmlns:a16="http://schemas.microsoft.com/office/drawing/2014/main" id="{DAE0FDDB-299C-B245-8E7F-F007F1DF4130}"/>
              </a:ext>
            </a:extLst>
          </p:cNvPr>
          <p:cNvSpPr/>
          <p:nvPr/>
        </p:nvSpPr>
        <p:spPr>
          <a:xfrm>
            <a:off x="711200" y="37592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48" name="Rectangle">
            <a:extLst>
              <a:ext uri="{FF2B5EF4-FFF2-40B4-BE49-F238E27FC236}">
                <a16:creationId xmlns:a16="http://schemas.microsoft.com/office/drawing/2014/main" id="{4219F58F-8FB8-6245-A2C1-91B762D5F99C}"/>
              </a:ext>
            </a:extLst>
          </p:cNvPr>
          <p:cNvSpPr/>
          <p:nvPr/>
        </p:nvSpPr>
        <p:spPr>
          <a:xfrm>
            <a:off x="711200" y="38735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49" name="Rectangle">
            <a:extLst>
              <a:ext uri="{FF2B5EF4-FFF2-40B4-BE49-F238E27FC236}">
                <a16:creationId xmlns:a16="http://schemas.microsoft.com/office/drawing/2014/main" id="{E8AA94C4-7665-0541-BA48-4DCDDC583862}"/>
              </a:ext>
            </a:extLst>
          </p:cNvPr>
          <p:cNvSpPr/>
          <p:nvPr/>
        </p:nvSpPr>
        <p:spPr>
          <a:xfrm>
            <a:off x="711200" y="39878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50" name="Rectangle">
            <a:extLst>
              <a:ext uri="{FF2B5EF4-FFF2-40B4-BE49-F238E27FC236}">
                <a16:creationId xmlns:a16="http://schemas.microsoft.com/office/drawing/2014/main" id="{9BAAF12E-AB72-1F4F-9A60-9AB947A1B965}"/>
              </a:ext>
            </a:extLst>
          </p:cNvPr>
          <p:cNvSpPr/>
          <p:nvPr/>
        </p:nvSpPr>
        <p:spPr>
          <a:xfrm>
            <a:off x="711200" y="41148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51" name="Rectangle">
            <a:extLst>
              <a:ext uri="{FF2B5EF4-FFF2-40B4-BE49-F238E27FC236}">
                <a16:creationId xmlns:a16="http://schemas.microsoft.com/office/drawing/2014/main" id="{39E6F263-69AD-4A4B-8C6C-496BA5758F0D}"/>
              </a:ext>
            </a:extLst>
          </p:cNvPr>
          <p:cNvSpPr/>
          <p:nvPr/>
        </p:nvSpPr>
        <p:spPr>
          <a:xfrm>
            <a:off x="711200" y="42418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52" name="Rectangle">
            <a:extLst>
              <a:ext uri="{FF2B5EF4-FFF2-40B4-BE49-F238E27FC236}">
                <a16:creationId xmlns:a16="http://schemas.microsoft.com/office/drawing/2014/main" id="{3E8F3350-8C61-A641-AB05-5D1221E2A4B6}"/>
              </a:ext>
            </a:extLst>
          </p:cNvPr>
          <p:cNvSpPr/>
          <p:nvPr/>
        </p:nvSpPr>
        <p:spPr>
          <a:xfrm>
            <a:off x="711200" y="43688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sp>
        <p:nvSpPr>
          <p:cNvPr id="53" name="Rectangle">
            <a:extLst>
              <a:ext uri="{FF2B5EF4-FFF2-40B4-BE49-F238E27FC236}">
                <a16:creationId xmlns:a16="http://schemas.microsoft.com/office/drawing/2014/main" id="{951BDDD0-A641-2B47-8563-79A42541BF55}"/>
              </a:ext>
            </a:extLst>
          </p:cNvPr>
          <p:cNvSpPr/>
          <p:nvPr/>
        </p:nvSpPr>
        <p:spPr>
          <a:xfrm>
            <a:off x="711200" y="4495800"/>
            <a:ext cx="1663700" cy="76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8100" tIns="38100" rIns="38100" bIns="38100"/>
          <a:lstStyle/>
          <a:p>
            <a:pPr>
              <a:defRPr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</a:defRPr>
            </a:pPr>
            <a:endParaRPr/>
          </a:p>
        </p:txBody>
      </p:sp>
      <p:pic>
        <p:nvPicPr>
          <p:cNvPr id="54" name="sinogram.jpg" descr="sinogram.jpg">
            <a:extLst>
              <a:ext uri="{FF2B5EF4-FFF2-40B4-BE49-F238E27FC236}">
                <a16:creationId xmlns:a16="http://schemas.microsoft.com/office/drawing/2014/main" id="{6AF37CD5-5D8C-1842-A2C5-DCA1900892B9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>
            <a:off x="5779264" y="2755594"/>
            <a:ext cx="1678132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sinogram.jpg" descr="sinogram.jpg">
            <a:extLst>
              <a:ext uri="{FF2B5EF4-FFF2-40B4-BE49-F238E27FC236}">
                <a16:creationId xmlns:a16="http://schemas.microsoft.com/office/drawing/2014/main" id="{11658E37-B1B7-B245-ACF9-7114FE5651E5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20608358">
            <a:off x="5770700" y="2756073"/>
            <a:ext cx="1678131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sinogram.jpg" descr="sinogram.jpg">
            <a:extLst>
              <a:ext uri="{FF2B5EF4-FFF2-40B4-BE49-F238E27FC236}">
                <a16:creationId xmlns:a16="http://schemas.microsoft.com/office/drawing/2014/main" id="{E93D9BA3-78DB-7C48-A646-9293B5796154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19938704">
            <a:off x="5777736" y="2759334"/>
            <a:ext cx="1678131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sinogram.jpg" descr="sinogram.jpg">
            <a:extLst>
              <a:ext uri="{FF2B5EF4-FFF2-40B4-BE49-F238E27FC236}">
                <a16:creationId xmlns:a16="http://schemas.microsoft.com/office/drawing/2014/main" id="{B45A437B-2E9E-F24F-AFC2-BDD7FA68DA8E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19416806">
            <a:off x="5777057" y="2758515"/>
            <a:ext cx="1678131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sinogram.jpg" descr="sinogram.jpg">
            <a:extLst>
              <a:ext uri="{FF2B5EF4-FFF2-40B4-BE49-F238E27FC236}">
                <a16:creationId xmlns:a16="http://schemas.microsoft.com/office/drawing/2014/main" id="{399D8EF5-CE23-AB47-A8D5-8B3DA988C0EE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18882028">
            <a:off x="5774095" y="2757649"/>
            <a:ext cx="1678132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sinogram.jpg" descr="sinogram.jpg">
            <a:extLst>
              <a:ext uri="{FF2B5EF4-FFF2-40B4-BE49-F238E27FC236}">
                <a16:creationId xmlns:a16="http://schemas.microsoft.com/office/drawing/2014/main" id="{760F7E70-1A52-9D45-A3BE-4AA34FDC8313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18141233">
            <a:off x="5768429" y="2753523"/>
            <a:ext cx="1678131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sinogram.jpg" descr="sinogram.jpg">
            <a:extLst>
              <a:ext uri="{FF2B5EF4-FFF2-40B4-BE49-F238E27FC236}">
                <a16:creationId xmlns:a16="http://schemas.microsoft.com/office/drawing/2014/main" id="{67A9AE5F-D539-6C47-A656-1E32C1F05114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17464235">
            <a:off x="5771350" y="2766439"/>
            <a:ext cx="1678131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sinogram.jpg" descr="sinogram.jpg">
            <a:extLst>
              <a:ext uri="{FF2B5EF4-FFF2-40B4-BE49-F238E27FC236}">
                <a16:creationId xmlns:a16="http://schemas.microsoft.com/office/drawing/2014/main" id="{6515A677-ED45-A44F-820E-4879954AA7BD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17049771">
            <a:off x="5777311" y="2746269"/>
            <a:ext cx="1678131" cy="1816101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Line">
            <a:extLst>
              <a:ext uri="{FF2B5EF4-FFF2-40B4-BE49-F238E27FC236}">
                <a16:creationId xmlns:a16="http://schemas.microsoft.com/office/drawing/2014/main" id="{2E6CA6C4-E843-4B4E-BD32-F7CA23E81C9C}"/>
              </a:ext>
            </a:extLst>
          </p:cNvPr>
          <p:cNvSpPr/>
          <p:nvPr/>
        </p:nvSpPr>
        <p:spPr>
          <a:xfrm flipH="1">
            <a:off x="2624674" y="2794000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3" name="Line">
            <a:extLst>
              <a:ext uri="{FF2B5EF4-FFF2-40B4-BE49-F238E27FC236}">
                <a16:creationId xmlns:a16="http://schemas.microsoft.com/office/drawing/2014/main" id="{BB73DE0C-AF96-8C4B-B3FF-16F1CA0E0061}"/>
              </a:ext>
            </a:extLst>
          </p:cNvPr>
          <p:cNvSpPr/>
          <p:nvPr/>
        </p:nvSpPr>
        <p:spPr>
          <a:xfrm flipH="1">
            <a:off x="2624674" y="2894106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" name="Line">
            <a:extLst>
              <a:ext uri="{FF2B5EF4-FFF2-40B4-BE49-F238E27FC236}">
                <a16:creationId xmlns:a16="http://schemas.microsoft.com/office/drawing/2014/main" id="{190686D3-B942-7645-B276-62C77926D1BA}"/>
              </a:ext>
            </a:extLst>
          </p:cNvPr>
          <p:cNvSpPr/>
          <p:nvPr/>
        </p:nvSpPr>
        <p:spPr>
          <a:xfrm flipH="1">
            <a:off x="2624674" y="2994212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5" name="Line">
            <a:extLst>
              <a:ext uri="{FF2B5EF4-FFF2-40B4-BE49-F238E27FC236}">
                <a16:creationId xmlns:a16="http://schemas.microsoft.com/office/drawing/2014/main" id="{971786F1-4B0D-6E4E-B8E1-095ACBFD77FF}"/>
              </a:ext>
            </a:extLst>
          </p:cNvPr>
          <p:cNvSpPr/>
          <p:nvPr/>
        </p:nvSpPr>
        <p:spPr>
          <a:xfrm flipH="1">
            <a:off x="2624674" y="3094317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" name="Line">
            <a:extLst>
              <a:ext uri="{FF2B5EF4-FFF2-40B4-BE49-F238E27FC236}">
                <a16:creationId xmlns:a16="http://schemas.microsoft.com/office/drawing/2014/main" id="{C1DCE0A2-42CB-BF4D-B664-750C8C85F07F}"/>
              </a:ext>
            </a:extLst>
          </p:cNvPr>
          <p:cNvSpPr/>
          <p:nvPr/>
        </p:nvSpPr>
        <p:spPr>
          <a:xfrm flipH="1">
            <a:off x="2624674" y="3194423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7" name="Line">
            <a:extLst>
              <a:ext uri="{FF2B5EF4-FFF2-40B4-BE49-F238E27FC236}">
                <a16:creationId xmlns:a16="http://schemas.microsoft.com/office/drawing/2014/main" id="{AF8875AF-3502-6F44-AD3A-241F6A270AB8}"/>
              </a:ext>
            </a:extLst>
          </p:cNvPr>
          <p:cNvSpPr/>
          <p:nvPr/>
        </p:nvSpPr>
        <p:spPr>
          <a:xfrm flipH="1">
            <a:off x="2624674" y="3294529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8" name="Line">
            <a:extLst>
              <a:ext uri="{FF2B5EF4-FFF2-40B4-BE49-F238E27FC236}">
                <a16:creationId xmlns:a16="http://schemas.microsoft.com/office/drawing/2014/main" id="{09D2E631-EC0F-E645-859D-67EAC02C8A0A}"/>
              </a:ext>
            </a:extLst>
          </p:cNvPr>
          <p:cNvSpPr/>
          <p:nvPr/>
        </p:nvSpPr>
        <p:spPr>
          <a:xfrm flipH="1">
            <a:off x="2624674" y="3394635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9" name="Line">
            <a:extLst>
              <a:ext uri="{FF2B5EF4-FFF2-40B4-BE49-F238E27FC236}">
                <a16:creationId xmlns:a16="http://schemas.microsoft.com/office/drawing/2014/main" id="{884FB929-7492-394F-B474-3134080CA387}"/>
              </a:ext>
            </a:extLst>
          </p:cNvPr>
          <p:cNvSpPr/>
          <p:nvPr/>
        </p:nvSpPr>
        <p:spPr>
          <a:xfrm flipH="1">
            <a:off x="2624674" y="3494741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0" name="Line">
            <a:extLst>
              <a:ext uri="{FF2B5EF4-FFF2-40B4-BE49-F238E27FC236}">
                <a16:creationId xmlns:a16="http://schemas.microsoft.com/office/drawing/2014/main" id="{6A833088-10D6-F047-95A0-FA17B82040E5}"/>
              </a:ext>
            </a:extLst>
          </p:cNvPr>
          <p:cNvSpPr/>
          <p:nvPr/>
        </p:nvSpPr>
        <p:spPr>
          <a:xfrm flipH="1">
            <a:off x="2624674" y="3594847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" name="Line">
            <a:extLst>
              <a:ext uri="{FF2B5EF4-FFF2-40B4-BE49-F238E27FC236}">
                <a16:creationId xmlns:a16="http://schemas.microsoft.com/office/drawing/2014/main" id="{D6947290-F3FC-6F4C-B3E9-1DD1C054E1C8}"/>
              </a:ext>
            </a:extLst>
          </p:cNvPr>
          <p:cNvSpPr/>
          <p:nvPr/>
        </p:nvSpPr>
        <p:spPr>
          <a:xfrm flipH="1">
            <a:off x="2624674" y="3694953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2" name="Line">
            <a:extLst>
              <a:ext uri="{FF2B5EF4-FFF2-40B4-BE49-F238E27FC236}">
                <a16:creationId xmlns:a16="http://schemas.microsoft.com/office/drawing/2014/main" id="{431AC5B0-1928-0E40-8F48-1CF2CD6D062E}"/>
              </a:ext>
            </a:extLst>
          </p:cNvPr>
          <p:cNvSpPr/>
          <p:nvPr/>
        </p:nvSpPr>
        <p:spPr>
          <a:xfrm flipH="1">
            <a:off x="2624674" y="3795059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3" name="Line">
            <a:extLst>
              <a:ext uri="{FF2B5EF4-FFF2-40B4-BE49-F238E27FC236}">
                <a16:creationId xmlns:a16="http://schemas.microsoft.com/office/drawing/2014/main" id="{047303DE-ADBA-F54E-87E8-552411DC5011}"/>
              </a:ext>
            </a:extLst>
          </p:cNvPr>
          <p:cNvSpPr/>
          <p:nvPr/>
        </p:nvSpPr>
        <p:spPr>
          <a:xfrm flipH="1">
            <a:off x="2624674" y="3895164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4" name="Line">
            <a:extLst>
              <a:ext uri="{FF2B5EF4-FFF2-40B4-BE49-F238E27FC236}">
                <a16:creationId xmlns:a16="http://schemas.microsoft.com/office/drawing/2014/main" id="{76F7C7B0-E455-D048-8FE3-9B72112658C9}"/>
              </a:ext>
            </a:extLst>
          </p:cNvPr>
          <p:cNvSpPr/>
          <p:nvPr/>
        </p:nvSpPr>
        <p:spPr>
          <a:xfrm flipH="1">
            <a:off x="2624674" y="3995270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Line">
            <a:extLst>
              <a:ext uri="{FF2B5EF4-FFF2-40B4-BE49-F238E27FC236}">
                <a16:creationId xmlns:a16="http://schemas.microsoft.com/office/drawing/2014/main" id="{BD18A609-AC23-6C40-BA54-027EDF5F9EC7}"/>
              </a:ext>
            </a:extLst>
          </p:cNvPr>
          <p:cNvSpPr/>
          <p:nvPr/>
        </p:nvSpPr>
        <p:spPr>
          <a:xfrm flipH="1">
            <a:off x="2624674" y="4095376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6" name="Line">
            <a:extLst>
              <a:ext uri="{FF2B5EF4-FFF2-40B4-BE49-F238E27FC236}">
                <a16:creationId xmlns:a16="http://schemas.microsoft.com/office/drawing/2014/main" id="{FA5879F3-597F-AF44-887E-651AB814FB19}"/>
              </a:ext>
            </a:extLst>
          </p:cNvPr>
          <p:cNvSpPr/>
          <p:nvPr/>
        </p:nvSpPr>
        <p:spPr>
          <a:xfrm flipH="1">
            <a:off x="2624674" y="4195482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7" name="Line">
            <a:extLst>
              <a:ext uri="{FF2B5EF4-FFF2-40B4-BE49-F238E27FC236}">
                <a16:creationId xmlns:a16="http://schemas.microsoft.com/office/drawing/2014/main" id="{32D1528C-2E41-0146-BB00-5306967E9D91}"/>
              </a:ext>
            </a:extLst>
          </p:cNvPr>
          <p:cNvSpPr/>
          <p:nvPr/>
        </p:nvSpPr>
        <p:spPr>
          <a:xfrm flipH="1">
            <a:off x="2624674" y="4295588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8" name="Line">
            <a:extLst>
              <a:ext uri="{FF2B5EF4-FFF2-40B4-BE49-F238E27FC236}">
                <a16:creationId xmlns:a16="http://schemas.microsoft.com/office/drawing/2014/main" id="{4B657F85-136E-B348-A968-4829A00EE042}"/>
              </a:ext>
            </a:extLst>
          </p:cNvPr>
          <p:cNvSpPr/>
          <p:nvPr/>
        </p:nvSpPr>
        <p:spPr>
          <a:xfrm flipH="1">
            <a:off x="2624674" y="4395694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9" name="Line">
            <a:extLst>
              <a:ext uri="{FF2B5EF4-FFF2-40B4-BE49-F238E27FC236}">
                <a16:creationId xmlns:a16="http://schemas.microsoft.com/office/drawing/2014/main" id="{9E7BDA43-E33F-424D-81AB-9A90187299F9}"/>
              </a:ext>
            </a:extLst>
          </p:cNvPr>
          <p:cNvSpPr/>
          <p:nvPr/>
        </p:nvSpPr>
        <p:spPr>
          <a:xfrm flipH="1">
            <a:off x="2624674" y="4495800"/>
            <a:ext cx="26035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0" name="projection pour chaque angle">
            <a:extLst>
              <a:ext uri="{FF2B5EF4-FFF2-40B4-BE49-F238E27FC236}">
                <a16:creationId xmlns:a16="http://schemas.microsoft.com/office/drawing/2014/main" id="{B0E60EF9-6D00-A74C-8856-AFEAD61D6B36}"/>
              </a:ext>
            </a:extLst>
          </p:cNvPr>
          <p:cNvSpPr txBox="1"/>
          <p:nvPr/>
        </p:nvSpPr>
        <p:spPr>
          <a:xfrm>
            <a:off x="5477602" y="1851702"/>
            <a:ext cx="22606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>
            <a:lvl1pPr algn="ctr">
              <a:defRPr sz="1400" b="1"/>
            </a:lvl1pPr>
          </a:lstStyle>
          <a:p>
            <a:r>
              <a:rPr dirty="0">
                <a:latin typeface="+mj-lt"/>
              </a:rPr>
              <a:t>projection pour </a:t>
            </a:r>
            <a:r>
              <a:rPr dirty="0" err="1">
                <a:latin typeface="+mj-lt"/>
              </a:rPr>
              <a:t>chaque</a:t>
            </a:r>
            <a:r>
              <a:rPr dirty="0">
                <a:latin typeface="+mj-lt"/>
              </a:rPr>
              <a:t> angle </a:t>
            </a:r>
          </a:p>
        </p:txBody>
      </p:sp>
      <p:sp>
        <p:nvSpPr>
          <p:cNvPr id="81" name="sinogramme">
            <a:extLst>
              <a:ext uri="{FF2B5EF4-FFF2-40B4-BE49-F238E27FC236}">
                <a16:creationId xmlns:a16="http://schemas.microsoft.com/office/drawing/2014/main" id="{FD900AFE-5B54-1648-82AC-A3D4352B754A}"/>
              </a:ext>
            </a:extLst>
          </p:cNvPr>
          <p:cNvSpPr txBox="1"/>
          <p:nvPr/>
        </p:nvSpPr>
        <p:spPr>
          <a:xfrm>
            <a:off x="772252" y="2275855"/>
            <a:ext cx="1536701" cy="294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>
            <a:lvl1pPr algn="ctr">
              <a:defRPr sz="1400" b="1"/>
            </a:lvl1pPr>
          </a:lstStyle>
          <a:p>
            <a:r>
              <a:rPr dirty="0" err="1">
                <a:latin typeface="+mj-lt"/>
              </a:rPr>
              <a:t>sinogramme</a:t>
            </a:r>
            <a:endParaRPr dirty="0">
              <a:latin typeface="+mj-lt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4060DE6-0D11-6843-8B17-EF98AD3912D4}"/>
              </a:ext>
            </a:extLst>
          </p:cNvPr>
          <p:cNvSpPr txBox="1"/>
          <p:nvPr/>
        </p:nvSpPr>
        <p:spPr>
          <a:xfrm>
            <a:off x="396508" y="6183448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609472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simple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9228D0-304C-4765-B0BC-1D42ABDE4796}"/>
              </a:ext>
            </a:extLst>
          </p:cNvPr>
          <p:cNvSpPr txBox="1"/>
          <p:nvPr/>
        </p:nvSpPr>
        <p:spPr>
          <a:xfrm>
            <a:off x="396508" y="6183448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  <p:sp>
        <p:nvSpPr>
          <p:cNvPr id="82" name="somme de toutes les projections">
            <a:extLst>
              <a:ext uri="{FF2B5EF4-FFF2-40B4-BE49-F238E27FC236}">
                <a16:creationId xmlns:a16="http://schemas.microsoft.com/office/drawing/2014/main" id="{1166CDAB-05F0-9148-A49B-27FF4BCFFC79}"/>
              </a:ext>
            </a:extLst>
          </p:cNvPr>
          <p:cNvSpPr txBox="1"/>
          <p:nvPr/>
        </p:nvSpPr>
        <p:spPr>
          <a:xfrm>
            <a:off x="3388452" y="2670852"/>
            <a:ext cx="17653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>
            <a:lvl1pPr algn="ctr">
              <a:defRPr sz="1400"/>
            </a:lvl1pPr>
          </a:lstStyle>
          <a:p>
            <a:r>
              <a:rPr dirty="0" err="1">
                <a:latin typeface="+mj-lt"/>
              </a:rPr>
              <a:t>somme</a:t>
            </a:r>
            <a:r>
              <a:rPr dirty="0">
                <a:latin typeface="+mj-lt"/>
              </a:rPr>
              <a:t> de </a:t>
            </a:r>
            <a:r>
              <a:rPr dirty="0" err="1">
                <a:latin typeface="+mj-lt"/>
              </a:rPr>
              <a:t>toutes</a:t>
            </a:r>
            <a:r>
              <a:rPr dirty="0">
                <a:latin typeface="+mj-lt"/>
              </a:rPr>
              <a:t> les </a:t>
            </a:r>
            <a:r>
              <a:rPr lang="en-CA" dirty="0">
                <a:latin typeface="+mj-lt"/>
              </a:rPr>
              <a:t>retro</a:t>
            </a:r>
            <a:r>
              <a:rPr dirty="0">
                <a:latin typeface="+mj-lt"/>
              </a:rPr>
              <a:t>projections</a:t>
            </a:r>
          </a:p>
        </p:txBody>
      </p:sp>
      <p:pic>
        <p:nvPicPr>
          <p:cNvPr id="83" name="sinogram.jpg" descr="sinogram.jpg">
            <a:extLst>
              <a:ext uri="{FF2B5EF4-FFF2-40B4-BE49-F238E27FC236}">
                <a16:creationId xmlns:a16="http://schemas.microsoft.com/office/drawing/2014/main" id="{7D572BD3-F6F9-CE4C-B6F9-F68D609E0D8F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21041534">
            <a:off x="5770694" y="2705196"/>
            <a:ext cx="1678131" cy="1816101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Line">
            <a:extLst>
              <a:ext uri="{FF2B5EF4-FFF2-40B4-BE49-F238E27FC236}">
                <a16:creationId xmlns:a16="http://schemas.microsoft.com/office/drawing/2014/main" id="{1EFBDCD4-419B-4C4D-9F91-5C0858259B00}"/>
              </a:ext>
            </a:extLst>
          </p:cNvPr>
          <p:cNvSpPr/>
          <p:nvPr/>
        </p:nvSpPr>
        <p:spPr>
          <a:xfrm rot="18491911">
            <a:off x="7501108" y="4394200"/>
            <a:ext cx="432532" cy="84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1600" y="0"/>
                  <a:pt x="15938" y="21600"/>
                  <a:pt x="10377" y="21600"/>
                </a:cubicBezTo>
                <a:cubicBezTo>
                  <a:pt x="4816" y="21600"/>
                  <a:pt x="0" y="0"/>
                  <a:pt x="0" y="0"/>
                </a:cubicBezTo>
              </a:path>
            </a:pathLst>
          </a:custGeom>
          <a:ln w="38100">
            <a:solidFill>
              <a:srgbClr val="0433FF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algn="ctr" defTabSz="584200">
              <a:defRPr sz="4200">
                <a:uFillTx/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85" name="sinogram.jpg" descr="sinogram.jpg">
            <a:extLst>
              <a:ext uri="{FF2B5EF4-FFF2-40B4-BE49-F238E27FC236}">
                <a16:creationId xmlns:a16="http://schemas.microsoft.com/office/drawing/2014/main" id="{AC80C753-CE5E-C54B-961A-0F5C9B700C7F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>
            <a:off x="5779264" y="2755594"/>
            <a:ext cx="1678132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sinogram.jpg" descr="sinogram.jpg">
            <a:extLst>
              <a:ext uri="{FF2B5EF4-FFF2-40B4-BE49-F238E27FC236}">
                <a16:creationId xmlns:a16="http://schemas.microsoft.com/office/drawing/2014/main" id="{BE8D130B-7B45-BC4D-94EF-CD2B3D7702FC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20608358">
            <a:off x="5770700" y="2756073"/>
            <a:ext cx="1678131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sinogram.jpg" descr="sinogram.jpg">
            <a:extLst>
              <a:ext uri="{FF2B5EF4-FFF2-40B4-BE49-F238E27FC236}">
                <a16:creationId xmlns:a16="http://schemas.microsoft.com/office/drawing/2014/main" id="{2ED3F72F-33D3-214F-A299-9B0B5BFBF587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19938704">
            <a:off x="5777736" y="2759334"/>
            <a:ext cx="1678131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sinogram.jpg" descr="sinogram.jpg">
            <a:extLst>
              <a:ext uri="{FF2B5EF4-FFF2-40B4-BE49-F238E27FC236}">
                <a16:creationId xmlns:a16="http://schemas.microsoft.com/office/drawing/2014/main" id="{BBBF279C-E53B-D349-A7AE-00648E4D5DDA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19416806">
            <a:off x="5777057" y="2758515"/>
            <a:ext cx="1678131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sinogram.jpg" descr="sinogram.jpg">
            <a:extLst>
              <a:ext uri="{FF2B5EF4-FFF2-40B4-BE49-F238E27FC236}">
                <a16:creationId xmlns:a16="http://schemas.microsoft.com/office/drawing/2014/main" id="{362DE3E6-7FAD-3249-BFE9-AE5271AD00F9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18882028">
            <a:off x="5774095" y="2757649"/>
            <a:ext cx="1678132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sinogram.jpg" descr="sinogram.jpg">
            <a:extLst>
              <a:ext uri="{FF2B5EF4-FFF2-40B4-BE49-F238E27FC236}">
                <a16:creationId xmlns:a16="http://schemas.microsoft.com/office/drawing/2014/main" id="{CCEE8C75-CFBE-C745-89DD-26866C01328A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18141233">
            <a:off x="5768429" y="2753523"/>
            <a:ext cx="1678131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sinogram.jpg" descr="sinogram.jpg">
            <a:extLst>
              <a:ext uri="{FF2B5EF4-FFF2-40B4-BE49-F238E27FC236}">
                <a16:creationId xmlns:a16="http://schemas.microsoft.com/office/drawing/2014/main" id="{CF442EC5-D94D-5C40-A7DA-AAE855C902AE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17464235">
            <a:off x="5771350" y="2766439"/>
            <a:ext cx="1678131" cy="181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sinogram.jpg" descr="sinogram.jpg">
            <a:extLst>
              <a:ext uri="{FF2B5EF4-FFF2-40B4-BE49-F238E27FC236}">
                <a16:creationId xmlns:a16="http://schemas.microsoft.com/office/drawing/2014/main" id="{1A3A4D39-6147-AE4E-AEA2-1248BDC7B51B}"/>
              </a:ext>
            </a:extLst>
          </p:cNvPr>
          <p:cNvPicPr>
            <a:picLocks/>
          </p:cNvPicPr>
          <p:nvPr/>
        </p:nvPicPr>
        <p:blipFill>
          <a:blip r:embed="rId3"/>
          <a:srcRect t="5698" b="91621"/>
          <a:stretch>
            <a:fillRect/>
          </a:stretch>
        </p:blipFill>
        <p:spPr>
          <a:xfrm rot="17049771">
            <a:off x="5777311" y="2746269"/>
            <a:ext cx="1678131" cy="1816101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Line">
            <a:extLst>
              <a:ext uri="{FF2B5EF4-FFF2-40B4-BE49-F238E27FC236}">
                <a16:creationId xmlns:a16="http://schemas.microsoft.com/office/drawing/2014/main" id="{F24F3AB7-D5A8-4649-A4CA-0BC3E9A2E2A8}"/>
              </a:ext>
            </a:extLst>
          </p:cNvPr>
          <p:cNvSpPr/>
          <p:nvPr/>
        </p:nvSpPr>
        <p:spPr>
          <a:xfrm flipV="1">
            <a:off x="3665844" y="3428999"/>
            <a:ext cx="1206961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</a:ln>
        </p:spPr>
        <p:txBody>
          <a:bodyPr lIns="0" tIns="0" rIns="0" bIns="0"/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4" name="projection pour chaque angle">
            <a:extLst>
              <a:ext uri="{FF2B5EF4-FFF2-40B4-BE49-F238E27FC236}">
                <a16:creationId xmlns:a16="http://schemas.microsoft.com/office/drawing/2014/main" id="{1D9F4DB8-B886-8443-ABBD-685129A0057B}"/>
              </a:ext>
            </a:extLst>
          </p:cNvPr>
          <p:cNvSpPr txBox="1"/>
          <p:nvPr/>
        </p:nvSpPr>
        <p:spPr>
          <a:xfrm>
            <a:off x="5477602" y="1851702"/>
            <a:ext cx="22606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>
            <a:lvl1pPr algn="ctr">
              <a:defRPr sz="1400" b="1"/>
            </a:lvl1pPr>
          </a:lstStyle>
          <a:p>
            <a:r>
              <a:rPr dirty="0">
                <a:latin typeface="+mj-lt"/>
              </a:rPr>
              <a:t>projection pour </a:t>
            </a:r>
            <a:r>
              <a:rPr dirty="0" err="1">
                <a:latin typeface="+mj-lt"/>
              </a:rPr>
              <a:t>chaque</a:t>
            </a:r>
            <a:r>
              <a:rPr dirty="0">
                <a:latin typeface="+mj-lt"/>
              </a:rPr>
              <a:t> angle </a:t>
            </a:r>
          </a:p>
        </p:txBody>
      </p:sp>
      <p:pic>
        <p:nvPicPr>
          <p:cNvPr id="95" name="Screen shot 2013-01-27 at 5.05.15 PM.png" descr="Screen shot 2013-01-27 at 5.05.15 PM.png">
            <a:extLst>
              <a:ext uri="{FF2B5EF4-FFF2-40B4-BE49-F238E27FC236}">
                <a16:creationId xmlns:a16="http://schemas.microsoft.com/office/drawing/2014/main" id="{8AC995C0-9E7C-1549-9529-B8942BC6B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2533650"/>
            <a:ext cx="1913113" cy="1765300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image rétroprojetée (laminogramme)">
            <a:extLst>
              <a:ext uri="{FF2B5EF4-FFF2-40B4-BE49-F238E27FC236}">
                <a16:creationId xmlns:a16="http://schemas.microsoft.com/office/drawing/2014/main" id="{E6C464B7-84E3-6045-821B-D3947C750481}"/>
              </a:ext>
            </a:extLst>
          </p:cNvPr>
          <p:cNvSpPr txBox="1"/>
          <p:nvPr/>
        </p:nvSpPr>
        <p:spPr>
          <a:xfrm>
            <a:off x="1127852" y="1819952"/>
            <a:ext cx="22479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>
            <a:lvl1pPr algn="ctr">
              <a:defRPr sz="1400" b="1"/>
            </a:lvl1pPr>
          </a:lstStyle>
          <a:p>
            <a:r>
              <a:rPr dirty="0">
                <a:latin typeface="+mj-lt"/>
              </a:rPr>
              <a:t>image </a:t>
            </a:r>
            <a:r>
              <a:rPr dirty="0" err="1">
                <a:latin typeface="+mj-lt"/>
              </a:rPr>
              <a:t>rétroprojetée</a:t>
            </a:r>
            <a:r>
              <a:rPr dirty="0">
                <a:latin typeface="+mj-lt"/>
              </a:rPr>
              <a:t> (</a:t>
            </a:r>
            <a:r>
              <a:rPr dirty="0" err="1">
                <a:latin typeface="+mj-lt"/>
              </a:rPr>
              <a:t>laminogramme</a:t>
            </a:r>
            <a:r>
              <a:rPr dirty="0">
                <a:latin typeface="+mj-lt"/>
              </a:rPr>
              <a:t>)</a:t>
            </a:r>
          </a:p>
        </p:txBody>
      </p:sp>
      <p:sp>
        <p:nvSpPr>
          <p:cNvPr id="97" name="∆θ">
            <a:extLst>
              <a:ext uri="{FF2B5EF4-FFF2-40B4-BE49-F238E27FC236}">
                <a16:creationId xmlns:a16="http://schemas.microsoft.com/office/drawing/2014/main" id="{08052A52-C99A-B94F-AD5C-870C96FC7999}"/>
              </a:ext>
            </a:extLst>
          </p:cNvPr>
          <p:cNvSpPr txBox="1"/>
          <p:nvPr/>
        </p:nvSpPr>
        <p:spPr>
          <a:xfrm>
            <a:off x="7147652" y="4404402"/>
            <a:ext cx="156210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/>
          <a:lstStyle>
            <a:lvl1pPr algn="ctr">
              <a:defRPr sz="16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r>
              <a:t>∆θ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52DC154-DAF4-1075-FED4-D38ACFC5700F}"/>
              </a:ext>
            </a:extLst>
          </p:cNvPr>
          <p:cNvSpPr txBox="1"/>
          <p:nvPr/>
        </p:nvSpPr>
        <p:spPr>
          <a:xfrm>
            <a:off x="1007165" y="5592417"/>
            <a:ext cx="4935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noProof="0" dirty="0">
                <a:hlinkClick r:id="rId5"/>
              </a:rPr>
              <a:t>https://www.youtube.com/watch?v=BhOMbjXzjP8</a:t>
            </a:r>
            <a:endParaRPr lang="fr-CA" noProof="0" dirty="0"/>
          </a:p>
          <a:p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2740963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103214"/>
            <a:ext cx="8747492" cy="502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Exemples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de projection et de </a:t>
            </a: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rétroprojection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, très </a:t>
            </a: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flou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!</a:t>
            </a: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TRX 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simple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E7BFE9-7FFD-4A08-A3D4-E1A003E27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884" y="1631026"/>
            <a:ext cx="2295525" cy="457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6A45F7-46B5-4426-99A9-871F96F7E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611" y="1631026"/>
            <a:ext cx="2276475" cy="4572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9228D0-304C-4765-B0BC-1D42ABDE4796}"/>
              </a:ext>
            </a:extLst>
          </p:cNvPr>
          <p:cNvSpPr txBox="1"/>
          <p:nvPr/>
        </p:nvSpPr>
        <p:spPr>
          <a:xfrm>
            <a:off x="396508" y="6183448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1464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103214"/>
            <a:ext cx="8644622" cy="502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Projection et </a:t>
            </a:r>
            <a:r>
              <a:rPr lang="en-CA" sz="2600" b="1" u="sng" spc="-50" dirty="0" err="1">
                <a:latin typeface="+mj-lt"/>
                <a:cs typeface="Tahoma"/>
              </a:rPr>
              <a:t>rétroprojection</a:t>
            </a:r>
            <a:r>
              <a:rPr lang="en-CA" sz="2600" b="1" u="sng" spc="-50" dirty="0">
                <a:latin typeface="+mj-lt"/>
                <a:cs typeface="Tahoma"/>
              </a:rPr>
              <a:t> : </a:t>
            </a:r>
            <a:r>
              <a:rPr lang="en-CA" sz="2600" b="1" u="sng" spc="-50" dirty="0" err="1">
                <a:latin typeface="+mj-lt"/>
                <a:cs typeface="Tahoma"/>
              </a:rPr>
              <a:t>principe</a:t>
            </a:r>
            <a:endParaRPr lang="en-CA" sz="2600" b="1" u="sng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à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partir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projections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2D5DE2-83AD-4455-AA08-481E4516AAB7}"/>
              </a:ext>
            </a:extLst>
          </p:cNvPr>
          <p:cNvSpPr txBox="1"/>
          <p:nvPr/>
        </p:nvSpPr>
        <p:spPr>
          <a:xfrm>
            <a:off x="487948" y="6171873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4222FDA-6895-AA5C-1BC5-F83090277DD8}"/>
              </a:ext>
            </a:extLst>
          </p:cNvPr>
          <p:cNvGrpSpPr/>
          <p:nvPr/>
        </p:nvGrpSpPr>
        <p:grpSpPr>
          <a:xfrm>
            <a:off x="2572994" y="1657957"/>
            <a:ext cx="5092853" cy="4366171"/>
            <a:chOff x="2013217" y="1658542"/>
            <a:chExt cx="5092853" cy="43661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47AE70-3350-4E7D-A735-1E9073298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2198" b="56043"/>
            <a:stretch/>
          </p:blipFill>
          <p:spPr>
            <a:xfrm>
              <a:off x="2037930" y="1658542"/>
              <a:ext cx="2929486" cy="193727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E0E6B78-2F41-1D4A-9F94-0EC1645B8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802" b="56043"/>
            <a:stretch/>
          </p:blipFill>
          <p:spPr>
            <a:xfrm>
              <a:off x="4967416" y="1658542"/>
              <a:ext cx="2138654" cy="193727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91CEA16-4A48-654F-B824-D8A2172C96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515" t="45041" r="31254" b="-139"/>
            <a:stretch/>
          </p:blipFill>
          <p:spPr>
            <a:xfrm>
              <a:off x="2013217" y="3595815"/>
              <a:ext cx="3510254" cy="242831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DC19862-AD5D-A44F-9744-5DEAD423D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746" t="45041" r="27" b="-139"/>
            <a:stretch/>
          </p:blipFill>
          <p:spPr>
            <a:xfrm>
              <a:off x="5523471" y="3596400"/>
              <a:ext cx="1582598" cy="2428313"/>
            </a:xfrm>
            <a:prstGeom prst="rect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CC9E1F8A-4FB8-24F5-6B28-9019CB95E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16" y="1624511"/>
            <a:ext cx="1323335" cy="445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241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Théorème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la tranche de Fourier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47" name="url.jpg" descr="url.jpg">
            <a:extLst>
              <a:ext uri="{FF2B5EF4-FFF2-40B4-BE49-F238E27FC236}">
                <a16:creationId xmlns:a16="http://schemas.microsoft.com/office/drawing/2014/main" id="{E8A24152-E96E-344D-AF3B-CB94CE64C3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706" r="18324" b="3577"/>
          <a:stretch>
            <a:fillRect/>
          </a:stretch>
        </p:blipFill>
        <p:spPr>
          <a:xfrm>
            <a:off x="1957625" y="1543540"/>
            <a:ext cx="1600200" cy="1754188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La TF-1D de la projection correspond à une ligne centrale de la TF-2D de l’image (orientée de θ)">
            <a:extLst>
              <a:ext uri="{FF2B5EF4-FFF2-40B4-BE49-F238E27FC236}">
                <a16:creationId xmlns:a16="http://schemas.microsoft.com/office/drawing/2014/main" id="{B4519A6F-756A-A845-B884-FF6DD886F062}"/>
              </a:ext>
            </a:extLst>
          </p:cNvPr>
          <p:cNvSpPr txBox="1"/>
          <p:nvPr/>
        </p:nvSpPr>
        <p:spPr>
          <a:xfrm>
            <a:off x="2425019" y="5269048"/>
            <a:ext cx="66294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>
              <a:defRPr b="1" i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pPr>
            <a:r>
              <a:rPr dirty="0">
                <a:latin typeface="+mj-lt"/>
              </a:rPr>
              <a:t>La </a:t>
            </a:r>
            <a:r>
              <a:rPr dirty="0">
                <a:solidFill>
                  <a:srgbClr val="942192"/>
                </a:solidFill>
                <a:uFill>
                  <a:solidFill>
                    <a:srgbClr val="942192"/>
                  </a:solidFill>
                </a:uFill>
                <a:latin typeface="+mj-lt"/>
              </a:rPr>
              <a:t>TF-1D</a:t>
            </a:r>
            <a:r>
              <a:rPr dirty="0">
                <a:latin typeface="+mj-lt"/>
              </a:rPr>
              <a:t> de la 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projection</a:t>
            </a:r>
            <a:r>
              <a:rPr dirty="0">
                <a:latin typeface="+mj-lt"/>
              </a:rPr>
              <a:t> correspond </a:t>
            </a:r>
            <a:r>
              <a:rPr dirty="0" err="1">
                <a:latin typeface="+mj-lt"/>
              </a:rPr>
              <a:t>à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une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ligne</a:t>
            </a:r>
            <a:r>
              <a:rPr dirty="0">
                <a:latin typeface="+mj-lt"/>
              </a:rPr>
              <a:t> centrale de la </a:t>
            </a:r>
            <a:r>
              <a:rPr dirty="0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  <a:latin typeface="+mj-lt"/>
              </a:rPr>
              <a:t>TF-2D</a:t>
            </a:r>
            <a:r>
              <a:rPr dirty="0">
                <a:latin typeface="+mj-lt"/>
              </a:rPr>
              <a:t> de </a:t>
            </a:r>
            <a:r>
              <a:rPr dirty="0" err="1">
                <a:latin typeface="+mj-lt"/>
              </a:rPr>
              <a:t>l’image</a:t>
            </a:r>
            <a:r>
              <a:rPr dirty="0">
                <a:latin typeface="+mj-lt"/>
              </a:rPr>
              <a:t> (</a:t>
            </a:r>
            <a:r>
              <a:rPr dirty="0" err="1">
                <a:latin typeface="+mj-lt"/>
              </a:rPr>
              <a:t>orientée</a:t>
            </a:r>
            <a:r>
              <a:rPr dirty="0">
                <a:latin typeface="+mj-lt"/>
              </a:rPr>
              <a:t> de </a:t>
            </a:r>
            <a:r>
              <a:rPr dirty="0" err="1">
                <a:latin typeface="+mj-lt"/>
              </a:rPr>
              <a:t>θ</a:t>
            </a:r>
            <a:r>
              <a:rPr dirty="0">
                <a:latin typeface="+mj-lt"/>
              </a:rPr>
              <a:t>)</a:t>
            </a:r>
          </a:p>
        </p:txBody>
      </p:sp>
      <p:sp>
        <p:nvSpPr>
          <p:cNvPr id="50" name="image">
            <a:extLst>
              <a:ext uri="{FF2B5EF4-FFF2-40B4-BE49-F238E27FC236}">
                <a16:creationId xmlns:a16="http://schemas.microsoft.com/office/drawing/2014/main" id="{C5DC94E2-9F61-C249-BB7F-857E46F1F4E4}"/>
              </a:ext>
            </a:extLst>
          </p:cNvPr>
          <p:cNvSpPr txBox="1"/>
          <p:nvPr/>
        </p:nvSpPr>
        <p:spPr>
          <a:xfrm>
            <a:off x="2434781" y="1132378"/>
            <a:ext cx="641137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/>
          </a:lstStyle>
          <a:p>
            <a:r>
              <a:rPr dirty="0">
                <a:latin typeface="+mj-lt"/>
              </a:rPr>
              <a:t>image</a:t>
            </a:r>
          </a:p>
        </p:txBody>
      </p:sp>
      <p:grpSp>
        <p:nvGrpSpPr>
          <p:cNvPr id="51" name="Group">
            <a:extLst>
              <a:ext uri="{FF2B5EF4-FFF2-40B4-BE49-F238E27FC236}">
                <a16:creationId xmlns:a16="http://schemas.microsoft.com/office/drawing/2014/main" id="{4C7324D2-8E69-9D49-A35F-3E7EB488ED87}"/>
              </a:ext>
            </a:extLst>
          </p:cNvPr>
          <p:cNvGrpSpPr/>
          <p:nvPr/>
        </p:nvGrpSpPr>
        <p:grpSpPr>
          <a:xfrm>
            <a:off x="1019427" y="1446976"/>
            <a:ext cx="2470914" cy="3393802"/>
            <a:chOff x="0" y="0"/>
            <a:chExt cx="2470912" cy="3393801"/>
          </a:xfrm>
        </p:grpSpPr>
        <p:grpSp>
          <p:nvGrpSpPr>
            <p:cNvPr id="52" name="Group">
              <a:extLst>
                <a:ext uri="{FF2B5EF4-FFF2-40B4-BE49-F238E27FC236}">
                  <a16:creationId xmlns:a16="http://schemas.microsoft.com/office/drawing/2014/main" id="{63F63709-121A-2647-BA42-C1E804335353}"/>
                </a:ext>
              </a:extLst>
            </p:cNvPr>
            <p:cNvGrpSpPr/>
            <p:nvPr/>
          </p:nvGrpSpPr>
          <p:grpSpPr>
            <a:xfrm>
              <a:off x="0" y="1996801"/>
              <a:ext cx="2351249" cy="1397001"/>
              <a:chOff x="0" y="0"/>
              <a:chExt cx="2351248" cy="1396999"/>
            </a:xfrm>
          </p:grpSpPr>
          <p:sp>
            <p:nvSpPr>
              <p:cNvPr id="60" name="Line">
                <a:extLst>
                  <a:ext uri="{FF2B5EF4-FFF2-40B4-BE49-F238E27FC236}">
                    <a16:creationId xmlns:a16="http://schemas.microsoft.com/office/drawing/2014/main" id="{32C569C8-F670-8148-8836-21EFEF4934EA}"/>
                  </a:ext>
                </a:extLst>
              </p:cNvPr>
              <p:cNvSpPr/>
              <p:nvPr/>
            </p:nvSpPr>
            <p:spPr>
              <a:xfrm>
                <a:off x="233346" y="774700"/>
                <a:ext cx="1714501" cy="58420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1" name="Line">
                <a:extLst>
                  <a:ext uri="{FF2B5EF4-FFF2-40B4-BE49-F238E27FC236}">
                    <a16:creationId xmlns:a16="http://schemas.microsoft.com/office/drawing/2014/main" id="{AC393444-5AF1-8C40-8484-B04FEADB9958}"/>
                  </a:ext>
                </a:extLst>
              </p:cNvPr>
              <p:cNvSpPr/>
              <p:nvPr/>
            </p:nvSpPr>
            <p:spPr>
              <a:xfrm rot="1106096">
                <a:off x="461946" y="533400"/>
                <a:ext cx="1422401" cy="541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62"/>
                    </a:moveTo>
                    <a:lnTo>
                      <a:pt x="1414" y="14850"/>
                    </a:lnTo>
                    <a:lnTo>
                      <a:pt x="2186" y="17550"/>
                    </a:lnTo>
                    <a:lnTo>
                      <a:pt x="3214" y="7425"/>
                    </a:lnTo>
                    <a:lnTo>
                      <a:pt x="3857" y="9787"/>
                    </a:lnTo>
                    <a:lnTo>
                      <a:pt x="5014" y="0"/>
                    </a:lnTo>
                    <a:lnTo>
                      <a:pt x="6043" y="5737"/>
                    </a:lnTo>
                    <a:lnTo>
                      <a:pt x="6686" y="1350"/>
                    </a:lnTo>
                    <a:lnTo>
                      <a:pt x="7200" y="6413"/>
                    </a:lnTo>
                    <a:lnTo>
                      <a:pt x="7714" y="9787"/>
                    </a:lnTo>
                    <a:lnTo>
                      <a:pt x="9129" y="2363"/>
                    </a:lnTo>
                    <a:lnTo>
                      <a:pt x="9771" y="5062"/>
                    </a:lnTo>
                    <a:lnTo>
                      <a:pt x="10414" y="8100"/>
                    </a:lnTo>
                    <a:lnTo>
                      <a:pt x="10929" y="5737"/>
                    </a:lnTo>
                    <a:lnTo>
                      <a:pt x="11829" y="7425"/>
                    </a:lnTo>
                    <a:lnTo>
                      <a:pt x="12471" y="9787"/>
                    </a:lnTo>
                    <a:lnTo>
                      <a:pt x="12729" y="11475"/>
                    </a:lnTo>
                    <a:cubicBezTo>
                      <a:pt x="12729" y="11475"/>
                      <a:pt x="12986" y="9787"/>
                      <a:pt x="13243" y="9787"/>
                    </a:cubicBezTo>
                    <a:cubicBezTo>
                      <a:pt x="13500" y="9787"/>
                      <a:pt x="13886" y="12488"/>
                      <a:pt x="13886" y="12488"/>
                    </a:cubicBezTo>
                    <a:lnTo>
                      <a:pt x="14014" y="14175"/>
                    </a:lnTo>
                    <a:cubicBezTo>
                      <a:pt x="14014" y="14175"/>
                      <a:pt x="14657" y="15525"/>
                      <a:pt x="14786" y="14850"/>
                    </a:cubicBezTo>
                    <a:cubicBezTo>
                      <a:pt x="14914" y="14175"/>
                      <a:pt x="16071" y="9450"/>
                      <a:pt x="16071" y="8100"/>
                    </a:cubicBezTo>
                    <a:cubicBezTo>
                      <a:pt x="16071" y="6750"/>
                      <a:pt x="16586" y="1350"/>
                      <a:pt x="16586" y="1350"/>
                    </a:cubicBezTo>
                    <a:cubicBezTo>
                      <a:pt x="16586" y="1350"/>
                      <a:pt x="16971" y="6075"/>
                      <a:pt x="17100" y="6750"/>
                    </a:cubicBezTo>
                    <a:cubicBezTo>
                      <a:pt x="17229" y="7425"/>
                      <a:pt x="18000" y="7762"/>
                      <a:pt x="18000" y="7762"/>
                    </a:cubicBezTo>
                    <a:lnTo>
                      <a:pt x="18000" y="9450"/>
                    </a:lnTo>
                    <a:lnTo>
                      <a:pt x="18386" y="11137"/>
                    </a:lnTo>
                    <a:lnTo>
                      <a:pt x="18771" y="13162"/>
                    </a:lnTo>
                    <a:cubicBezTo>
                      <a:pt x="18771" y="13162"/>
                      <a:pt x="19286" y="12825"/>
                      <a:pt x="19543" y="13162"/>
                    </a:cubicBezTo>
                    <a:cubicBezTo>
                      <a:pt x="19800" y="13500"/>
                      <a:pt x="19671" y="12487"/>
                      <a:pt x="20057" y="14850"/>
                    </a:cubicBezTo>
                    <a:cubicBezTo>
                      <a:pt x="20443" y="17212"/>
                      <a:pt x="20571" y="17887"/>
                      <a:pt x="20571" y="17887"/>
                    </a:cubicBezTo>
                    <a:lnTo>
                      <a:pt x="21471" y="19912"/>
                    </a:lnTo>
                    <a:lnTo>
                      <a:pt x="21600" y="21600"/>
                    </a:lnTo>
                  </a:path>
                </a:pathLst>
              </a:cu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uFillTx/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2" name="Line">
                <a:extLst>
                  <a:ext uri="{FF2B5EF4-FFF2-40B4-BE49-F238E27FC236}">
                    <a16:creationId xmlns:a16="http://schemas.microsoft.com/office/drawing/2014/main" id="{9183C787-B887-854C-8C63-3DE5E413D8A8}"/>
                  </a:ext>
                </a:extLst>
              </p:cNvPr>
              <p:cNvSpPr/>
              <p:nvPr/>
            </p:nvSpPr>
            <p:spPr>
              <a:xfrm flipV="1">
                <a:off x="233346" y="0"/>
                <a:ext cx="270934" cy="78740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3" name="Line">
                <a:extLst>
                  <a:ext uri="{FF2B5EF4-FFF2-40B4-BE49-F238E27FC236}">
                    <a16:creationId xmlns:a16="http://schemas.microsoft.com/office/drawing/2014/main" id="{61EF8B10-9D3C-A648-A14A-A69FB1542025}"/>
                  </a:ext>
                </a:extLst>
              </p:cNvPr>
              <p:cNvSpPr/>
              <p:nvPr/>
            </p:nvSpPr>
            <p:spPr>
              <a:xfrm flipV="1">
                <a:off x="0" y="1371590"/>
                <a:ext cx="2351249" cy="1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4" name="Line">
                <a:extLst>
                  <a:ext uri="{FF2B5EF4-FFF2-40B4-BE49-F238E27FC236}">
                    <a16:creationId xmlns:a16="http://schemas.microsoft.com/office/drawing/2014/main" id="{DD901F08-0029-F943-AE69-51EA3FD60509}"/>
                  </a:ext>
                </a:extLst>
              </p:cNvPr>
              <p:cNvSpPr/>
              <p:nvPr/>
            </p:nvSpPr>
            <p:spPr>
              <a:xfrm>
                <a:off x="1305703" y="1155700"/>
                <a:ext cx="38101" cy="228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5" h="21600" extrusionOk="0">
                    <a:moveTo>
                      <a:pt x="19575" y="0"/>
                    </a:moveTo>
                    <a:cubicBezTo>
                      <a:pt x="19575" y="0"/>
                      <a:pt x="4146" y="4926"/>
                      <a:pt x="1061" y="10989"/>
                    </a:cubicBezTo>
                    <a:cubicBezTo>
                      <a:pt x="-2025" y="17053"/>
                      <a:pt x="2604" y="21600"/>
                      <a:pt x="2604" y="21600"/>
                    </a:cubicBez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uFillTx/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65" name="θ">
                <a:extLst>
                  <a:ext uri="{FF2B5EF4-FFF2-40B4-BE49-F238E27FC236}">
                    <a16:creationId xmlns:a16="http://schemas.microsoft.com/office/drawing/2014/main" id="{73E605B8-6CCB-8D42-9118-75FEA104C8DC}"/>
                  </a:ext>
                </a:extLst>
              </p:cNvPr>
              <p:cNvSpPr txBox="1"/>
              <p:nvPr/>
            </p:nvSpPr>
            <p:spPr>
              <a:xfrm>
                <a:off x="1084246" y="1104900"/>
                <a:ext cx="199853" cy="2921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>
                <a:lvl1pPr>
                  <a:defRPr sz="1400"/>
                </a:lvl1pPr>
              </a:lstStyle>
              <a:p>
                <a:r>
                  <a:t>θ</a:t>
                </a:r>
              </a:p>
            </p:txBody>
          </p:sp>
        </p:grpSp>
        <p:grpSp>
          <p:nvGrpSpPr>
            <p:cNvPr id="53" name="Group">
              <a:extLst>
                <a:ext uri="{FF2B5EF4-FFF2-40B4-BE49-F238E27FC236}">
                  <a16:creationId xmlns:a16="http://schemas.microsoft.com/office/drawing/2014/main" id="{C312BDE0-DE13-C543-9218-66207675C811}"/>
                </a:ext>
              </a:extLst>
            </p:cNvPr>
            <p:cNvGrpSpPr/>
            <p:nvPr/>
          </p:nvGrpSpPr>
          <p:grpSpPr>
            <a:xfrm rot="1039786">
              <a:off x="1160204" y="102892"/>
              <a:ext cx="1016000" cy="2133601"/>
              <a:chOff x="0" y="0"/>
              <a:chExt cx="1015999" cy="2133600"/>
            </a:xfrm>
          </p:grpSpPr>
          <p:sp>
            <p:nvSpPr>
              <p:cNvPr id="54" name="Line">
                <a:extLst>
                  <a:ext uri="{FF2B5EF4-FFF2-40B4-BE49-F238E27FC236}">
                    <a16:creationId xmlns:a16="http://schemas.microsoft.com/office/drawing/2014/main" id="{0ACAE5EE-7D36-8C41-8236-0D11B1A0D66D}"/>
                  </a:ext>
                </a:extLst>
              </p:cNvPr>
              <p:cNvSpPr/>
              <p:nvPr/>
            </p:nvSpPr>
            <p:spPr>
              <a:xfrm flipV="1">
                <a:off x="-1" y="0"/>
                <a:ext cx="2" cy="2133601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5" name="Line">
                <a:extLst>
                  <a:ext uri="{FF2B5EF4-FFF2-40B4-BE49-F238E27FC236}">
                    <a16:creationId xmlns:a16="http://schemas.microsoft.com/office/drawing/2014/main" id="{A75A0D36-5B9E-8C4D-BF5B-2E01DC369BCF}"/>
                  </a:ext>
                </a:extLst>
              </p:cNvPr>
              <p:cNvSpPr/>
              <p:nvPr/>
            </p:nvSpPr>
            <p:spPr>
              <a:xfrm flipV="1">
                <a:off x="203199" y="0"/>
                <a:ext cx="1" cy="2133601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6" name="Line">
                <a:extLst>
                  <a:ext uri="{FF2B5EF4-FFF2-40B4-BE49-F238E27FC236}">
                    <a16:creationId xmlns:a16="http://schemas.microsoft.com/office/drawing/2014/main" id="{50A00AE4-3E95-C741-9869-5DE7FDA5FFB7}"/>
                  </a:ext>
                </a:extLst>
              </p:cNvPr>
              <p:cNvSpPr/>
              <p:nvPr/>
            </p:nvSpPr>
            <p:spPr>
              <a:xfrm flipV="1">
                <a:off x="406399" y="0"/>
                <a:ext cx="1" cy="2133601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7" name="Line">
                <a:extLst>
                  <a:ext uri="{FF2B5EF4-FFF2-40B4-BE49-F238E27FC236}">
                    <a16:creationId xmlns:a16="http://schemas.microsoft.com/office/drawing/2014/main" id="{70D1D88A-1754-1E48-A54D-81D6C8E53F5E}"/>
                  </a:ext>
                </a:extLst>
              </p:cNvPr>
              <p:cNvSpPr/>
              <p:nvPr/>
            </p:nvSpPr>
            <p:spPr>
              <a:xfrm flipV="1">
                <a:off x="609599" y="0"/>
                <a:ext cx="1" cy="2133601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8" name="Line">
                <a:extLst>
                  <a:ext uri="{FF2B5EF4-FFF2-40B4-BE49-F238E27FC236}">
                    <a16:creationId xmlns:a16="http://schemas.microsoft.com/office/drawing/2014/main" id="{51DAE2E4-8D27-C843-A210-9DDDF8EBD4AF}"/>
                  </a:ext>
                </a:extLst>
              </p:cNvPr>
              <p:cNvSpPr/>
              <p:nvPr/>
            </p:nvSpPr>
            <p:spPr>
              <a:xfrm flipV="1">
                <a:off x="812799" y="0"/>
                <a:ext cx="1" cy="2133601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9" name="Line">
                <a:extLst>
                  <a:ext uri="{FF2B5EF4-FFF2-40B4-BE49-F238E27FC236}">
                    <a16:creationId xmlns:a16="http://schemas.microsoft.com/office/drawing/2014/main" id="{26A15A72-1C8D-D94B-AEEE-F9609282055B}"/>
                  </a:ext>
                </a:extLst>
              </p:cNvPr>
              <p:cNvSpPr/>
              <p:nvPr/>
            </p:nvSpPr>
            <p:spPr>
              <a:xfrm flipV="1">
                <a:off x="1015999" y="0"/>
                <a:ext cx="1" cy="2133601"/>
              </a:xfrm>
              <a:prstGeom prst="line">
                <a:avLst/>
              </a:prstGeom>
              <a:noFill/>
              <a:ln w="127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66" name="Group">
            <a:extLst>
              <a:ext uri="{FF2B5EF4-FFF2-40B4-BE49-F238E27FC236}">
                <a16:creationId xmlns:a16="http://schemas.microsoft.com/office/drawing/2014/main" id="{63566A0E-C6C8-2F43-8BC4-DDF0EA8A2C87}"/>
              </a:ext>
            </a:extLst>
          </p:cNvPr>
          <p:cNvGrpSpPr/>
          <p:nvPr/>
        </p:nvGrpSpPr>
        <p:grpSpPr>
          <a:xfrm>
            <a:off x="3716575" y="1132378"/>
            <a:ext cx="3232150" cy="2198979"/>
            <a:chOff x="0" y="0"/>
            <a:chExt cx="3232150" cy="2198978"/>
          </a:xfrm>
        </p:grpSpPr>
        <p:pic>
          <p:nvPicPr>
            <p:cNvPr id="67" name="droppedImage.png" descr="droppedImage.png">
              <a:extLst>
                <a:ext uri="{FF2B5EF4-FFF2-40B4-BE49-F238E27FC236}">
                  <a16:creationId xmlns:a16="http://schemas.microsoft.com/office/drawing/2014/main" id="{D791BB40-10FB-D942-9B11-BBADF7F3E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7950" y="366422"/>
              <a:ext cx="1854200" cy="18325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" name="fréquence">
              <a:extLst>
                <a:ext uri="{FF2B5EF4-FFF2-40B4-BE49-F238E27FC236}">
                  <a16:creationId xmlns:a16="http://schemas.microsoft.com/office/drawing/2014/main" id="{EADAB35E-49FD-6340-9269-67B06DB0F240}"/>
                </a:ext>
              </a:extLst>
            </p:cNvPr>
            <p:cNvSpPr txBox="1"/>
            <p:nvPr/>
          </p:nvSpPr>
          <p:spPr>
            <a:xfrm>
              <a:off x="1766013" y="0"/>
              <a:ext cx="1022524" cy="3539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 algn="ctr"/>
            </a:lstStyle>
            <a:p>
              <a:r>
                <a:rPr dirty="0" err="1">
                  <a:latin typeface="+mj-lt"/>
                </a:rPr>
                <a:t>fréquence</a:t>
              </a:r>
              <a:endParaRPr dirty="0">
                <a:latin typeface="+mj-lt"/>
              </a:endParaRPr>
            </a:p>
          </p:txBody>
        </p:sp>
        <p:sp>
          <p:nvSpPr>
            <p:cNvPr id="69" name="2D FT">
              <a:extLst>
                <a:ext uri="{FF2B5EF4-FFF2-40B4-BE49-F238E27FC236}">
                  <a16:creationId xmlns:a16="http://schemas.microsoft.com/office/drawing/2014/main" id="{021FEEF2-CE36-954C-9904-C2457FD46DC5}"/>
                </a:ext>
              </a:extLst>
            </p:cNvPr>
            <p:cNvSpPr txBox="1"/>
            <p:nvPr/>
          </p:nvSpPr>
          <p:spPr>
            <a:xfrm>
              <a:off x="203200" y="927100"/>
              <a:ext cx="604333" cy="3539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r>
                <a:rPr dirty="0">
                  <a:latin typeface="+mj-lt"/>
                </a:rPr>
                <a:t>2D FT</a:t>
              </a:r>
            </a:p>
          </p:txBody>
        </p:sp>
        <p:sp>
          <p:nvSpPr>
            <p:cNvPr id="70" name="Line">
              <a:extLst>
                <a:ext uri="{FF2B5EF4-FFF2-40B4-BE49-F238E27FC236}">
                  <a16:creationId xmlns:a16="http://schemas.microsoft.com/office/drawing/2014/main" id="{50D38625-B78A-0344-A92F-8B5D5EAEF21A}"/>
                </a:ext>
              </a:extLst>
            </p:cNvPr>
            <p:cNvSpPr/>
            <p:nvPr/>
          </p:nvSpPr>
          <p:spPr>
            <a:xfrm flipH="1">
              <a:off x="0" y="1320800"/>
              <a:ext cx="1128551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71" name="Group">
            <a:extLst>
              <a:ext uri="{FF2B5EF4-FFF2-40B4-BE49-F238E27FC236}">
                <a16:creationId xmlns:a16="http://schemas.microsoft.com/office/drawing/2014/main" id="{8647E077-C158-EA48-B8EC-DC7FC007C4D9}"/>
              </a:ext>
            </a:extLst>
          </p:cNvPr>
          <p:cNvGrpSpPr/>
          <p:nvPr/>
        </p:nvGrpSpPr>
        <p:grpSpPr>
          <a:xfrm>
            <a:off x="3716574" y="3443778"/>
            <a:ext cx="3603804" cy="1371602"/>
            <a:chOff x="0" y="0"/>
            <a:chExt cx="3603802" cy="1371601"/>
          </a:xfrm>
        </p:grpSpPr>
        <p:sp>
          <p:nvSpPr>
            <p:cNvPr id="72" name="1D FT">
              <a:extLst>
                <a:ext uri="{FF2B5EF4-FFF2-40B4-BE49-F238E27FC236}">
                  <a16:creationId xmlns:a16="http://schemas.microsoft.com/office/drawing/2014/main" id="{20936B36-0166-5542-B9C9-AC1F1977A34F}"/>
                </a:ext>
              </a:extLst>
            </p:cNvPr>
            <p:cNvSpPr txBox="1"/>
            <p:nvPr/>
          </p:nvSpPr>
          <p:spPr>
            <a:xfrm>
              <a:off x="203200" y="609600"/>
              <a:ext cx="604333" cy="3539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r>
                <a:rPr dirty="0">
                  <a:latin typeface="+mj-lt"/>
                </a:rPr>
                <a:t>1D FT</a:t>
              </a:r>
            </a:p>
          </p:txBody>
        </p:sp>
        <p:sp>
          <p:nvSpPr>
            <p:cNvPr id="73" name="Line">
              <a:extLst>
                <a:ext uri="{FF2B5EF4-FFF2-40B4-BE49-F238E27FC236}">
                  <a16:creationId xmlns:a16="http://schemas.microsoft.com/office/drawing/2014/main" id="{7E3590C9-B7A8-B641-BE09-756E1D457D4C}"/>
                </a:ext>
              </a:extLst>
            </p:cNvPr>
            <p:cNvSpPr/>
            <p:nvPr/>
          </p:nvSpPr>
          <p:spPr>
            <a:xfrm flipH="1">
              <a:off x="0" y="1003300"/>
              <a:ext cx="1128551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4" name="Line">
              <a:extLst>
                <a:ext uri="{FF2B5EF4-FFF2-40B4-BE49-F238E27FC236}">
                  <a16:creationId xmlns:a16="http://schemas.microsoft.com/office/drawing/2014/main" id="{E878A6A1-E20C-694F-AC11-D6616B8560CE}"/>
                </a:ext>
              </a:extLst>
            </p:cNvPr>
            <p:cNvSpPr/>
            <p:nvPr/>
          </p:nvSpPr>
          <p:spPr>
            <a:xfrm>
              <a:off x="1485900" y="774700"/>
              <a:ext cx="1714500" cy="58420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5" name="Line">
              <a:extLst>
                <a:ext uri="{FF2B5EF4-FFF2-40B4-BE49-F238E27FC236}">
                  <a16:creationId xmlns:a16="http://schemas.microsoft.com/office/drawing/2014/main" id="{5D5FBF15-2378-5F44-B4B2-E3671C4E6711}"/>
                </a:ext>
              </a:extLst>
            </p:cNvPr>
            <p:cNvSpPr/>
            <p:nvPr/>
          </p:nvSpPr>
          <p:spPr>
            <a:xfrm flipV="1">
              <a:off x="1485899" y="0"/>
              <a:ext cx="270934" cy="78740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6" name="Line">
              <a:extLst>
                <a:ext uri="{FF2B5EF4-FFF2-40B4-BE49-F238E27FC236}">
                  <a16:creationId xmlns:a16="http://schemas.microsoft.com/office/drawing/2014/main" id="{F965066A-8AE2-6F4B-8AFE-80D3D864448D}"/>
                </a:ext>
              </a:extLst>
            </p:cNvPr>
            <p:cNvSpPr/>
            <p:nvPr/>
          </p:nvSpPr>
          <p:spPr>
            <a:xfrm flipV="1">
              <a:off x="1252553" y="1371590"/>
              <a:ext cx="2351249" cy="1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77" name="Group">
              <a:extLst>
                <a:ext uri="{FF2B5EF4-FFF2-40B4-BE49-F238E27FC236}">
                  <a16:creationId xmlns:a16="http://schemas.microsoft.com/office/drawing/2014/main" id="{66DE3D93-C140-9A44-A93B-3F5DEFD520E5}"/>
                </a:ext>
              </a:extLst>
            </p:cNvPr>
            <p:cNvGrpSpPr/>
            <p:nvPr/>
          </p:nvGrpSpPr>
          <p:grpSpPr>
            <a:xfrm>
              <a:off x="1938991" y="324882"/>
              <a:ext cx="997359" cy="901674"/>
              <a:chOff x="0" y="0"/>
              <a:chExt cx="997357" cy="901673"/>
            </a:xfrm>
          </p:grpSpPr>
          <p:sp>
            <p:nvSpPr>
              <p:cNvPr id="78" name="Line">
                <a:extLst>
                  <a:ext uri="{FF2B5EF4-FFF2-40B4-BE49-F238E27FC236}">
                    <a16:creationId xmlns:a16="http://schemas.microsoft.com/office/drawing/2014/main" id="{8CCB51EF-8680-B94C-9762-7611D6F10D44}"/>
                  </a:ext>
                </a:extLst>
              </p:cNvPr>
              <p:cNvSpPr/>
              <p:nvPr/>
            </p:nvSpPr>
            <p:spPr>
              <a:xfrm rot="1118604">
                <a:off x="96591" y="49328"/>
                <a:ext cx="419101" cy="673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878"/>
                    </a:moveTo>
                    <a:lnTo>
                      <a:pt x="1964" y="20817"/>
                    </a:lnTo>
                    <a:cubicBezTo>
                      <a:pt x="1964" y="20817"/>
                      <a:pt x="1964" y="18939"/>
                      <a:pt x="2945" y="18626"/>
                    </a:cubicBezTo>
                    <a:cubicBezTo>
                      <a:pt x="3927" y="18313"/>
                      <a:pt x="3600" y="21130"/>
                      <a:pt x="4582" y="21130"/>
                    </a:cubicBezTo>
                    <a:cubicBezTo>
                      <a:pt x="5564" y="21130"/>
                      <a:pt x="7200" y="18000"/>
                      <a:pt x="7200" y="18000"/>
                    </a:cubicBezTo>
                    <a:lnTo>
                      <a:pt x="8836" y="21287"/>
                    </a:lnTo>
                    <a:lnTo>
                      <a:pt x="11127" y="17061"/>
                    </a:lnTo>
                    <a:lnTo>
                      <a:pt x="13745" y="21600"/>
                    </a:lnTo>
                    <a:lnTo>
                      <a:pt x="18327" y="2661"/>
                    </a:lnTo>
                    <a:lnTo>
                      <a:pt x="21600" y="0"/>
                    </a:lnTo>
                  </a:path>
                </a:pathLst>
              </a:custGeom>
              <a:noFill/>
              <a:ln w="38100" cap="flat">
                <a:solidFill>
                  <a:srgbClr val="94219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uFillTx/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79" name="Line">
                <a:extLst>
                  <a:ext uri="{FF2B5EF4-FFF2-40B4-BE49-F238E27FC236}">
                    <a16:creationId xmlns:a16="http://schemas.microsoft.com/office/drawing/2014/main" id="{49B52DDA-993E-BF46-9617-C747BD037054}"/>
                  </a:ext>
                </a:extLst>
              </p:cNvPr>
              <p:cNvSpPr/>
              <p:nvPr/>
            </p:nvSpPr>
            <p:spPr>
              <a:xfrm rot="1118604" flipH="1">
                <a:off x="481666" y="179245"/>
                <a:ext cx="419101" cy="673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878"/>
                    </a:moveTo>
                    <a:lnTo>
                      <a:pt x="1964" y="20817"/>
                    </a:lnTo>
                    <a:cubicBezTo>
                      <a:pt x="1964" y="20817"/>
                      <a:pt x="1964" y="18939"/>
                      <a:pt x="2945" y="18626"/>
                    </a:cubicBezTo>
                    <a:cubicBezTo>
                      <a:pt x="3927" y="18313"/>
                      <a:pt x="3600" y="21130"/>
                      <a:pt x="4582" y="21130"/>
                    </a:cubicBezTo>
                    <a:cubicBezTo>
                      <a:pt x="5564" y="21130"/>
                      <a:pt x="7200" y="18000"/>
                      <a:pt x="7200" y="18000"/>
                    </a:cubicBezTo>
                    <a:lnTo>
                      <a:pt x="8836" y="21287"/>
                    </a:lnTo>
                    <a:lnTo>
                      <a:pt x="11127" y="17061"/>
                    </a:lnTo>
                    <a:lnTo>
                      <a:pt x="13745" y="21600"/>
                    </a:lnTo>
                    <a:lnTo>
                      <a:pt x="18327" y="2661"/>
                    </a:lnTo>
                    <a:lnTo>
                      <a:pt x="21600" y="0"/>
                    </a:lnTo>
                  </a:path>
                </a:pathLst>
              </a:custGeom>
              <a:noFill/>
              <a:ln w="38100" cap="flat">
                <a:solidFill>
                  <a:srgbClr val="94219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uFillTx/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</p:grpSp>
      <p:grpSp>
        <p:nvGrpSpPr>
          <p:cNvPr id="80" name="Group">
            <a:extLst>
              <a:ext uri="{FF2B5EF4-FFF2-40B4-BE49-F238E27FC236}">
                <a16:creationId xmlns:a16="http://schemas.microsoft.com/office/drawing/2014/main" id="{D6302DA0-15C2-0748-AD03-3262043B0D22}"/>
              </a:ext>
            </a:extLst>
          </p:cNvPr>
          <p:cNvGrpSpPr/>
          <p:nvPr/>
        </p:nvGrpSpPr>
        <p:grpSpPr>
          <a:xfrm>
            <a:off x="5202475" y="1723960"/>
            <a:ext cx="1631950" cy="1008619"/>
            <a:chOff x="0" y="0"/>
            <a:chExt cx="1631949" cy="1008618"/>
          </a:xfrm>
        </p:grpSpPr>
        <p:sp>
          <p:nvSpPr>
            <p:cNvPr id="81" name="Line">
              <a:extLst>
                <a:ext uri="{FF2B5EF4-FFF2-40B4-BE49-F238E27FC236}">
                  <a16:creationId xmlns:a16="http://schemas.microsoft.com/office/drawing/2014/main" id="{954A8461-6734-EC4A-89CD-161216A27A5B}"/>
                </a:ext>
              </a:extLst>
            </p:cNvPr>
            <p:cNvSpPr/>
            <p:nvPr/>
          </p:nvSpPr>
          <p:spPr>
            <a:xfrm>
              <a:off x="0" y="449817"/>
              <a:ext cx="1631950" cy="55880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2" name="Line">
              <a:extLst>
                <a:ext uri="{FF2B5EF4-FFF2-40B4-BE49-F238E27FC236}">
                  <a16:creationId xmlns:a16="http://schemas.microsoft.com/office/drawing/2014/main" id="{00BBA9C9-B705-774E-B2EA-8D16ED5D355C}"/>
                </a:ext>
              </a:extLst>
            </p:cNvPr>
            <p:cNvSpPr/>
            <p:nvPr/>
          </p:nvSpPr>
          <p:spPr>
            <a:xfrm rot="1118604">
              <a:off x="549682" y="49328"/>
              <a:ext cx="419101" cy="673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878"/>
                  </a:moveTo>
                  <a:lnTo>
                    <a:pt x="1964" y="20817"/>
                  </a:lnTo>
                  <a:cubicBezTo>
                    <a:pt x="1964" y="20817"/>
                    <a:pt x="1964" y="18939"/>
                    <a:pt x="2945" y="18626"/>
                  </a:cubicBezTo>
                  <a:cubicBezTo>
                    <a:pt x="3927" y="18313"/>
                    <a:pt x="3600" y="21130"/>
                    <a:pt x="4582" y="21130"/>
                  </a:cubicBezTo>
                  <a:cubicBezTo>
                    <a:pt x="5564" y="21130"/>
                    <a:pt x="7200" y="18000"/>
                    <a:pt x="7200" y="18000"/>
                  </a:cubicBezTo>
                  <a:lnTo>
                    <a:pt x="8836" y="21287"/>
                  </a:lnTo>
                  <a:lnTo>
                    <a:pt x="11127" y="17061"/>
                  </a:lnTo>
                  <a:lnTo>
                    <a:pt x="13745" y="21600"/>
                  </a:lnTo>
                  <a:lnTo>
                    <a:pt x="18327" y="2661"/>
                  </a:lnTo>
                  <a:lnTo>
                    <a:pt x="21600" y="0"/>
                  </a:lnTo>
                </a:path>
              </a:pathLst>
            </a:custGeom>
            <a:noFill/>
            <a:ln w="38100" cap="flat">
              <a:solidFill>
                <a:srgbClr val="FF93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200"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3" name="Line">
              <a:extLst>
                <a:ext uri="{FF2B5EF4-FFF2-40B4-BE49-F238E27FC236}">
                  <a16:creationId xmlns:a16="http://schemas.microsoft.com/office/drawing/2014/main" id="{C5981357-3ED3-A247-BD03-AEDDD1A16657}"/>
                </a:ext>
              </a:extLst>
            </p:cNvPr>
            <p:cNvSpPr/>
            <p:nvPr/>
          </p:nvSpPr>
          <p:spPr>
            <a:xfrm rot="1118604" flipH="1">
              <a:off x="934757" y="179245"/>
              <a:ext cx="419101" cy="673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878"/>
                  </a:moveTo>
                  <a:lnTo>
                    <a:pt x="1964" y="20817"/>
                  </a:lnTo>
                  <a:cubicBezTo>
                    <a:pt x="1964" y="20817"/>
                    <a:pt x="1964" y="18939"/>
                    <a:pt x="2945" y="18626"/>
                  </a:cubicBezTo>
                  <a:cubicBezTo>
                    <a:pt x="3927" y="18313"/>
                    <a:pt x="3600" y="21130"/>
                    <a:pt x="4582" y="21130"/>
                  </a:cubicBezTo>
                  <a:cubicBezTo>
                    <a:pt x="5564" y="21130"/>
                    <a:pt x="7200" y="18000"/>
                    <a:pt x="7200" y="18000"/>
                  </a:cubicBezTo>
                  <a:lnTo>
                    <a:pt x="8836" y="21287"/>
                  </a:lnTo>
                  <a:lnTo>
                    <a:pt x="11127" y="17061"/>
                  </a:lnTo>
                  <a:lnTo>
                    <a:pt x="13745" y="21600"/>
                  </a:lnTo>
                  <a:lnTo>
                    <a:pt x="18327" y="2661"/>
                  </a:lnTo>
                  <a:lnTo>
                    <a:pt x="21600" y="0"/>
                  </a:lnTo>
                </a:path>
              </a:pathLst>
            </a:custGeom>
            <a:noFill/>
            <a:ln w="38100" cap="flat">
              <a:solidFill>
                <a:srgbClr val="FF93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200"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031B2469-A259-CA48-ADC9-4AFE66C54DC1}"/>
              </a:ext>
            </a:extLst>
          </p:cNvPr>
          <p:cNvSpPr txBox="1"/>
          <p:nvPr/>
        </p:nvSpPr>
        <p:spPr>
          <a:xfrm>
            <a:off x="396508" y="6183448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774014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17F34B6-63F2-EBF8-E4EB-AF9FA799837E}"/>
              </a:ext>
            </a:extLst>
          </p:cNvPr>
          <p:cNvSpPr/>
          <p:nvPr/>
        </p:nvSpPr>
        <p:spPr>
          <a:xfrm>
            <a:off x="496957" y="1406866"/>
            <a:ext cx="7952562" cy="4959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308210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Théorème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la tranche de Fourier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55600" y="1022192"/>
            <a:ext cx="7867816" cy="40127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400" b="1" u="sng" spc="-50" dirty="0" err="1">
                <a:latin typeface="+mj-lt"/>
                <a:cs typeface="Tahoma"/>
              </a:rPr>
              <a:t>Transformée</a:t>
            </a:r>
            <a:r>
              <a:rPr lang="en-CA" sz="2400" b="1" u="sng" spc="-50" dirty="0">
                <a:latin typeface="+mj-lt"/>
                <a:cs typeface="Tahoma"/>
              </a:rPr>
              <a:t> de Fourier </a:t>
            </a:r>
            <a:r>
              <a:rPr lang="en-CA" sz="2400" b="1" u="sng" spc="-50" dirty="0" err="1">
                <a:latin typeface="+mj-lt"/>
                <a:cs typeface="Tahoma"/>
              </a:rPr>
              <a:t>d’une</a:t>
            </a:r>
            <a:r>
              <a:rPr lang="en-CA" sz="2400" b="1" u="sng" spc="-50" dirty="0">
                <a:latin typeface="+mj-lt"/>
                <a:cs typeface="Tahoma"/>
              </a:rPr>
              <a:t> projection</a:t>
            </a:r>
          </a:p>
          <a:p>
            <a:pPr marL="0" indent="0"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buSzPct val="135000"/>
              <a:buNone/>
            </a:pP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8151C3C-082B-0D4C-8D1A-F4E1E3A8B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28" y="1406866"/>
            <a:ext cx="2979801" cy="813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E68AB1-CF9F-60DD-A08E-CBC072470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28" y="2250432"/>
            <a:ext cx="5595357" cy="63264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9D5667A-0455-D180-469C-0E789F737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740" y="2929243"/>
            <a:ext cx="4887520" cy="684790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2EA0D3EC-F1C2-408B-FEB6-31AC61B52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2016" y="3718606"/>
            <a:ext cx="3415582" cy="575037"/>
          </a:xfrm>
          <a:prstGeom prst="rect">
            <a:avLst/>
          </a:prstGeom>
        </p:spPr>
      </p:pic>
      <p:pic>
        <p:nvPicPr>
          <p:cNvPr id="16" name="Picture 15" descr="Text, letter&#10;&#10;Description automatically generated">
            <a:extLst>
              <a:ext uri="{FF2B5EF4-FFF2-40B4-BE49-F238E27FC236}">
                <a16:creationId xmlns:a16="http://schemas.microsoft.com/office/drawing/2014/main" id="{46CD1DF7-27E2-9E23-E7CA-C525B4CC82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328" y="4552056"/>
            <a:ext cx="4887520" cy="867606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1D34B7A-DACB-F388-4819-FCB39FAC62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2865" y="3856544"/>
            <a:ext cx="802350" cy="234533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1F482F9-D4AD-4209-9E88-A60372FEBB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817" b="5264"/>
          <a:stretch/>
        </p:blipFill>
        <p:spPr>
          <a:xfrm>
            <a:off x="5964094" y="3871293"/>
            <a:ext cx="713481" cy="146406"/>
          </a:xfrm>
          <a:prstGeom prst="rect">
            <a:avLst/>
          </a:prstGeom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85E1E0FF-35F9-77D3-5CEF-3D420982E9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9807" y="5558238"/>
            <a:ext cx="2786266" cy="653989"/>
          </a:xfrm>
          <a:prstGeom prst="rect">
            <a:avLst/>
          </a:prstGeom>
          <a:ln w="28575">
            <a:solidFill>
              <a:srgbClr val="E60000"/>
            </a:solidFill>
          </a:ln>
        </p:spPr>
      </p:pic>
    </p:spTree>
    <p:extLst>
      <p:ext uri="{BB962C8B-B14F-4D97-AF65-F5344CB8AC3E}">
        <p14:creationId xmlns:p14="http://schemas.microsoft.com/office/powerpoint/2010/main" val="24015255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667351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Méthode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Fourier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15" name="Group">
            <a:extLst>
              <a:ext uri="{FF2B5EF4-FFF2-40B4-BE49-F238E27FC236}">
                <a16:creationId xmlns:a16="http://schemas.microsoft.com/office/drawing/2014/main" id="{9B954CA6-7608-AA48-A79C-B7472CA3A3A7}"/>
              </a:ext>
            </a:extLst>
          </p:cNvPr>
          <p:cNvGrpSpPr/>
          <p:nvPr/>
        </p:nvGrpSpPr>
        <p:grpSpPr>
          <a:xfrm>
            <a:off x="6359666" y="1850978"/>
            <a:ext cx="2682735" cy="2754244"/>
            <a:chOff x="0" y="0"/>
            <a:chExt cx="2682734" cy="2754243"/>
          </a:xfrm>
        </p:grpSpPr>
        <p:sp>
          <p:nvSpPr>
            <p:cNvPr id="16" name="Line">
              <a:extLst>
                <a:ext uri="{FF2B5EF4-FFF2-40B4-BE49-F238E27FC236}">
                  <a16:creationId xmlns:a16="http://schemas.microsoft.com/office/drawing/2014/main" id="{E9726C23-07BB-004F-BE35-C7AE9CA3A3D8}"/>
                </a:ext>
              </a:extLst>
            </p:cNvPr>
            <p:cNvSpPr/>
            <p:nvPr/>
          </p:nvSpPr>
          <p:spPr>
            <a:xfrm flipH="1">
              <a:off x="0" y="2108200"/>
              <a:ext cx="930135" cy="406401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18" name="url.jpg" descr="url.jpg">
              <a:extLst>
                <a:ext uri="{FF2B5EF4-FFF2-40B4-BE49-F238E27FC236}">
                  <a16:creationId xmlns:a16="http://schemas.microsoft.com/office/drawing/2014/main" id="{56515152-45BB-2E4B-A4BF-FFE9B30B4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5706" r="18324" b="3577"/>
            <a:stretch>
              <a:fillRect/>
            </a:stretch>
          </p:blipFill>
          <p:spPr>
            <a:xfrm>
              <a:off x="1094018" y="758994"/>
              <a:ext cx="1259733" cy="1380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TF-1 2D">
              <a:extLst>
                <a:ext uri="{FF2B5EF4-FFF2-40B4-BE49-F238E27FC236}">
                  <a16:creationId xmlns:a16="http://schemas.microsoft.com/office/drawing/2014/main" id="{7A468857-3E56-D747-8A29-62ACF1B28A81}"/>
                </a:ext>
              </a:extLst>
            </p:cNvPr>
            <p:cNvSpPr txBox="1"/>
            <p:nvPr/>
          </p:nvSpPr>
          <p:spPr>
            <a:xfrm>
              <a:off x="193533" y="2400300"/>
              <a:ext cx="729367" cy="3539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/>
            <a:p>
              <a:pPr>
                <a:defRPr b="1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</a:defRPr>
              </a:pPr>
              <a:r>
                <a:rPr dirty="0">
                  <a:latin typeface="+mj-lt"/>
                </a:rPr>
                <a:t>TF</a:t>
              </a:r>
              <a:r>
                <a:rPr baseline="31999" dirty="0">
                  <a:latin typeface="+mj-lt"/>
                </a:rPr>
                <a:t>-1</a:t>
              </a:r>
              <a:r>
                <a:rPr dirty="0">
                  <a:latin typeface="+mj-lt"/>
                </a:rPr>
                <a:t> 2D</a:t>
              </a:r>
            </a:p>
          </p:txBody>
        </p:sp>
        <p:sp>
          <p:nvSpPr>
            <p:cNvPr id="21" name="Faire la TF-2D inverse">
              <a:extLst>
                <a:ext uri="{FF2B5EF4-FFF2-40B4-BE49-F238E27FC236}">
                  <a16:creationId xmlns:a16="http://schemas.microsoft.com/office/drawing/2014/main" id="{A6FF33B7-231A-2343-97A7-9532F0EBF94B}"/>
                </a:ext>
              </a:extLst>
            </p:cNvPr>
            <p:cNvSpPr txBox="1"/>
            <p:nvPr/>
          </p:nvSpPr>
          <p:spPr>
            <a:xfrm>
              <a:off x="841233" y="0"/>
              <a:ext cx="1841501" cy="63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r>
                <a:rPr dirty="0">
                  <a:latin typeface="+mj-lt"/>
                </a:rPr>
                <a:t>Faire la TF-2D inverse</a:t>
              </a:r>
            </a:p>
          </p:txBody>
        </p:sp>
        <p:sp>
          <p:nvSpPr>
            <p:cNvPr id="22" name="3">
              <a:extLst>
                <a:ext uri="{FF2B5EF4-FFF2-40B4-BE49-F238E27FC236}">
                  <a16:creationId xmlns:a16="http://schemas.microsoft.com/office/drawing/2014/main" id="{14014E3A-8DC6-CF45-9B72-07485BC035E1}"/>
                </a:ext>
              </a:extLst>
            </p:cNvPr>
            <p:cNvSpPr/>
            <p:nvPr/>
          </p:nvSpPr>
          <p:spPr>
            <a:xfrm>
              <a:off x="301483" y="82550"/>
              <a:ext cx="457201" cy="457200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/>
            <a:p>
              <a:r>
                <a:rPr lang="en-CA" dirty="0"/>
                <a:t> </a:t>
              </a:r>
              <a:r>
                <a:rPr dirty="0"/>
                <a:t>3</a:t>
              </a:r>
            </a:p>
          </p:txBody>
        </p:sp>
      </p:grpSp>
      <p:grpSp>
        <p:nvGrpSpPr>
          <p:cNvPr id="23" name="Group">
            <a:extLst>
              <a:ext uri="{FF2B5EF4-FFF2-40B4-BE49-F238E27FC236}">
                <a16:creationId xmlns:a16="http://schemas.microsoft.com/office/drawing/2014/main" id="{957F330D-C301-8D44-963A-532A4B473F48}"/>
              </a:ext>
            </a:extLst>
          </p:cNvPr>
          <p:cNvGrpSpPr/>
          <p:nvPr/>
        </p:nvGrpSpPr>
        <p:grpSpPr>
          <a:xfrm>
            <a:off x="336550" y="1711278"/>
            <a:ext cx="3871750" cy="3147943"/>
            <a:chOff x="11875" y="0"/>
            <a:chExt cx="3871750" cy="3147943"/>
          </a:xfrm>
        </p:grpSpPr>
        <p:grpSp>
          <p:nvGrpSpPr>
            <p:cNvPr id="24" name="Group">
              <a:extLst>
                <a:ext uri="{FF2B5EF4-FFF2-40B4-BE49-F238E27FC236}">
                  <a16:creationId xmlns:a16="http://schemas.microsoft.com/office/drawing/2014/main" id="{C0C3CCFE-82C8-7B43-876A-C29DC1E07FDC}"/>
                </a:ext>
              </a:extLst>
            </p:cNvPr>
            <p:cNvGrpSpPr/>
            <p:nvPr/>
          </p:nvGrpSpPr>
          <p:grpSpPr>
            <a:xfrm>
              <a:off x="1898650" y="666451"/>
              <a:ext cx="1984975" cy="1816699"/>
              <a:chOff x="0" y="0"/>
              <a:chExt cx="1984975" cy="1816697"/>
            </a:xfrm>
          </p:grpSpPr>
          <p:pic>
            <p:nvPicPr>
              <p:cNvPr id="37" name="Screen shot 2013-01-28 at 10.30.56 PM.png" descr="Screen shot 2013-01-28 at 10.30.56 PM.png">
                <a:extLst>
                  <a:ext uri="{FF2B5EF4-FFF2-40B4-BE49-F238E27FC236}">
                    <a16:creationId xmlns:a16="http://schemas.microsoft.com/office/drawing/2014/main" id="{856F9450-7690-F349-93E5-7467672F7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981200" cy="18166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8" name="Rectangle">
                <a:extLst>
                  <a:ext uri="{FF2B5EF4-FFF2-40B4-BE49-F238E27FC236}">
                    <a16:creationId xmlns:a16="http://schemas.microsoft.com/office/drawing/2014/main" id="{8B840E39-4E5B-E94A-9E3A-6A632921F2A0}"/>
                  </a:ext>
                </a:extLst>
              </p:cNvPr>
              <p:cNvSpPr/>
              <p:nvPr/>
            </p:nvSpPr>
            <p:spPr>
              <a:xfrm>
                <a:off x="1438875" y="336848"/>
                <a:ext cx="546100" cy="3048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t">
                <a:noAutofit/>
              </a:bodyPr>
              <a:lstStyle/>
              <a:p>
                <a:endParaRPr/>
              </a:p>
            </p:txBody>
          </p:sp>
        </p:grpSp>
        <p:pic>
          <p:nvPicPr>
            <p:cNvPr id="26" name="url.jpg" descr="url.jpg">
              <a:extLst>
                <a:ext uri="{FF2B5EF4-FFF2-40B4-BE49-F238E27FC236}">
                  <a16:creationId xmlns:a16="http://schemas.microsoft.com/office/drawing/2014/main" id="{B8301BE5-2ECB-864D-93CF-E58F48842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5706" r="18324" b="3577"/>
            <a:stretch>
              <a:fillRect/>
            </a:stretch>
          </p:blipFill>
          <p:spPr>
            <a:xfrm>
              <a:off x="119434" y="898694"/>
              <a:ext cx="1259733" cy="1380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7" name="Group">
              <a:extLst>
                <a:ext uri="{FF2B5EF4-FFF2-40B4-BE49-F238E27FC236}">
                  <a16:creationId xmlns:a16="http://schemas.microsoft.com/office/drawing/2014/main" id="{31D3389D-541E-9C43-A727-4B053C39BCF2}"/>
                </a:ext>
              </a:extLst>
            </p:cNvPr>
            <p:cNvGrpSpPr/>
            <p:nvPr/>
          </p:nvGrpSpPr>
          <p:grpSpPr>
            <a:xfrm rot="244460">
              <a:off x="916516" y="2080262"/>
              <a:ext cx="952502" cy="751838"/>
              <a:chOff x="0" y="0"/>
              <a:chExt cx="952500" cy="751837"/>
            </a:xfrm>
          </p:grpSpPr>
          <p:sp>
            <p:nvSpPr>
              <p:cNvPr id="35" name="Line">
                <a:extLst>
                  <a:ext uri="{FF2B5EF4-FFF2-40B4-BE49-F238E27FC236}">
                    <a16:creationId xmlns:a16="http://schemas.microsoft.com/office/drawing/2014/main" id="{9029A299-1DDF-6A43-9501-B6EF1C2A361D}"/>
                  </a:ext>
                </a:extLst>
              </p:cNvPr>
              <p:cNvSpPr/>
              <p:nvPr/>
            </p:nvSpPr>
            <p:spPr>
              <a:xfrm flipV="1">
                <a:off x="0" y="138004"/>
                <a:ext cx="952501" cy="613834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6" name="Line">
                <a:extLst>
                  <a:ext uri="{FF2B5EF4-FFF2-40B4-BE49-F238E27FC236}">
                    <a16:creationId xmlns:a16="http://schemas.microsoft.com/office/drawing/2014/main" id="{289C2EAF-B090-ED43-B37A-CDD90F8874B6}"/>
                  </a:ext>
                </a:extLst>
              </p:cNvPr>
              <p:cNvSpPr/>
              <p:nvPr/>
            </p:nvSpPr>
            <p:spPr>
              <a:xfrm rot="19560562">
                <a:off x="51862" y="191300"/>
                <a:ext cx="762001" cy="254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62"/>
                    </a:moveTo>
                    <a:lnTo>
                      <a:pt x="1414" y="14850"/>
                    </a:lnTo>
                    <a:lnTo>
                      <a:pt x="2186" y="17550"/>
                    </a:lnTo>
                    <a:lnTo>
                      <a:pt x="3214" y="7425"/>
                    </a:lnTo>
                    <a:lnTo>
                      <a:pt x="3857" y="9787"/>
                    </a:lnTo>
                    <a:lnTo>
                      <a:pt x="5014" y="0"/>
                    </a:lnTo>
                    <a:lnTo>
                      <a:pt x="6043" y="5737"/>
                    </a:lnTo>
                    <a:lnTo>
                      <a:pt x="6686" y="1350"/>
                    </a:lnTo>
                    <a:lnTo>
                      <a:pt x="7200" y="6413"/>
                    </a:lnTo>
                    <a:lnTo>
                      <a:pt x="7714" y="9787"/>
                    </a:lnTo>
                    <a:lnTo>
                      <a:pt x="9129" y="2363"/>
                    </a:lnTo>
                    <a:lnTo>
                      <a:pt x="9771" y="5062"/>
                    </a:lnTo>
                    <a:lnTo>
                      <a:pt x="10414" y="8100"/>
                    </a:lnTo>
                    <a:lnTo>
                      <a:pt x="10929" y="5737"/>
                    </a:lnTo>
                    <a:lnTo>
                      <a:pt x="11829" y="7425"/>
                    </a:lnTo>
                    <a:lnTo>
                      <a:pt x="12471" y="9787"/>
                    </a:lnTo>
                    <a:lnTo>
                      <a:pt x="12729" y="11475"/>
                    </a:lnTo>
                    <a:cubicBezTo>
                      <a:pt x="12729" y="11475"/>
                      <a:pt x="12986" y="9787"/>
                      <a:pt x="13243" y="9787"/>
                    </a:cubicBezTo>
                    <a:cubicBezTo>
                      <a:pt x="13500" y="9787"/>
                      <a:pt x="13886" y="12488"/>
                      <a:pt x="13886" y="12488"/>
                    </a:cubicBezTo>
                    <a:lnTo>
                      <a:pt x="14014" y="14175"/>
                    </a:lnTo>
                    <a:cubicBezTo>
                      <a:pt x="14014" y="14175"/>
                      <a:pt x="14657" y="15525"/>
                      <a:pt x="14786" y="14850"/>
                    </a:cubicBezTo>
                    <a:cubicBezTo>
                      <a:pt x="14914" y="14175"/>
                      <a:pt x="16071" y="9450"/>
                      <a:pt x="16071" y="8100"/>
                    </a:cubicBezTo>
                    <a:cubicBezTo>
                      <a:pt x="16071" y="6750"/>
                      <a:pt x="16586" y="1350"/>
                      <a:pt x="16586" y="1350"/>
                    </a:cubicBezTo>
                    <a:cubicBezTo>
                      <a:pt x="16586" y="1350"/>
                      <a:pt x="16971" y="6075"/>
                      <a:pt x="17100" y="6750"/>
                    </a:cubicBezTo>
                    <a:cubicBezTo>
                      <a:pt x="17229" y="7425"/>
                      <a:pt x="18000" y="7762"/>
                      <a:pt x="18000" y="7762"/>
                    </a:cubicBezTo>
                    <a:lnTo>
                      <a:pt x="18000" y="9450"/>
                    </a:lnTo>
                    <a:lnTo>
                      <a:pt x="18386" y="11137"/>
                    </a:lnTo>
                    <a:lnTo>
                      <a:pt x="18771" y="13162"/>
                    </a:lnTo>
                    <a:cubicBezTo>
                      <a:pt x="18771" y="13162"/>
                      <a:pt x="19286" y="12825"/>
                      <a:pt x="19543" y="13162"/>
                    </a:cubicBezTo>
                    <a:cubicBezTo>
                      <a:pt x="19800" y="13500"/>
                      <a:pt x="19671" y="12487"/>
                      <a:pt x="20057" y="14850"/>
                    </a:cubicBezTo>
                    <a:cubicBezTo>
                      <a:pt x="20443" y="17212"/>
                      <a:pt x="20571" y="17887"/>
                      <a:pt x="20571" y="17887"/>
                    </a:cubicBezTo>
                    <a:lnTo>
                      <a:pt x="21471" y="19912"/>
                    </a:lnTo>
                    <a:lnTo>
                      <a:pt x="21600" y="21600"/>
                    </a:lnTo>
                  </a:path>
                </a:pathLst>
              </a:cu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uFillTx/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28" name="Line">
              <a:extLst>
                <a:ext uri="{FF2B5EF4-FFF2-40B4-BE49-F238E27FC236}">
                  <a16:creationId xmlns:a16="http://schemas.microsoft.com/office/drawing/2014/main" id="{DBC553CD-8E28-134F-8323-9BDB01D54005}"/>
                </a:ext>
              </a:extLst>
            </p:cNvPr>
            <p:cNvSpPr/>
            <p:nvPr/>
          </p:nvSpPr>
          <p:spPr>
            <a:xfrm rot="380165">
              <a:off x="1453494" y="2065581"/>
              <a:ext cx="901701" cy="72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683" extrusionOk="0">
                  <a:moveTo>
                    <a:pt x="21600" y="0"/>
                  </a:moveTo>
                  <a:cubicBezTo>
                    <a:pt x="21600" y="0"/>
                    <a:pt x="21231" y="10914"/>
                    <a:pt x="15049" y="16257"/>
                  </a:cubicBezTo>
                  <a:cubicBezTo>
                    <a:pt x="8866" y="21600"/>
                    <a:pt x="0" y="16450"/>
                    <a:pt x="0" y="16450"/>
                  </a:cubicBezTo>
                </a:path>
              </a:pathLst>
            </a:custGeom>
            <a:noFill/>
            <a:ln w="38100" cap="flat">
              <a:solidFill>
                <a:srgbClr val="0433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200">
                  <a:solidFill>
                    <a:srgbClr val="0433FF"/>
                  </a:solidFill>
                  <a:uFillTx/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9" name="TF 1D">
              <a:extLst>
                <a:ext uri="{FF2B5EF4-FFF2-40B4-BE49-F238E27FC236}">
                  <a16:creationId xmlns:a16="http://schemas.microsoft.com/office/drawing/2014/main" id="{429CB5FC-5DDC-7E44-9BE2-31CA4328B022}"/>
                </a:ext>
              </a:extLst>
            </p:cNvPr>
            <p:cNvSpPr txBox="1"/>
            <p:nvPr/>
          </p:nvSpPr>
          <p:spPr>
            <a:xfrm>
              <a:off x="1568450" y="2794000"/>
              <a:ext cx="604333" cy="3539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>
                <a:defRPr b="1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</a:defRPr>
              </a:lvl1pPr>
            </a:lstStyle>
            <a:p>
              <a:r>
                <a:rPr dirty="0">
                  <a:latin typeface="+mj-lt"/>
                </a:rPr>
                <a:t>TF 1D</a:t>
              </a:r>
            </a:p>
          </p:txBody>
        </p:sp>
        <p:sp>
          <p:nvSpPr>
            <p:cNvPr id="30" name="Faire la TF-1D de chaque projection">
              <a:extLst>
                <a:ext uri="{FF2B5EF4-FFF2-40B4-BE49-F238E27FC236}">
                  <a16:creationId xmlns:a16="http://schemas.microsoft.com/office/drawing/2014/main" id="{F9B47A7F-3F6F-8E40-8303-79BB5C76C7E8}"/>
                </a:ext>
              </a:extLst>
            </p:cNvPr>
            <p:cNvSpPr txBox="1"/>
            <p:nvPr/>
          </p:nvSpPr>
          <p:spPr>
            <a:xfrm>
              <a:off x="539750" y="0"/>
              <a:ext cx="2565400" cy="63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r>
                <a:rPr dirty="0">
                  <a:latin typeface="+mj-lt"/>
                </a:rPr>
                <a:t>Faire la TF-1D de </a:t>
              </a:r>
              <a:r>
                <a:rPr dirty="0" err="1">
                  <a:latin typeface="+mj-lt"/>
                </a:rPr>
                <a:t>chaque</a:t>
              </a:r>
              <a:r>
                <a:rPr dirty="0">
                  <a:latin typeface="+mj-lt"/>
                </a:rPr>
                <a:t> projection</a:t>
              </a: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id="{984D03E7-589F-074C-BDEA-967F76B505D3}"/>
                </a:ext>
              </a:extLst>
            </p:cNvPr>
            <p:cNvSpPr/>
            <p:nvPr/>
          </p:nvSpPr>
          <p:spPr>
            <a:xfrm>
              <a:off x="11875" y="82550"/>
              <a:ext cx="457200" cy="457200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/>
            <a:p>
              <a:r>
                <a:rPr lang="en-CA" dirty="0"/>
                <a:t> </a:t>
              </a:r>
              <a:r>
                <a:rPr dirty="0"/>
                <a:t>1</a:t>
              </a:r>
            </a:p>
          </p:txBody>
        </p:sp>
        <p:grpSp>
          <p:nvGrpSpPr>
            <p:cNvPr id="32" name="Group">
              <a:extLst>
                <a:ext uri="{FF2B5EF4-FFF2-40B4-BE49-F238E27FC236}">
                  <a16:creationId xmlns:a16="http://schemas.microsoft.com/office/drawing/2014/main" id="{5530EA60-B523-F143-AD12-A8FF6790A1D3}"/>
                </a:ext>
              </a:extLst>
            </p:cNvPr>
            <p:cNvGrpSpPr/>
            <p:nvPr/>
          </p:nvGrpSpPr>
          <p:grpSpPr>
            <a:xfrm>
              <a:off x="1974850" y="1270000"/>
              <a:ext cx="1612900" cy="952501"/>
              <a:chOff x="0" y="0"/>
              <a:chExt cx="1612899" cy="952499"/>
            </a:xfrm>
          </p:grpSpPr>
          <p:sp>
            <p:nvSpPr>
              <p:cNvPr id="33" name="Line">
                <a:extLst>
                  <a:ext uri="{FF2B5EF4-FFF2-40B4-BE49-F238E27FC236}">
                    <a16:creationId xmlns:a16="http://schemas.microsoft.com/office/drawing/2014/main" id="{07D0AAA7-A5C8-D144-AD9C-7B5F7C09C130}"/>
                  </a:ext>
                </a:extLst>
              </p:cNvPr>
              <p:cNvSpPr/>
              <p:nvPr/>
            </p:nvSpPr>
            <p:spPr>
              <a:xfrm flipV="1">
                <a:off x="129188" y="0"/>
                <a:ext cx="1483712" cy="878962"/>
              </a:xfrm>
              <a:prstGeom prst="line">
                <a:avLst/>
              </a:prstGeom>
              <a:noFill/>
              <a:ln w="101600" cap="rnd">
                <a:solidFill>
                  <a:srgbClr val="FF26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4" name="Line">
                <a:extLst>
                  <a:ext uri="{FF2B5EF4-FFF2-40B4-BE49-F238E27FC236}">
                    <a16:creationId xmlns:a16="http://schemas.microsoft.com/office/drawing/2014/main" id="{28CD37CC-B770-F545-A0B9-80769C0A2BA5}"/>
                  </a:ext>
                </a:extLst>
              </p:cNvPr>
              <p:cNvSpPr/>
              <p:nvPr/>
            </p:nvSpPr>
            <p:spPr>
              <a:xfrm flipV="1">
                <a:off x="0" y="73538"/>
                <a:ext cx="1483712" cy="878962"/>
              </a:xfrm>
              <a:prstGeom prst="line">
                <a:avLst/>
              </a:prstGeom>
              <a:noFill/>
              <a:ln w="101600" cap="rnd">
                <a:solidFill>
                  <a:srgbClr val="FF26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dirty="0"/>
              </a:p>
            </p:txBody>
          </p:sp>
        </p:grpSp>
      </p:grpSp>
      <p:grpSp>
        <p:nvGrpSpPr>
          <p:cNvPr id="39" name="Group">
            <a:extLst>
              <a:ext uri="{FF2B5EF4-FFF2-40B4-BE49-F238E27FC236}">
                <a16:creationId xmlns:a16="http://schemas.microsoft.com/office/drawing/2014/main" id="{486781FE-2D45-4E41-A345-12768704470A}"/>
              </a:ext>
            </a:extLst>
          </p:cNvPr>
          <p:cNvGrpSpPr/>
          <p:nvPr/>
        </p:nvGrpSpPr>
        <p:grpSpPr>
          <a:xfrm>
            <a:off x="3730144" y="2733628"/>
            <a:ext cx="3051657" cy="2635250"/>
            <a:chOff x="95094" y="0"/>
            <a:chExt cx="3051656" cy="2635250"/>
          </a:xfrm>
        </p:grpSpPr>
        <p:pic>
          <p:nvPicPr>
            <p:cNvPr id="40" name="Screen shot 2013-01-28 at 10.31.10 PM.png" descr="Screen shot 2013-01-28 at 10.31.10 PM.png">
              <a:extLst>
                <a:ext uri="{FF2B5EF4-FFF2-40B4-BE49-F238E27FC236}">
                  <a16:creationId xmlns:a16="http://schemas.microsoft.com/office/drawing/2014/main" id="{BE09A622-6AAC-F240-9943-68D120687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7899" y="946150"/>
              <a:ext cx="1706301" cy="1689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" name="Remplir le plan de Fourier (interpoler)">
              <a:extLst>
                <a:ext uri="{FF2B5EF4-FFF2-40B4-BE49-F238E27FC236}">
                  <a16:creationId xmlns:a16="http://schemas.microsoft.com/office/drawing/2014/main" id="{5900DB6C-B430-7A4E-A2EC-B7B3606095CD}"/>
                </a:ext>
              </a:extLst>
            </p:cNvPr>
            <p:cNvSpPr txBox="1"/>
            <p:nvPr/>
          </p:nvSpPr>
          <p:spPr>
            <a:xfrm>
              <a:off x="746449" y="438150"/>
              <a:ext cx="2400301" cy="6309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r>
                <a:rPr dirty="0" err="1">
                  <a:latin typeface="+mj-lt"/>
                </a:rPr>
                <a:t>Remplir</a:t>
              </a:r>
              <a:r>
                <a:rPr dirty="0">
                  <a:latin typeface="+mj-lt"/>
                </a:rPr>
                <a:t> </a:t>
              </a:r>
              <a:r>
                <a:rPr lang="en-CA" dirty="0">
                  <a:latin typeface="+mj-lt"/>
                </a:rPr>
                <a:t>le domain </a:t>
              </a:r>
              <a:r>
                <a:rPr lang="en-CA" dirty="0" err="1">
                  <a:latin typeface="+mj-lt"/>
                </a:rPr>
                <a:t>fréquentiel</a:t>
              </a:r>
              <a:r>
                <a:rPr lang="en-CA" dirty="0">
                  <a:latin typeface="+mj-lt"/>
                </a:rPr>
                <a:t> + </a:t>
              </a:r>
              <a:r>
                <a:rPr dirty="0" err="1">
                  <a:latin typeface="+mj-lt"/>
                </a:rPr>
                <a:t>interpoler</a:t>
              </a:r>
              <a:endParaRPr dirty="0">
                <a:latin typeface="+mj-lt"/>
              </a:endParaRPr>
            </a:p>
          </p:txBody>
        </p:sp>
        <p:sp>
          <p:nvSpPr>
            <p:cNvPr id="42" name="2">
              <a:extLst>
                <a:ext uri="{FF2B5EF4-FFF2-40B4-BE49-F238E27FC236}">
                  <a16:creationId xmlns:a16="http://schemas.microsoft.com/office/drawing/2014/main" id="{A28E90DC-3702-EA4B-A95A-077FB3AE50FE}"/>
                </a:ext>
              </a:extLst>
            </p:cNvPr>
            <p:cNvSpPr/>
            <p:nvPr/>
          </p:nvSpPr>
          <p:spPr>
            <a:xfrm>
              <a:off x="1565599" y="0"/>
              <a:ext cx="457201" cy="457200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noAutofit/>
            </a:bodyPr>
            <a:lstStyle/>
            <a:p>
              <a:r>
                <a:rPr lang="en-CA" dirty="0"/>
                <a:t> </a:t>
              </a:r>
              <a:r>
                <a:rPr dirty="0"/>
                <a:t>2</a:t>
              </a:r>
            </a:p>
          </p:txBody>
        </p:sp>
        <p:sp>
          <p:nvSpPr>
            <p:cNvPr id="43" name="interpolation">
              <a:extLst>
                <a:ext uri="{FF2B5EF4-FFF2-40B4-BE49-F238E27FC236}">
                  <a16:creationId xmlns:a16="http://schemas.microsoft.com/office/drawing/2014/main" id="{0E705C6F-C7DF-4548-B153-7CE5C171E6FE}"/>
                </a:ext>
              </a:extLst>
            </p:cNvPr>
            <p:cNvSpPr txBox="1"/>
            <p:nvPr/>
          </p:nvSpPr>
          <p:spPr>
            <a:xfrm rot="952066">
              <a:off x="156550" y="1242054"/>
              <a:ext cx="814325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8100" tIns="38100" rIns="38100" bIns="38100" numCol="1" anchor="t">
              <a:spAutoFit/>
            </a:bodyPr>
            <a:lstStyle>
              <a:lvl1pPr>
                <a:defRPr sz="1100" b="1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</a:defRPr>
              </a:lvl1pPr>
            </a:lstStyle>
            <a:p>
              <a:r>
                <a:rPr dirty="0">
                  <a:latin typeface="+mj-lt"/>
                </a:rPr>
                <a:t>interpolation</a:t>
              </a:r>
            </a:p>
          </p:txBody>
        </p:sp>
        <p:sp>
          <p:nvSpPr>
            <p:cNvPr id="44" name="Line">
              <a:extLst>
                <a:ext uri="{FF2B5EF4-FFF2-40B4-BE49-F238E27FC236}">
                  <a16:creationId xmlns:a16="http://schemas.microsoft.com/office/drawing/2014/main" id="{9FCED071-62F2-D74D-8E64-B80D141D0ACB}"/>
                </a:ext>
              </a:extLst>
            </p:cNvPr>
            <p:cNvSpPr/>
            <p:nvPr/>
          </p:nvSpPr>
          <p:spPr>
            <a:xfrm flipH="1" flipV="1">
              <a:off x="95094" y="1381313"/>
              <a:ext cx="961673" cy="282395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2C47CAC4-C0B8-AE41-8E74-6A926F063380}"/>
              </a:ext>
            </a:extLst>
          </p:cNvPr>
          <p:cNvSpPr txBox="1"/>
          <p:nvPr/>
        </p:nvSpPr>
        <p:spPr>
          <a:xfrm>
            <a:off x="396508" y="6247843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3B900B0-8280-7F45-8423-DB40743EA520}"/>
                  </a:ext>
                </a:extLst>
              </p:cNvPr>
              <p:cNvSpPr txBox="1"/>
              <p:nvPr/>
            </p:nvSpPr>
            <p:spPr>
              <a:xfrm>
                <a:off x="3041381" y="1144769"/>
                <a:ext cx="2657972" cy="372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𝐹𝑇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3B900B0-8280-7F45-8423-DB40743EA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381" y="1144769"/>
                <a:ext cx="2657972" cy="372666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: Rounded Corners 19">
            <a:extLst>
              <a:ext uri="{FF2B5EF4-FFF2-40B4-BE49-F238E27FC236}">
                <a16:creationId xmlns:a16="http://schemas.microsoft.com/office/drawing/2014/main" id="{61389433-1598-A04C-8F34-098367F60B2E}"/>
              </a:ext>
            </a:extLst>
          </p:cNvPr>
          <p:cNvSpPr/>
          <p:nvPr/>
        </p:nvSpPr>
        <p:spPr>
          <a:xfrm>
            <a:off x="385459" y="5762878"/>
            <a:ext cx="8224974" cy="386745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Pct val="100000"/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lang="en-CA" b="1" dirty="0" err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problème</a:t>
            </a:r>
            <a:r>
              <a:rPr lang="en-CA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 </a:t>
            </a:r>
            <a:r>
              <a:rPr lang="en-CA" b="1" dirty="0" err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d’interpolation</a:t>
            </a:r>
            <a:r>
              <a:rPr lang="en-CA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 (</a:t>
            </a:r>
            <a:r>
              <a:rPr lang="en-CA" b="1" dirty="0" err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polaire</a:t>
            </a:r>
            <a:r>
              <a:rPr lang="en-CA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 ➔ </a:t>
            </a:r>
            <a:r>
              <a:rPr lang="en-CA" b="1" dirty="0" err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cartesien</a:t>
            </a:r>
            <a:r>
              <a:rPr lang="en-CA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994381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4C7E6-8787-EBAA-E634-55F7A8563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B14A3D-524D-413B-9D73-256B60D36A3D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FCB67B-5735-4D0C-FFF5-DC0F95E2FC28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CCE4B8-5F8B-2317-29E6-C398B8BB686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10C86E-B31C-1293-8E1F-E9F51996042E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A272F68-273A-A879-2C73-8CE6CA92746B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Reconstruction: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Méthode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Fourier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3C8FF1-5A04-FAAC-C14B-C80C28DB899A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CCDA9F1-6DF5-A463-E21F-AC7EF2A51974}"/>
              </a:ext>
            </a:extLst>
          </p:cNvPr>
          <p:cNvGrpSpPr/>
          <p:nvPr/>
        </p:nvGrpSpPr>
        <p:grpSpPr>
          <a:xfrm>
            <a:off x="365013" y="1517435"/>
            <a:ext cx="5509924" cy="2387600"/>
            <a:chOff x="444109" y="1667351"/>
            <a:chExt cx="8598292" cy="370152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CB7FBAA-C6A3-DB2B-B738-C579F0CB11A8}"/>
                </a:ext>
              </a:extLst>
            </p:cNvPr>
            <p:cNvSpPr/>
            <p:nvPr/>
          </p:nvSpPr>
          <p:spPr>
            <a:xfrm>
              <a:off x="7342127" y="1667351"/>
              <a:ext cx="1641854" cy="3007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15" name="Group">
              <a:extLst>
                <a:ext uri="{FF2B5EF4-FFF2-40B4-BE49-F238E27FC236}">
                  <a16:creationId xmlns:a16="http://schemas.microsoft.com/office/drawing/2014/main" id="{7F82421F-0532-8526-8E8F-9BFDD7CC120D}"/>
                </a:ext>
              </a:extLst>
            </p:cNvPr>
            <p:cNvGrpSpPr/>
            <p:nvPr/>
          </p:nvGrpSpPr>
          <p:grpSpPr>
            <a:xfrm>
              <a:off x="6359666" y="1850978"/>
              <a:ext cx="2682735" cy="2754244"/>
              <a:chOff x="0" y="0"/>
              <a:chExt cx="2682734" cy="2754243"/>
            </a:xfrm>
          </p:grpSpPr>
          <p:sp>
            <p:nvSpPr>
              <p:cNvPr id="16" name="Line">
                <a:extLst>
                  <a:ext uri="{FF2B5EF4-FFF2-40B4-BE49-F238E27FC236}">
                    <a16:creationId xmlns:a16="http://schemas.microsoft.com/office/drawing/2014/main" id="{58B05493-C231-0F47-EF10-28BD6D354E7E}"/>
                  </a:ext>
                </a:extLst>
              </p:cNvPr>
              <p:cNvSpPr/>
              <p:nvPr/>
            </p:nvSpPr>
            <p:spPr>
              <a:xfrm flipH="1">
                <a:off x="0" y="2108200"/>
                <a:ext cx="930135" cy="406401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pic>
            <p:nvPicPr>
              <p:cNvPr id="18" name="url.jpg" descr="url.jpg">
                <a:extLst>
                  <a:ext uri="{FF2B5EF4-FFF2-40B4-BE49-F238E27FC236}">
                    <a16:creationId xmlns:a16="http://schemas.microsoft.com/office/drawing/2014/main" id="{3880C5EF-5D37-D4D9-4474-64743B3E4A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5706" r="18324" b="3577"/>
              <a:stretch>
                <a:fillRect/>
              </a:stretch>
            </p:blipFill>
            <p:spPr>
              <a:xfrm>
                <a:off x="1094018" y="758994"/>
                <a:ext cx="1259733" cy="13809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" name="TF-1 2D">
                <a:extLst>
                  <a:ext uri="{FF2B5EF4-FFF2-40B4-BE49-F238E27FC236}">
                    <a16:creationId xmlns:a16="http://schemas.microsoft.com/office/drawing/2014/main" id="{0F95E4F8-5F22-67BC-6382-944AA5D45ACD}"/>
                  </a:ext>
                </a:extLst>
              </p:cNvPr>
              <p:cNvSpPr txBox="1"/>
              <p:nvPr/>
            </p:nvSpPr>
            <p:spPr>
              <a:xfrm>
                <a:off x="193533" y="2400300"/>
                <a:ext cx="729367" cy="3539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/>
              <a:p>
                <a:pPr>
                  <a:defRPr b="1">
                    <a:solidFill>
                      <a:srgbClr val="0433FF"/>
                    </a:solidFill>
                    <a:uFill>
                      <a:solidFill>
                        <a:srgbClr val="0433FF"/>
                      </a:solidFill>
                    </a:uFill>
                  </a:defRPr>
                </a:pPr>
                <a:r>
                  <a:rPr dirty="0">
                    <a:latin typeface="+mj-lt"/>
                  </a:rPr>
                  <a:t>TF</a:t>
                </a:r>
                <a:r>
                  <a:rPr baseline="31999" dirty="0">
                    <a:latin typeface="+mj-lt"/>
                  </a:rPr>
                  <a:t>-1</a:t>
                </a:r>
                <a:r>
                  <a:rPr dirty="0">
                    <a:latin typeface="+mj-lt"/>
                  </a:rPr>
                  <a:t> 2D</a:t>
                </a:r>
              </a:p>
            </p:txBody>
          </p:sp>
          <p:sp>
            <p:nvSpPr>
              <p:cNvPr id="21" name="Faire la TF-2D inverse">
                <a:extLst>
                  <a:ext uri="{FF2B5EF4-FFF2-40B4-BE49-F238E27FC236}">
                    <a16:creationId xmlns:a16="http://schemas.microsoft.com/office/drawing/2014/main" id="{87B6C75D-A655-FE69-4E59-E985B671F26D}"/>
                  </a:ext>
                </a:extLst>
              </p:cNvPr>
              <p:cNvSpPr txBox="1"/>
              <p:nvPr/>
            </p:nvSpPr>
            <p:spPr>
              <a:xfrm>
                <a:off x="841233" y="0"/>
                <a:ext cx="1841501" cy="7872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/>
              <a:p>
                <a:r>
                  <a:rPr sz="1400" dirty="0">
                    <a:latin typeface="+mj-lt"/>
                  </a:rPr>
                  <a:t>Faire la TF-2D inverse</a:t>
                </a:r>
              </a:p>
            </p:txBody>
          </p:sp>
        </p:grpSp>
        <p:grpSp>
          <p:nvGrpSpPr>
            <p:cNvPr id="23" name="Group">
              <a:extLst>
                <a:ext uri="{FF2B5EF4-FFF2-40B4-BE49-F238E27FC236}">
                  <a16:creationId xmlns:a16="http://schemas.microsoft.com/office/drawing/2014/main" id="{5B68B4A3-35EA-6E08-CAAE-01A07D9ED0C1}"/>
                </a:ext>
              </a:extLst>
            </p:cNvPr>
            <p:cNvGrpSpPr/>
            <p:nvPr/>
          </p:nvGrpSpPr>
          <p:grpSpPr>
            <a:xfrm>
              <a:off x="444109" y="1711278"/>
              <a:ext cx="3764191" cy="3147943"/>
              <a:chOff x="119434" y="0"/>
              <a:chExt cx="3764191" cy="3147943"/>
            </a:xfrm>
          </p:grpSpPr>
          <p:grpSp>
            <p:nvGrpSpPr>
              <p:cNvPr id="24" name="Group">
                <a:extLst>
                  <a:ext uri="{FF2B5EF4-FFF2-40B4-BE49-F238E27FC236}">
                    <a16:creationId xmlns:a16="http://schemas.microsoft.com/office/drawing/2014/main" id="{A7EDCFF1-C2F3-EF6C-F035-48D57A97B941}"/>
                  </a:ext>
                </a:extLst>
              </p:cNvPr>
              <p:cNvGrpSpPr/>
              <p:nvPr/>
            </p:nvGrpSpPr>
            <p:grpSpPr>
              <a:xfrm>
                <a:off x="1898650" y="666451"/>
                <a:ext cx="1984975" cy="1816699"/>
                <a:chOff x="0" y="0"/>
                <a:chExt cx="1984975" cy="1816697"/>
              </a:xfrm>
            </p:grpSpPr>
            <p:pic>
              <p:nvPicPr>
                <p:cNvPr id="37" name="Screen shot 2013-01-28 at 10.30.56 PM.png" descr="Screen shot 2013-01-28 at 10.30.56 PM.png">
                  <a:extLst>
                    <a:ext uri="{FF2B5EF4-FFF2-40B4-BE49-F238E27FC236}">
                      <a16:creationId xmlns:a16="http://schemas.microsoft.com/office/drawing/2014/main" id="{0D8BF9C8-4345-1BA0-E65E-5BB3071D01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0"/>
                  <a:ext cx="1981200" cy="181669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8" name="Rectangle">
                  <a:extLst>
                    <a:ext uri="{FF2B5EF4-FFF2-40B4-BE49-F238E27FC236}">
                      <a16:creationId xmlns:a16="http://schemas.microsoft.com/office/drawing/2014/main" id="{E382C5AA-BA1A-BBE6-1C50-E3C3F48AA3B2}"/>
                    </a:ext>
                  </a:extLst>
                </p:cNvPr>
                <p:cNvSpPr/>
                <p:nvPr/>
              </p:nvSpPr>
              <p:spPr>
                <a:xfrm>
                  <a:off x="1438875" y="336848"/>
                  <a:ext cx="546100" cy="304801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t">
                  <a:noAutofit/>
                </a:bodyPr>
                <a:lstStyle/>
                <a:p>
                  <a:endParaRPr/>
                </a:p>
              </p:txBody>
            </p:sp>
          </p:grpSp>
          <p:pic>
            <p:nvPicPr>
              <p:cNvPr id="26" name="url.jpg" descr="url.jpg">
                <a:extLst>
                  <a:ext uri="{FF2B5EF4-FFF2-40B4-BE49-F238E27FC236}">
                    <a16:creationId xmlns:a16="http://schemas.microsoft.com/office/drawing/2014/main" id="{D790E7ED-799E-726C-F64A-EC5F88DF3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5706" r="18324" b="3577"/>
              <a:stretch>
                <a:fillRect/>
              </a:stretch>
            </p:blipFill>
            <p:spPr>
              <a:xfrm>
                <a:off x="119434" y="898694"/>
                <a:ext cx="1259733" cy="13809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7" name="Group">
                <a:extLst>
                  <a:ext uri="{FF2B5EF4-FFF2-40B4-BE49-F238E27FC236}">
                    <a16:creationId xmlns:a16="http://schemas.microsoft.com/office/drawing/2014/main" id="{991554DB-A330-C72F-0707-3DD8C2CA6B44}"/>
                  </a:ext>
                </a:extLst>
              </p:cNvPr>
              <p:cNvGrpSpPr/>
              <p:nvPr/>
            </p:nvGrpSpPr>
            <p:grpSpPr>
              <a:xfrm rot="244460">
                <a:off x="916516" y="2080262"/>
                <a:ext cx="952502" cy="751838"/>
                <a:chOff x="0" y="0"/>
                <a:chExt cx="952500" cy="751837"/>
              </a:xfrm>
            </p:grpSpPr>
            <p:sp>
              <p:nvSpPr>
                <p:cNvPr id="35" name="Line">
                  <a:extLst>
                    <a:ext uri="{FF2B5EF4-FFF2-40B4-BE49-F238E27FC236}">
                      <a16:creationId xmlns:a16="http://schemas.microsoft.com/office/drawing/2014/main" id="{27D81E67-0F1E-FB16-4D8B-B65917599BB7}"/>
                    </a:ext>
                  </a:extLst>
                </p:cNvPr>
                <p:cNvSpPr/>
                <p:nvPr/>
              </p:nvSpPr>
              <p:spPr>
                <a:xfrm flipV="1">
                  <a:off x="0" y="138004"/>
                  <a:ext cx="952501" cy="613834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36" name="Line">
                  <a:extLst>
                    <a:ext uri="{FF2B5EF4-FFF2-40B4-BE49-F238E27FC236}">
                      <a16:creationId xmlns:a16="http://schemas.microsoft.com/office/drawing/2014/main" id="{3BF5B0AB-F113-6A75-DF28-9E69A83DFDAE}"/>
                    </a:ext>
                  </a:extLst>
                </p:cNvPr>
                <p:cNvSpPr/>
                <p:nvPr/>
              </p:nvSpPr>
              <p:spPr>
                <a:xfrm rot="19560562">
                  <a:off x="51862" y="191300"/>
                  <a:ext cx="762001" cy="2540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262"/>
                      </a:moveTo>
                      <a:lnTo>
                        <a:pt x="1414" y="14850"/>
                      </a:lnTo>
                      <a:lnTo>
                        <a:pt x="2186" y="17550"/>
                      </a:lnTo>
                      <a:lnTo>
                        <a:pt x="3214" y="7425"/>
                      </a:lnTo>
                      <a:lnTo>
                        <a:pt x="3857" y="9787"/>
                      </a:lnTo>
                      <a:lnTo>
                        <a:pt x="5014" y="0"/>
                      </a:lnTo>
                      <a:lnTo>
                        <a:pt x="6043" y="5737"/>
                      </a:lnTo>
                      <a:lnTo>
                        <a:pt x="6686" y="1350"/>
                      </a:lnTo>
                      <a:lnTo>
                        <a:pt x="7200" y="6413"/>
                      </a:lnTo>
                      <a:lnTo>
                        <a:pt x="7714" y="9787"/>
                      </a:lnTo>
                      <a:lnTo>
                        <a:pt x="9129" y="2363"/>
                      </a:lnTo>
                      <a:lnTo>
                        <a:pt x="9771" y="5062"/>
                      </a:lnTo>
                      <a:lnTo>
                        <a:pt x="10414" y="8100"/>
                      </a:lnTo>
                      <a:lnTo>
                        <a:pt x="10929" y="5737"/>
                      </a:lnTo>
                      <a:lnTo>
                        <a:pt x="11829" y="7425"/>
                      </a:lnTo>
                      <a:lnTo>
                        <a:pt x="12471" y="9787"/>
                      </a:lnTo>
                      <a:lnTo>
                        <a:pt x="12729" y="11475"/>
                      </a:lnTo>
                      <a:cubicBezTo>
                        <a:pt x="12729" y="11475"/>
                        <a:pt x="12986" y="9787"/>
                        <a:pt x="13243" y="9787"/>
                      </a:cubicBezTo>
                      <a:cubicBezTo>
                        <a:pt x="13500" y="9787"/>
                        <a:pt x="13886" y="12488"/>
                        <a:pt x="13886" y="12488"/>
                      </a:cubicBezTo>
                      <a:lnTo>
                        <a:pt x="14014" y="14175"/>
                      </a:lnTo>
                      <a:cubicBezTo>
                        <a:pt x="14014" y="14175"/>
                        <a:pt x="14657" y="15525"/>
                        <a:pt x="14786" y="14850"/>
                      </a:cubicBezTo>
                      <a:cubicBezTo>
                        <a:pt x="14914" y="14175"/>
                        <a:pt x="16071" y="9450"/>
                        <a:pt x="16071" y="8100"/>
                      </a:cubicBezTo>
                      <a:cubicBezTo>
                        <a:pt x="16071" y="6750"/>
                        <a:pt x="16586" y="1350"/>
                        <a:pt x="16586" y="1350"/>
                      </a:cubicBezTo>
                      <a:cubicBezTo>
                        <a:pt x="16586" y="1350"/>
                        <a:pt x="16971" y="6075"/>
                        <a:pt x="17100" y="6750"/>
                      </a:cubicBezTo>
                      <a:cubicBezTo>
                        <a:pt x="17229" y="7425"/>
                        <a:pt x="18000" y="7762"/>
                        <a:pt x="18000" y="7762"/>
                      </a:cubicBezTo>
                      <a:lnTo>
                        <a:pt x="18000" y="9450"/>
                      </a:lnTo>
                      <a:lnTo>
                        <a:pt x="18386" y="11137"/>
                      </a:lnTo>
                      <a:lnTo>
                        <a:pt x="18771" y="13162"/>
                      </a:lnTo>
                      <a:cubicBezTo>
                        <a:pt x="18771" y="13162"/>
                        <a:pt x="19286" y="12825"/>
                        <a:pt x="19543" y="13162"/>
                      </a:cubicBezTo>
                      <a:cubicBezTo>
                        <a:pt x="19800" y="13500"/>
                        <a:pt x="19671" y="12487"/>
                        <a:pt x="20057" y="14850"/>
                      </a:cubicBezTo>
                      <a:cubicBezTo>
                        <a:pt x="20443" y="17212"/>
                        <a:pt x="20571" y="17887"/>
                        <a:pt x="20571" y="17887"/>
                      </a:cubicBezTo>
                      <a:lnTo>
                        <a:pt x="21471" y="19912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38100" cap="flat">
                  <a:solidFill>
                    <a:srgbClr val="FF26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defRPr sz="4200">
                      <a:uFillTx/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sp>
            <p:nvSpPr>
              <p:cNvPr id="28" name="Line">
                <a:extLst>
                  <a:ext uri="{FF2B5EF4-FFF2-40B4-BE49-F238E27FC236}">
                    <a16:creationId xmlns:a16="http://schemas.microsoft.com/office/drawing/2014/main" id="{8DE2E597-C47F-074D-12D1-51A90C34B779}"/>
                  </a:ext>
                </a:extLst>
              </p:cNvPr>
              <p:cNvSpPr/>
              <p:nvPr/>
            </p:nvSpPr>
            <p:spPr>
              <a:xfrm rot="380165">
                <a:off x="1453494" y="2065581"/>
                <a:ext cx="901701" cy="724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683" extrusionOk="0">
                    <a:moveTo>
                      <a:pt x="21600" y="0"/>
                    </a:moveTo>
                    <a:cubicBezTo>
                      <a:pt x="21600" y="0"/>
                      <a:pt x="21231" y="10914"/>
                      <a:pt x="15049" y="16257"/>
                    </a:cubicBezTo>
                    <a:cubicBezTo>
                      <a:pt x="8866" y="21600"/>
                      <a:pt x="0" y="16450"/>
                      <a:pt x="0" y="16450"/>
                    </a:cubicBezTo>
                  </a:path>
                </a:pathLst>
              </a:custGeom>
              <a:noFill/>
              <a:ln w="38100" cap="flat">
                <a:solidFill>
                  <a:srgbClr val="0433FF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defRPr sz="4200">
                    <a:solidFill>
                      <a:srgbClr val="0433FF"/>
                    </a:solidFill>
                    <a:uFillTx/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29" name="TF 1D">
                <a:extLst>
                  <a:ext uri="{FF2B5EF4-FFF2-40B4-BE49-F238E27FC236}">
                    <a16:creationId xmlns:a16="http://schemas.microsoft.com/office/drawing/2014/main" id="{891C6BDE-0402-B8FA-1F24-CC53A1A76DA1}"/>
                  </a:ext>
                </a:extLst>
              </p:cNvPr>
              <p:cNvSpPr txBox="1"/>
              <p:nvPr/>
            </p:nvSpPr>
            <p:spPr>
              <a:xfrm>
                <a:off x="1568450" y="2794000"/>
                <a:ext cx="604333" cy="3539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>
                <a:lvl1pPr>
                  <a:defRPr b="1">
                    <a:solidFill>
                      <a:srgbClr val="0433FF"/>
                    </a:solidFill>
                    <a:uFill>
                      <a:solidFill>
                        <a:srgbClr val="0433FF"/>
                      </a:solidFill>
                    </a:uFill>
                  </a:defRPr>
                </a:lvl1pPr>
              </a:lstStyle>
              <a:p>
                <a:r>
                  <a:rPr dirty="0">
                    <a:latin typeface="+mj-lt"/>
                  </a:rPr>
                  <a:t>TF 1D</a:t>
                </a:r>
              </a:p>
            </p:txBody>
          </p:sp>
          <p:sp>
            <p:nvSpPr>
              <p:cNvPr id="30" name="Faire la TF-1D de chaque projection">
                <a:extLst>
                  <a:ext uri="{FF2B5EF4-FFF2-40B4-BE49-F238E27FC236}">
                    <a16:creationId xmlns:a16="http://schemas.microsoft.com/office/drawing/2014/main" id="{A7D206AA-99D8-5315-DEFF-BE43DBD22234}"/>
                  </a:ext>
                </a:extLst>
              </p:cNvPr>
              <p:cNvSpPr txBox="1"/>
              <p:nvPr/>
            </p:nvSpPr>
            <p:spPr>
              <a:xfrm>
                <a:off x="539750" y="0"/>
                <a:ext cx="2565400" cy="6918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/>
              <a:p>
                <a:r>
                  <a:rPr sz="1200" dirty="0">
                    <a:latin typeface="+mj-lt"/>
                  </a:rPr>
                  <a:t>Faire la TF-1D de </a:t>
                </a:r>
                <a:r>
                  <a:rPr sz="1200" dirty="0" err="1">
                    <a:latin typeface="+mj-lt"/>
                  </a:rPr>
                  <a:t>chaque</a:t>
                </a:r>
                <a:r>
                  <a:rPr sz="1200" dirty="0">
                    <a:latin typeface="+mj-lt"/>
                  </a:rPr>
                  <a:t> projection</a:t>
                </a:r>
              </a:p>
            </p:txBody>
          </p:sp>
          <p:grpSp>
            <p:nvGrpSpPr>
              <p:cNvPr id="32" name="Group">
                <a:extLst>
                  <a:ext uri="{FF2B5EF4-FFF2-40B4-BE49-F238E27FC236}">
                    <a16:creationId xmlns:a16="http://schemas.microsoft.com/office/drawing/2014/main" id="{F935AE12-594B-15E1-8B0E-CA9C7A6C6283}"/>
                  </a:ext>
                </a:extLst>
              </p:cNvPr>
              <p:cNvGrpSpPr/>
              <p:nvPr/>
            </p:nvGrpSpPr>
            <p:grpSpPr>
              <a:xfrm>
                <a:off x="1974850" y="1270000"/>
                <a:ext cx="1612900" cy="952501"/>
                <a:chOff x="0" y="0"/>
                <a:chExt cx="1612899" cy="952499"/>
              </a:xfrm>
            </p:grpSpPr>
            <p:sp>
              <p:nvSpPr>
                <p:cNvPr id="33" name="Line">
                  <a:extLst>
                    <a:ext uri="{FF2B5EF4-FFF2-40B4-BE49-F238E27FC236}">
                      <a16:creationId xmlns:a16="http://schemas.microsoft.com/office/drawing/2014/main" id="{FEFD3AE2-A806-E77C-8E82-F4B1668BA640}"/>
                    </a:ext>
                  </a:extLst>
                </p:cNvPr>
                <p:cNvSpPr/>
                <p:nvPr/>
              </p:nvSpPr>
              <p:spPr>
                <a:xfrm flipV="1">
                  <a:off x="129188" y="0"/>
                  <a:ext cx="1483712" cy="878962"/>
                </a:xfrm>
                <a:prstGeom prst="line">
                  <a:avLst/>
                </a:prstGeom>
                <a:noFill/>
                <a:ln w="101600" cap="rnd">
                  <a:solidFill>
                    <a:srgbClr val="FF260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34" name="Line">
                  <a:extLst>
                    <a:ext uri="{FF2B5EF4-FFF2-40B4-BE49-F238E27FC236}">
                      <a16:creationId xmlns:a16="http://schemas.microsoft.com/office/drawing/2014/main" id="{5F27BED9-7BB7-03AC-E067-E43F21B87265}"/>
                    </a:ext>
                  </a:extLst>
                </p:cNvPr>
                <p:cNvSpPr/>
                <p:nvPr/>
              </p:nvSpPr>
              <p:spPr>
                <a:xfrm flipV="1">
                  <a:off x="0" y="73538"/>
                  <a:ext cx="1483712" cy="878962"/>
                </a:xfrm>
                <a:prstGeom prst="line">
                  <a:avLst/>
                </a:prstGeom>
                <a:noFill/>
                <a:ln w="101600" cap="rnd">
                  <a:solidFill>
                    <a:srgbClr val="FF260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dirty="0"/>
                </a:p>
              </p:txBody>
            </p:sp>
          </p:grpSp>
        </p:grpSp>
        <p:grpSp>
          <p:nvGrpSpPr>
            <p:cNvPr id="39" name="Group">
              <a:extLst>
                <a:ext uri="{FF2B5EF4-FFF2-40B4-BE49-F238E27FC236}">
                  <a16:creationId xmlns:a16="http://schemas.microsoft.com/office/drawing/2014/main" id="{9CF716EF-BD47-03B3-7795-9AEC22ADB1AB}"/>
                </a:ext>
              </a:extLst>
            </p:cNvPr>
            <p:cNvGrpSpPr/>
            <p:nvPr/>
          </p:nvGrpSpPr>
          <p:grpSpPr>
            <a:xfrm>
              <a:off x="3730144" y="3068944"/>
              <a:ext cx="3159605" cy="2299934"/>
              <a:chOff x="95094" y="335316"/>
              <a:chExt cx="3159604" cy="2299934"/>
            </a:xfrm>
          </p:grpSpPr>
          <p:pic>
            <p:nvPicPr>
              <p:cNvPr id="40" name="Screen shot 2013-01-28 at 10.31.10 PM.png" descr="Screen shot 2013-01-28 at 10.31.10 PM.png">
                <a:extLst>
                  <a:ext uri="{FF2B5EF4-FFF2-40B4-BE49-F238E27FC236}">
                    <a16:creationId xmlns:a16="http://schemas.microsoft.com/office/drawing/2014/main" id="{B8EFC221-0D59-18C8-ED34-3944EFE407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7899" y="946150"/>
                <a:ext cx="1706301" cy="16891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1" name="Remplir le plan de Fourier (interpoler)">
                <a:extLst>
                  <a:ext uri="{FF2B5EF4-FFF2-40B4-BE49-F238E27FC236}">
                    <a16:creationId xmlns:a16="http://schemas.microsoft.com/office/drawing/2014/main" id="{E55F81CE-9633-A64E-9712-F58B8D2AE3F3}"/>
                  </a:ext>
                </a:extLst>
              </p:cNvPr>
              <p:cNvSpPr txBox="1"/>
              <p:nvPr/>
            </p:nvSpPr>
            <p:spPr>
              <a:xfrm>
                <a:off x="854397" y="335316"/>
                <a:ext cx="2400301" cy="644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t">
                <a:spAutoFit/>
              </a:bodyPr>
              <a:lstStyle/>
              <a:p>
                <a:r>
                  <a:rPr sz="1050" dirty="0" err="1">
                    <a:latin typeface="+mj-lt"/>
                  </a:rPr>
                  <a:t>Remplir</a:t>
                </a:r>
                <a:r>
                  <a:rPr sz="1050" dirty="0">
                    <a:latin typeface="+mj-lt"/>
                  </a:rPr>
                  <a:t> </a:t>
                </a:r>
                <a:r>
                  <a:rPr lang="en-CA" sz="1050" dirty="0">
                    <a:latin typeface="+mj-lt"/>
                  </a:rPr>
                  <a:t>le domain </a:t>
                </a:r>
                <a:r>
                  <a:rPr lang="en-CA" sz="1050" dirty="0" err="1">
                    <a:latin typeface="+mj-lt"/>
                  </a:rPr>
                  <a:t>fréquentiel</a:t>
                </a:r>
                <a:r>
                  <a:rPr lang="en-CA" sz="1050" dirty="0">
                    <a:latin typeface="+mj-lt"/>
                  </a:rPr>
                  <a:t> + </a:t>
                </a:r>
                <a:r>
                  <a:rPr sz="1050" dirty="0" err="1">
                    <a:latin typeface="+mj-lt"/>
                  </a:rPr>
                  <a:t>interpoler</a:t>
                </a:r>
                <a:endParaRPr sz="1050" dirty="0">
                  <a:latin typeface="+mj-lt"/>
                </a:endParaRPr>
              </a:p>
            </p:txBody>
          </p:sp>
          <p:sp>
            <p:nvSpPr>
              <p:cNvPr id="43" name="interpolation">
                <a:extLst>
                  <a:ext uri="{FF2B5EF4-FFF2-40B4-BE49-F238E27FC236}">
                    <a16:creationId xmlns:a16="http://schemas.microsoft.com/office/drawing/2014/main" id="{D278FB0E-019D-C538-0DC4-05E2D2697F4B}"/>
                  </a:ext>
                </a:extLst>
              </p:cNvPr>
              <p:cNvSpPr txBox="1"/>
              <p:nvPr/>
            </p:nvSpPr>
            <p:spPr>
              <a:xfrm rot="952066">
                <a:off x="156550" y="1242054"/>
                <a:ext cx="814325" cy="246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>
                <a:lvl1pPr>
                  <a:defRPr sz="1100" b="1">
                    <a:solidFill>
                      <a:srgbClr val="0433FF"/>
                    </a:solidFill>
                    <a:uFill>
                      <a:solidFill>
                        <a:srgbClr val="0433FF"/>
                      </a:solidFill>
                    </a:uFill>
                  </a:defRPr>
                </a:lvl1pPr>
              </a:lstStyle>
              <a:p>
                <a:r>
                  <a:rPr dirty="0">
                    <a:latin typeface="+mj-lt"/>
                  </a:rPr>
                  <a:t>interpolation</a:t>
                </a:r>
              </a:p>
            </p:txBody>
          </p:sp>
          <p:sp>
            <p:nvSpPr>
              <p:cNvPr id="44" name="Line">
                <a:extLst>
                  <a:ext uri="{FF2B5EF4-FFF2-40B4-BE49-F238E27FC236}">
                    <a16:creationId xmlns:a16="http://schemas.microsoft.com/office/drawing/2014/main" id="{FB2B69A2-19EC-7F5B-84DF-B15537E0E054}"/>
                  </a:ext>
                </a:extLst>
              </p:cNvPr>
              <p:cNvSpPr/>
              <p:nvPr/>
            </p:nvSpPr>
            <p:spPr>
              <a:xfrm flipH="1" flipV="1">
                <a:off x="95094" y="1609662"/>
                <a:ext cx="961673" cy="282396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BB55D118-3455-A297-B908-5A31E15CBBF7}"/>
              </a:ext>
            </a:extLst>
          </p:cNvPr>
          <p:cNvSpPr txBox="1"/>
          <p:nvPr/>
        </p:nvSpPr>
        <p:spPr>
          <a:xfrm>
            <a:off x="396508" y="6247843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BB5CF3-6B48-9BA9-3EC8-F4419F21085A}"/>
                  </a:ext>
                </a:extLst>
              </p:cNvPr>
              <p:cNvSpPr txBox="1"/>
              <p:nvPr/>
            </p:nvSpPr>
            <p:spPr>
              <a:xfrm>
                <a:off x="3041381" y="1144769"/>
                <a:ext cx="2657972" cy="372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𝐹𝑇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EBB5CF3-6B48-9BA9-3EC8-F4419F210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381" y="1144769"/>
                <a:ext cx="2657972" cy="372666"/>
              </a:xfrm>
              <a:prstGeom prst="rect">
                <a:avLst/>
              </a:prstGeom>
              <a:blipFill>
                <a:blip r:embed="rId6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: Rounded Corners 19">
            <a:extLst>
              <a:ext uri="{FF2B5EF4-FFF2-40B4-BE49-F238E27FC236}">
                <a16:creationId xmlns:a16="http://schemas.microsoft.com/office/drawing/2014/main" id="{F83B316C-A3CD-2648-BA37-BF5BDD14A973}"/>
              </a:ext>
            </a:extLst>
          </p:cNvPr>
          <p:cNvSpPr/>
          <p:nvPr/>
        </p:nvSpPr>
        <p:spPr>
          <a:xfrm>
            <a:off x="355600" y="3853562"/>
            <a:ext cx="8224974" cy="386745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Pct val="100000"/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lang="en-CA" b="1" dirty="0" err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problème</a:t>
            </a:r>
            <a:r>
              <a:rPr lang="en-CA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 </a:t>
            </a:r>
            <a:r>
              <a:rPr lang="en-CA" b="1" dirty="0" err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d’interpolation</a:t>
            </a:r>
            <a:r>
              <a:rPr lang="en-CA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 (</a:t>
            </a:r>
            <a:r>
              <a:rPr lang="en-CA" b="1" dirty="0" err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polaire</a:t>
            </a:r>
            <a:r>
              <a:rPr lang="en-CA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 ➔ </a:t>
            </a:r>
            <a:r>
              <a:rPr lang="en-CA" b="1" dirty="0" err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cartesien</a:t>
            </a:r>
            <a:r>
              <a:rPr lang="en-CA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C523376-4FB8-8D19-9FA5-00DDC304FD69}"/>
              </a:ext>
            </a:extLst>
          </p:cNvPr>
          <p:cNvSpPr txBox="1"/>
          <p:nvPr/>
        </p:nvSpPr>
        <p:spPr>
          <a:xfrm>
            <a:off x="873495" y="4437676"/>
            <a:ext cx="699374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Discrétisation irrégulière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Espacement des points variable selon 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Nécessite des techniques d'interpolation</a:t>
            </a:r>
          </a:p>
          <a:p>
            <a:r>
              <a:rPr lang="fr-CA" sz="2400" b="1" dirty="0"/>
              <a:t>Solution : rétroprojection filtrée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083019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par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filtrées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6AECDA-E061-894C-8DC5-46B458828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897" y="1022326"/>
            <a:ext cx="3170208" cy="635503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74C76ECC-84D9-294C-A0C9-7A95B41F9B93}"/>
              </a:ext>
            </a:extLst>
          </p:cNvPr>
          <p:cNvGrpSpPr/>
          <p:nvPr/>
        </p:nvGrpSpPr>
        <p:grpSpPr>
          <a:xfrm>
            <a:off x="355601" y="2173778"/>
            <a:ext cx="5864895" cy="646434"/>
            <a:chOff x="355601" y="2173778"/>
            <a:chExt cx="5864895" cy="646434"/>
          </a:xfrm>
        </p:grpSpPr>
        <p:sp>
          <p:nvSpPr>
            <p:cNvPr id="23" name="Line">
              <a:extLst>
                <a:ext uri="{FF2B5EF4-FFF2-40B4-BE49-F238E27FC236}">
                  <a16:creationId xmlns:a16="http://schemas.microsoft.com/office/drawing/2014/main" id="{2847E09E-357B-364D-B80A-34EA02161C03}"/>
                </a:ext>
              </a:extLst>
            </p:cNvPr>
            <p:cNvSpPr/>
            <p:nvPr/>
          </p:nvSpPr>
          <p:spPr>
            <a:xfrm flipH="1">
              <a:off x="402075" y="2618279"/>
              <a:ext cx="1651115" cy="2"/>
            </a:xfrm>
            <a:prstGeom prst="line">
              <a:avLst/>
            </a:prstGeom>
            <a:noFill/>
            <a:ln w="12700" cap="flat">
              <a:solidFill>
                <a:srgbClr val="929292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" name="théorème tranche centrale">
              <a:extLst>
                <a:ext uri="{FF2B5EF4-FFF2-40B4-BE49-F238E27FC236}">
                  <a16:creationId xmlns:a16="http://schemas.microsoft.com/office/drawing/2014/main" id="{6691941E-6EB4-D041-9150-E3F2D415A875}"/>
                </a:ext>
              </a:extLst>
            </p:cNvPr>
            <p:cNvSpPr txBox="1"/>
            <p:nvPr/>
          </p:nvSpPr>
          <p:spPr>
            <a:xfrm>
              <a:off x="355601" y="2173778"/>
              <a:ext cx="1346200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>
                <a:defRPr sz="1200">
                  <a:solidFill>
                    <a:srgbClr val="929292"/>
                  </a:solidFill>
                  <a:uFill>
                    <a:solidFill>
                      <a:srgbClr val="929292"/>
                    </a:solidFill>
                  </a:uFill>
                </a:defRPr>
              </a:lvl1pPr>
            </a:lstStyle>
            <a:p>
              <a:r>
                <a:rPr dirty="0" err="1">
                  <a:solidFill>
                    <a:schemeClr val="tx1"/>
                  </a:solidFill>
                  <a:latin typeface="+mj-lt"/>
                </a:rPr>
                <a:t>théorème</a:t>
              </a:r>
              <a:r>
                <a:rPr dirty="0">
                  <a:solidFill>
                    <a:schemeClr val="tx1"/>
                  </a:solidFill>
                  <a:latin typeface="+mj-lt"/>
                </a:rPr>
                <a:t> tranche centrale</a:t>
              </a:r>
            </a:p>
          </p:txBody>
        </p:sp>
        <p:pic>
          <p:nvPicPr>
            <p:cNvPr id="62" name="Picture 61" descr="Text, letter&#10;&#10;Description automatically generated">
              <a:extLst>
                <a:ext uri="{FF2B5EF4-FFF2-40B4-BE49-F238E27FC236}">
                  <a16:creationId xmlns:a16="http://schemas.microsoft.com/office/drawing/2014/main" id="{CD5AB918-6795-9F49-952C-5EFDEB00E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4897" y="2214139"/>
              <a:ext cx="3995599" cy="606073"/>
            </a:xfrm>
            <a:prstGeom prst="rect">
              <a:avLst/>
            </a:prstGeom>
          </p:spPr>
        </p:pic>
      </p:grpSp>
      <p:pic>
        <p:nvPicPr>
          <p:cNvPr id="64" name="Picture 63" descr="Text, letter&#10;&#10;Description automatically generated">
            <a:extLst>
              <a:ext uri="{FF2B5EF4-FFF2-40B4-BE49-F238E27FC236}">
                <a16:creationId xmlns:a16="http://schemas.microsoft.com/office/drawing/2014/main" id="{28F90892-07F6-3743-B693-635EC3025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897" y="2943105"/>
            <a:ext cx="3995599" cy="676062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9082270E-62E5-3E40-8389-856920CA54BF}"/>
              </a:ext>
            </a:extLst>
          </p:cNvPr>
          <p:cNvSpPr txBox="1"/>
          <p:nvPr/>
        </p:nvSpPr>
        <p:spPr>
          <a:xfrm>
            <a:off x="396508" y="6247843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B09A7A7-54F3-2740-B65E-E6FB3E1C6FD3}"/>
              </a:ext>
            </a:extLst>
          </p:cNvPr>
          <p:cNvGrpSpPr/>
          <p:nvPr/>
        </p:nvGrpSpPr>
        <p:grpSpPr>
          <a:xfrm>
            <a:off x="2213559" y="3576066"/>
            <a:ext cx="6475911" cy="1654779"/>
            <a:chOff x="2213559" y="3576066"/>
            <a:chExt cx="6475911" cy="1654779"/>
          </a:xfrm>
        </p:grpSpPr>
        <p:pic>
          <p:nvPicPr>
            <p:cNvPr id="75" name="Picture 74" descr="Text, letter&#10;&#10;Description automatically generated">
              <a:extLst>
                <a:ext uri="{FF2B5EF4-FFF2-40B4-BE49-F238E27FC236}">
                  <a16:creationId xmlns:a16="http://schemas.microsoft.com/office/drawing/2014/main" id="{270C267F-02F0-5C4C-AB79-1ECD221B9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13559" y="3727649"/>
              <a:ext cx="4110308" cy="625002"/>
            </a:xfrm>
            <a:prstGeom prst="rect">
              <a:avLst/>
            </a:prstGeom>
          </p:spPr>
        </p:pic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CC0BD7DE-E9CE-1A45-BDF7-0F64BF473BFD}"/>
                </a:ext>
              </a:extLst>
            </p:cNvPr>
            <p:cNvGrpSpPr/>
            <p:nvPr/>
          </p:nvGrpSpPr>
          <p:grpSpPr>
            <a:xfrm>
              <a:off x="2423268" y="3576066"/>
              <a:ext cx="6266202" cy="1654779"/>
              <a:chOff x="2238920" y="3575661"/>
              <a:chExt cx="6266202" cy="1654779"/>
            </a:xfrm>
          </p:grpSpPr>
          <p:grpSp>
            <p:nvGrpSpPr>
              <p:cNvPr id="49" name="Group">
                <a:extLst>
                  <a:ext uri="{FF2B5EF4-FFF2-40B4-BE49-F238E27FC236}">
                    <a16:creationId xmlns:a16="http://schemas.microsoft.com/office/drawing/2014/main" id="{A1AF545B-8EE4-9647-BCE5-DC988BBE4AD4}"/>
                  </a:ext>
                </a:extLst>
              </p:cNvPr>
              <p:cNvGrpSpPr/>
              <p:nvPr/>
            </p:nvGrpSpPr>
            <p:grpSpPr>
              <a:xfrm>
                <a:off x="2238920" y="4152033"/>
                <a:ext cx="4488234" cy="1078407"/>
                <a:chOff x="67219" y="92500"/>
                <a:chExt cx="4488233" cy="1078405"/>
              </a:xfrm>
            </p:grpSpPr>
            <p:sp>
              <p:nvSpPr>
                <p:cNvPr id="51" name="Line">
                  <a:extLst>
                    <a:ext uri="{FF2B5EF4-FFF2-40B4-BE49-F238E27FC236}">
                      <a16:creationId xmlns:a16="http://schemas.microsoft.com/office/drawing/2014/main" id="{7AC3BC16-FFCD-2C40-8703-96463A4CCD38}"/>
                    </a:ext>
                  </a:extLst>
                </p:cNvPr>
                <p:cNvSpPr/>
                <p:nvPr/>
              </p:nvSpPr>
              <p:spPr>
                <a:xfrm>
                  <a:off x="735814" y="246297"/>
                  <a:ext cx="1" cy="343060"/>
                </a:xfrm>
                <a:prstGeom prst="line">
                  <a:avLst/>
                </a:prstGeom>
                <a:noFill/>
                <a:ln w="12700" cap="flat">
                  <a:solidFill>
                    <a:srgbClr val="929292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2" name="rétroprojection">
                  <a:extLst>
                    <a:ext uri="{FF2B5EF4-FFF2-40B4-BE49-F238E27FC236}">
                      <a16:creationId xmlns:a16="http://schemas.microsoft.com/office/drawing/2014/main" id="{CEDDF27B-B4B2-FB4E-8ACC-4BBAFDE29462}"/>
                    </a:ext>
                  </a:extLst>
                </p:cNvPr>
                <p:cNvSpPr txBox="1"/>
                <p:nvPr/>
              </p:nvSpPr>
              <p:spPr>
                <a:xfrm>
                  <a:off x="67219" y="553415"/>
                  <a:ext cx="1346200" cy="44627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>
                    <a:defRPr sz="1200">
                      <a:solidFill>
                        <a:srgbClr val="929292"/>
                      </a:solidFill>
                      <a:uFill>
                        <a:solidFill>
                          <a:srgbClr val="929292"/>
                        </a:solidFill>
                      </a:uFill>
                    </a:defRPr>
                  </a:lvl1pPr>
                </a:lstStyle>
                <a:p>
                  <a:r>
                    <a:rPr lang="en-CA" dirty="0" err="1">
                      <a:latin typeface="+mj-lt"/>
                    </a:rPr>
                    <a:t>somme</a:t>
                  </a:r>
                  <a:r>
                    <a:rPr lang="en-CA" dirty="0">
                      <a:latin typeface="+mj-lt"/>
                    </a:rPr>
                    <a:t> de </a:t>
                  </a:r>
                  <a:r>
                    <a:rPr dirty="0" err="1">
                      <a:latin typeface="+mj-lt"/>
                    </a:rPr>
                    <a:t>rétroprojection</a:t>
                  </a:r>
                  <a:r>
                    <a:rPr lang="en-CA" dirty="0">
                      <a:latin typeface="+mj-lt"/>
                    </a:rPr>
                    <a:t>s</a:t>
                  </a:r>
                  <a:endParaRPr dirty="0">
                    <a:latin typeface="+mj-lt"/>
                  </a:endParaRPr>
                </a:p>
              </p:txBody>
            </p:sp>
            <p:sp>
              <p:nvSpPr>
                <p:cNvPr id="53" name="Line">
                  <a:extLst>
                    <a:ext uri="{FF2B5EF4-FFF2-40B4-BE49-F238E27FC236}">
                      <a16:creationId xmlns:a16="http://schemas.microsoft.com/office/drawing/2014/main" id="{F9704D37-FB75-5044-A046-854CBF7FA226}"/>
                    </a:ext>
                  </a:extLst>
                </p:cNvPr>
                <p:cNvSpPr/>
                <p:nvPr/>
              </p:nvSpPr>
              <p:spPr>
                <a:xfrm>
                  <a:off x="1150430" y="221612"/>
                  <a:ext cx="52370" cy="686519"/>
                </a:xfrm>
                <a:prstGeom prst="line">
                  <a:avLst/>
                </a:prstGeom>
                <a:noFill/>
                <a:ln w="12700" cap="flat">
                  <a:solidFill>
                    <a:srgbClr val="929292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4" name="FT inverse">
                  <a:extLst>
                    <a:ext uri="{FF2B5EF4-FFF2-40B4-BE49-F238E27FC236}">
                      <a16:creationId xmlns:a16="http://schemas.microsoft.com/office/drawing/2014/main" id="{A710D832-E191-264F-B887-7D26793DDA0C}"/>
                    </a:ext>
                  </a:extLst>
                </p:cNvPr>
                <p:cNvSpPr txBox="1"/>
                <p:nvPr/>
              </p:nvSpPr>
              <p:spPr>
                <a:xfrm>
                  <a:off x="1150430" y="904204"/>
                  <a:ext cx="1346200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>
                    <a:defRPr sz="1200">
                      <a:solidFill>
                        <a:srgbClr val="929292"/>
                      </a:solidFill>
                      <a:uFill>
                        <a:solidFill>
                          <a:srgbClr val="929292"/>
                        </a:solidFill>
                      </a:uFill>
                    </a:defRPr>
                  </a:lvl1pPr>
                </a:lstStyle>
                <a:p>
                  <a:r>
                    <a:rPr dirty="0">
                      <a:latin typeface="+mj-lt"/>
                    </a:rPr>
                    <a:t>FT inverse</a:t>
                  </a:r>
                </a:p>
              </p:txBody>
            </p:sp>
            <p:sp>
              <p:nvSpPr>
                <p:cNvPr id="55" name="Line">
                  <a:extLst>
                    <a:ext uri="{FF2B5EF4-FFF2-40B4-BE49-F238E27FC236}">
                      <a16:creationId xmlns:a16="http://schemas.microsoft.com/office/drawing/2014/main" id="{E2527D10-A6ED-AC40-92E4-3152849DFEBE}"/>
                    </a:ext>
                  </a:extLst>
                </p:cNvPr>
                <p:cNvSpPr/>
                <p:nvPr/>
              </p:nvSpPr>
              <p:spPr>
                <a:xfrm>
                  <a:off x="1448198" y="92500"/>
                  <a:ext cx="165921" cy="405973"/>
                </a:xfrm>
                <a:prstGeom prst="line">
                  <a:avLst/>
                </a:prstGeom>
                <a:noFill/>
                <a:ln w="12700" cap="flat">
                  <a:solidFill>
                    <a:srgbClr val="929292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6" name="filtrage">
                  <a:extLst>
                    <a:ext uri="{FF2B5EF4-FFF2-40B4-BE49-F238E27FC236}">
                      <a16:creationId xmlns:a16="http://schemas.microsoft.com/office/drawing/2014/main" id="{4326C876-45A4-FF43-920D-FA9EDD598BA2}"/>
                    </a:ext>
                  </a:extLst>
                </p:cNvPr>
                <p:cNvSpPr txBox="1"/>
                <p:nvPr/>
              </p:nvSpPr>
              <p:spPr>
                <a:xfrm>
                  <a:off x="1585539" y="452293"/>
                  <a:ext cx="1346200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>
                    <a:defRPr sz="1200">
                      <a:solidFill>
                        <a:srgbClr val="929292"/>
                      </a:solidFill>
                      <a:uFill>
                        <a:solidFill>
                          <a:srgbClr val="929292"/>
                        </a:solidFill>
                      </a:uFill>
                    </a:defRPr>
                  </a:lvl1pPr>
                </a:lstStyle>
                <a:p>
                  <a:r>
                    <a:rPr dirty="0" err="1">
                      <a:latin typeface="+mj-lt"/>
                    </a:rPr>
                    <a:t>filtrage</a:t>
                  </a:r>
                  <a:endParaRPr dirty="0">
                    <a:latin typeface="+mj-lt"/>
                  </a:endParaRPr>
                </a:p>
              </p:txBody>
            </p:sp>
            <p:sp>
              <p:nvSpPr>
                <p:cNvPr id="57" name="Line">
                  <a:extLst>
                    <a:ext uri="{FF2B5EF4-FFF2-40B4-BE49-F238E27FC236}">
                      <a16:creationId xmlns:a16="http://schemas.microsoft.com/office/drawing/2014/main" id="{4864E7E2-C315-7842-B932-032013282DFF}"/>
                    </a:ext>
                  </a:extLst>
                </p:cNvPr>
                <p:cNvSpPr/>
                <p:nvPr/>
              </p:nvSpPr>
              <p:spPr>
                <a:xfrm>
                  <a:off x="1866647" y="110735"/>
                  <a:ext cx="813620" cy="706540"/>
                </a:xfrm>
                <a:prstGeom prst="line">
                  <a:avLst/>
                </a:prstGeom>
                <a:noFill/>
                <a:ln w="12700" cap="flat">
                  <a:solidFill>
                    <a:srgbClr val="929292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8" name="FT d’une projection">
                  <a:extLst>
                    <a:ext uri="{FF2B5EF4-FFF2-40B4-BE49-F238E27FC236}">
                      <a16:creationId xmlns:a16="http://schemas.microsoft.com/office/drawing/2014/main" id="{1188C193-F4BF-1747-9B9A-9C4C5674E81F}"/>
                    </a:ext>
                  </a:extLst>
                </p:cNvPr>
                <p:cNvSpPr txBox="1"/>
                <p:nvPr/>
              </p:nvSpPr>
              <p:spPr>
                <a:xfrm>
                  <a:off x="2663152" y="763912"/>
                  <a:ext cx="1892300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>
                    <a:defRPr sz="1200">
                      <a:solidFill>
                        <a:srgbClr val="929292"/>
                      </a:solidFill>
                      <a:uFill>
                        <a:solidFill>
                          <a:srgbClr val="929292"/>
                        </a:solidFill>
                      </a:uFill>
                    </a:defRPr>
                  </a:lvl1pPr>
                </a:lstStyle>
                <a:p>
                  <a:r>
                    <a:rPr dirty="0">
                      <a:latin typeface="+mj-lt"/>
                    </a:rPr>
                    <a:t>FT </a:t>
                  </a:r>
                  <a:r>
                    <a:rPr dirty="0" err="1">
                      <a:latin typeface="+mj-lt"/>
                    </a:rPr>
                    <a:t>d’une</a:t>
                  </a:r>
                  <a:r>
                    <a:rPr dirty="0">
                      <a:latin typeface="+mj-lt"/>
                    </a:rPr>
                    <a:t> projection</a:t>
                  </a:r>
                </a:p>
              </p:txBody>
            </p:sp>
          </p:grpSp>
          <p:pic>
            <p:nvPicPr>
              <p:cNvPr id="72" name="Picture 71" descr="Diagram&#10;&#10;Description automatically generated">
                <a:extLst>
                  <a:ext uri="{FF2B5EF4-FFF2-40B4-BE49-F238E27FC236}">
                    <a16:creationId xmlns:a16="http://schemas.microsoft.com/office/drawing/2014/main" id="{34D81942-5F4A-0B4F-8013-56802E76B3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85872" y="3575661"/>
                <a:ext cx="1619250" cy="1568450"/>
              </a:xfrm>
              <a:prstGeom prst="rect">
                <a:avLst/>
              </a:prstGeom>
            </p:spPr>
          </p:pic>
        </p:grpSp>
      </p:grpSp>
      <p:sp>
        <p:nvSpPr>
          <p:cNvPr id="77" name="Rectangle: Rounded Corners 19">
            <a:extLst>
              <a:ext uri="{FF2B5EF4-FFF2-40B4-BE49-F238E27FC236}">
                <a16:creationId xmlns:a16="http://schemas.microsoft.com/office/drawing/2014/main" id="{6B40BA01-59CF-CD48-9456-75355D45F023}"/>
              </a:ext>
            </a:extLst>
          </p:cNvPr>
          <p:cNvSpPr/>
          <p:nvPr/>
        </p:nvSpPr>
        <p:spPr>
          <a:xfrm>
            <a:off x="407679" y="5636577"/>
            <a:ext cx="8224974" cy="374108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buSzPct val="100000"/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lang="en-CA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FT inverse (temps CPU)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7B8CE9F-411C-1449-9582-B55DE624C007}"/>
              </a:ext>
            </a:extLst>
          </p:cNvPr>
          <p:cNvGrpSpPr/>
          <p:nvPr/>
        </p:nvGrpSpPr>
        <p:grpSpPr>
          <a:xfrm>
            <a:off x="355600" y="1531382"/>
            <a:ext cx="6630035" cy="730490"/>
            <a:chOff x="355600" y="1531382"/>
            <a:chExt cx="6630035" cy="73049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22F993BC-AFB8-8F49-8205-1B99673A0F4A}"/>
                </a:ext>
              </a:extLst>
            </p:cNvPr>
            <p:cNvGrpSpPr/>
            <p:nvPr/>
          </p:nvGrpSpPr>
          <p:grpSpPr>
            <a:xfrm>
              <a:off x="355600" y="1531382"/>
              <a:ext cx="1697589" cy="453299"/>
              <a:chOff x="355600" y="1531382"/>
              <a:chExt cx="1697589" cy="453299"/>
            </a:xfrm>
          </p:grpSpPr>
          <p:sp>
            <p:nvSpPr>
              <p:cNvPr id="16" name="Line">
                <a:extLst>
                  <a:ext uri="{FF2B5EF4-FFF2-40B4-BE49-F238E27FC236}">
                    <a16:creationId xmlns:a16="http://schemas.microsoft.com/office/drawing/2014/main" id="{2D51347B-A4D2-1542-AA73-A6AC2AC246FC}"/>
                  </a:ext>
                </a:extLst>
              </p:cNvPr>
              <p:cNvSpPr/>
              <p:nvPr/>
            </p:nvSpPr>
            <p:spPr>
              <a:xfrm flipH="1">
                <a:off x="402074" y="1984679"/>
                <a:ext cx="1651115" cy="2"/>
              </a:xfrm>
              <a:prstGeom prst="line">
                <a:avLst/>
              </a:prstGeom>
              <a:noFill/>
              <a:ln w="12700" cap="flat">
                <a:solidFill>
                  <a:srgbClr val="929292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8" name="cartésien ➔ polaire">
                <a:extLst>
                  <a:ext uri="{FF2B5EF4-FFF2-40B4-BE49-F238E27FC236}">
                    <a16:creationId xmlns:a16="http://schemas.microsoft.com/office/drawing/2014/main" id="{CFBFD227-C81E-AD46-BD64-DE9706EDA65E}"/>
                  </a:ext>
                </a:extLst>
              </p:cNvPr>
              <p:cNvSpPr txBox="1"/>
              <p:nvPr/>
            </p:nvSpPr>
            <p:spPr>
              <a:xfrm>
                <a:off x="355600" y="1531382"/>
                <a:ext cx="1689565" cy="4462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8100" tIns="38100" rIns="38100" bIns="38100" numCol="1" anchor="t">
                <a:spAutoFit/>
              </a:bodyPr>
              <a:lstStyle>
                <a:lvl1pPr>
                  <a:defRPr sz="1200">
                    <a:solidFill>
                      <a:srgbClr val="929292"/>
                    </a:solidFill>
                    <a:uFill>
                      <a:solidFill>
                        <a:srgbClr val="929292"/>
                      </a:solidFill>
                    </a:uFill>
                  </a:defRPr>
                </a:lvl1pPr>
              </a:lstStyle>
              <a:p>
                <a:r>
                  <a:rPr lang="en-CA" dirty="0" err="1">
                    <a:solidFill>
                      <a:schemeClr val="tx1"/>
                    </a:solidFill>
                    <a:latin typeface="+mj-lt"/>
                  </a:rPr>
                  <a:t>Coordonnées</a:t>
                </a:r>
                <a:r>
                  <a:rPr lang="en-CA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dirty="0" err="1">
                    <a:solidFill>
                      <a:schemeClr val="tx1"/>
                    </a:solidFill>
                    <a:latin typeface="+mj-lt"/>
                  </a:rPr>
                  <a:t>cartésien</a:t>
                </a:r>
                <a:r>
                  <a:rPr lang="en-CA" dirty="0">
                    <a:solidFill>
                      <a:schemeClr val="tx1"/>
                    </a:solidFill>
                    <a:latin typeface="+mj-lt"/>
                  </a:rPr>
                  <a:t>ne</a:t>
                </a:r>
                <a:r>
                  <a:rPr dirty="0">
                    <a:solidFill>
                      <a:schemeClr val="tx1"/>
                    </a:solidFill>
                    <a:latin typeface="+mj-lt"/>
                  </a:rPr>
                  <a:t> </a:t>
                </a:r>
                <a:endParaRPr lang="en-CA" dirty="0">
                  <a:solidFill>
                    <a:schemeClr val="tx1"/>
                  </a:solidFill>
                  <a:latin typeface="+mj-lt"/>
                </a:endParaRPr>
              </a:p>
              <a:p>
                <a:r>
                  <a:rPr dirty="0">
                    <a:solidFill>
                      <a:schemeClr val="tx1"/>
                    </a:solidFill>
                    <a:latin typeface="+mj-lt"/>
                  </a:rPr>
                  <a:t>➔ </a:t>
                </a:r>
                <a:r>
                  <a:rPr dirty="0" err="1">
                    <a:solidFill>
                      <a:schemeClr val="tx1"/>
                    </a:solidFill>
                    <a:latin typeface="+mj-lt"/>
                  </a:rPr>
                  <a:t>polaire</a:t>
                </a:r>
                <a:r>
                  <a:rPr lang="en-CA" dirty="0">
                    <a:solidFill>
                      <a:schemeClr val="tx1"/>
                    </a:solidFill>
                    <a:latin typeface="+mj-lt"/>
                  </a:rPr>
                  <a:t>s</a:t>
                </a:r>
                <a:endParaRPr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BB3AA272-344D-F146-9162-2A0A0371B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24897" y="1589240"/>
              <a:ext cx="4760738" cy="672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98932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par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filtrées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082270E-62E5-3E40-8389-856920CA54BF}"/>
              </a:ext>
            </a:extLst>
          </p:cNvPr>
          <p:cNvSpPr txBox="1"/>
          <p:nvPr/>
        </p:nvSpPr>
        <p:spPr>
          <a:xfrm>
            <a:off x="396508" y="6247843"/>
            <a:ext cx="2606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Source: GBM8379 (Julien Cohen-</a:t>
            </a:r>
            <a:r>
              <a:rPr lang="fr-CA" sz="1200" dirty="0" err="1"/>
              <a:t>Adad</a:t>
            </a:r>
            <a:r>
              <a:rPr lang="fr-CA" sz="1200" dirty="0"/>
              <a:t>)</a:t>
            </a:r>
          </a:p>
        </p:txBody>
      </p:sp>
      <p:sp>
        <p:nvSpPr>
          <p:cNvPr id="34" name="Autre approche : passage à une convolution">
            <a:extLst>
              <a:ext uri="{FF2B5EF4-FFF2-40B4-BE49-F238E27FC236}">
                <a16:creationId xmlns:a16="http://schemas.microsoft.com/office/drawing/2014/main" id="{DA9697D8-8DF2-A243-A97A-9DBAB49D05D1}"/>
              </a:ext>
            </a:extLst>
          </p:cNvPr>
          <p:cNvSpPr txBox="1"/>
          <p:nvPr/>
        </p:nvSpPr>
        <p:spPr>
          <a:xfrm>
            <a:off x="410478" y="872022"/>
            <a:ext cx="7912100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>
              <a:buClrTx/>
              <a:defRPr sz="16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r>
              <a:rPr sz="2000" b="1" dirty="0" err="1">
                <a:solidFill>
                  <a:schemeClr val="tx1"/>
                </a:solidFill>
                <a:latin typeface="+mj-lt"/>
              </a:rPr>
              <a:t>Autre</a:t>
            </a:r>
            <a:r>
              <a:rPr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sz="2000" b="1" dirty="0" err="1">
                <a:solidFill>
                  <a:schemeClr val="tx1"/>
                </a:solidFill>
                <a:latin typeface="+mj-lt"/>
              </a:rPr>
              <a:t>approche</a:t>
            </a:r>
            <a:r>
              <a:rPr sz="2000" b="1" dirty="0">
                <a:solidFill>
                  <a:schemeClr val="tx1"/>
                </a:solidFill>
                <a:latin typeface="+mj-lt"/>
              </a:rPr>
              <a:t> : passage </a:t>
            </a:r>
            <a:r>
              <a:rPr sz="2000" b="1" dirty="0" err="1">
                <a:solidFill>
                  <a:schemeClr val="tx1"/>
                </a:solidFill>
                <a:latin typeface="+mj-lt"/>
              </a:rPr>
              <a:t>à</a:t>
            </a:r>
            <a:r>
              <a:rPr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sz="2000" b="1" dirty="0" err="1">
                <a:solidFill>
                  <a:schemeClr val="tx1"/>
                </a:solidFill>
                <a:latin typeface="+mj-lt"/>
              </a:rPr>
              <a:t>une</a:t>
            </a:r>
            <a:r>
              <a:rPr sz="2000" b="1" dirty="0">
                <a:solidFill>
                  <a:schemeClr val="tx1"/>
                </a:solidFill>
                <a:latin typeface="+mj-lt"/>
              </a:rPr>
              <a:t> convolution</a:t>
            </a:r>
          </a:p>
        </p:txBody>
      </p:sp>
      <p:sp>
        <p:nvSpPr>
          <p:cNvPr id="36" name="Line">
            <a:extLst>
              <a:ext uri="{FF2B5EF4-FFF2-40B4-BE49-F238E27FC236}">
                <a16:creationId xmlns:a16="http://schemas.microsoft.com/office/drawing/2014/main" id="{78DFBB79-70AA-DA4B-85AF-219A176AEF95}"/>
              </a:ext>
            </a:extLst>
          </p:cNvPr>
          <p:cNvSpPr/>
          <p:nvPr/>
        </p:nvSpPr>
        <p:spPr>
          <a:xfrm flipH="1">
            <a:off x="1346741" y="1704493"/>
            <a:ext cx="1651115" cy="2"/>
          </a:xfrm>
          <a:prstGeom prst="line">
            <a:avLst/>
          </a:prstGeom>
          <a:noFill/>
          <a:ln w="12700" cap="flat">
            <a:solidFill>
              <a:srgbClr val="929292"/>
            </a:solidFill>
            <a:prstDash val="solid"/>
            <a:miter lim="400000"/>
            <a:headEnd type="stealth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" name="retroproj. filtrée">
            <a:extLst>
              <a:ext uri="{FF2B5EF4-FFF2-40B4-BE49-F238E27FC236}">
                <a16:creationId xmlns:a16="http://schemas.microsoft.com/office/drawing/2014/main" id="{BDFC3167-A7CB-374B-866A-CC4CBC87556D}"/>
              </a:ext>
            </a:extLst>
          </p:cNvPr>
          <p:cNvSpPr txBox="1"/>
          <p:nvPr/>
        </p:nvSpPr>
        <p:spPr>
          <a:xfrm>
            <a:off x="1300267" y="1437793"/>
            <a:ext cx="1067536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numCol="1" anchor="t">
            <a:spAutoFit/>
          </a:bodyPr>
          <a:lstStyle>
            <a:lvl1pPr>
              <a:defRPr sz="12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</a:defRPr>
            </a:lvl1pPr>
          </a:lstStyle>
          <a:p>
            <a:r>
              <a:rPr dirty="0" err="1">
                <a:solidFill>
                  <a:schemeClr val="tx1"/>
                </a:solidFill>
                <a:latin typeface="+mj-lt"/>
              </a:rPr>
              <a:t>retroproj</a:t>
            </a:r>
            <a:r>
              <a:rPr dirty="0">
                <a:solidFill>
                  <a:schemeClr val="tx1"/>
                </a:solidFill>
                <a:latin typeface="+mj-lt"/>
              </a:rPr>
              <a:t>. </a:t>
            </a:r>
            <a:r>
              <a:rPr dirty="0" err="1">
                <a:solidFill>
                  <a:schemeClr val="tx1"/>
                </a:solidFill>
                <a:latin typeface="+mj-lt"/>
              </a:rPr>
              <a:t>filtrée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BB2561-879E-A9E8-F286-4E9BC28BBC67}"/>
              </a:ext>
            </a:extLst>
          </p:cNvPr>
          <p:cNvGrpSpPr/>
          <p:nvPr/>
        </p:nvGrpSpPr>
        <p:grpSpPr>
          <a:xfrm>
            <a:off x="683122" y="4296986"/>
            <a:ext cx="5932831" cy="1688854"/>
            <a:chOff x="683122" y="3764255"/>
            <a:chExt cx="4889501" cy="1688854"/>
          </a:xfrm>
        </p:grpSpPr>
        <p:grpSp>
          <p:nvGrpSpPr>
            <p:cNvPr id="63" name="Group">
              <a:extLst>
                <a:ext uri="{FF2B5EF4-FFF2-40B4-BE49-F238E27FC236}">
                  <a16:creationId xmlns:a16="http://schemas.microsoft.com/office/drawing/2014/main" id="{50CD3559-F513-984A-B6DE-647F0B741CBF}"/>
                </a:ext>
              </a:extLst>
            </p:cNvPr>
            <p:cNvGrpSpPr/>
            <p:nvPr/>
          </p:nvGrpSpPr>
          <p:grpSpPr>
            <a:xfrm>
              <a:off x="3228251" y="4716463"/>
              <a:ext cx="1358902" cy="736646"/>
              <a:chOff x="0" y="0"/>
              <a:chExt cx="1358901" cy="736643"/>
            </a:xfrm>
          </p:grpSpPr>
          <p:sp>
            <p:nvSpPr>
              <p:cNvPr id="83" name="Line">
                <a:extLst>
                  <a:ext uri="{FF2B5EF4-FFF2-40B4-BE49-F238E27FC236}">
                    <a16:creationId xmlns:a16="http://schemas.microsoft.com/office/drawing/2014/main" id="{D7A5538B-5E6D-1F41-82AA-52EBB1B755EA}"/>
                  </a:ext>
                </a:extLst>
              </p:cNvPr>
              <p:cNvSpPr/>
              <p:nvPr/>
            </p:nvSpPr>
            <p:spPr>
              <a:xfrm>
                <a:off x="0" y="503051"/>
                <a:ext cx="1358901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4" name="0">
                <a:extLst>
                  <a:ext uri="{FF2B5EF4-FFF2-40B4-BE49-F238E27FC236}">
                    <a16:creationId xmlns:a16="http://schemas.microsoft.com/office/drawing/2014/main" id="{98D45934-D71E-3647-A4AF-42300E84769C}"/>
                  </a:ext>
                </a:extLst>
              </p:cNvPr>
              <p:cNvSpPr txBox="1"/>
              <p:nvPr/>
            </p:nvSpPr>
            <p:spPr>
              <a:xfrm>
                <a:off x="592221" y="508042"/>
                <a:ext cx="165101" cy="228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8100" tIns="38100" rIns="38100" bIns="38100" numCol="1" anchor="t">
                <a:noAutofit/>
              </a:bodyPr>
              <a:lstStyle>
                <a:lvl1pPr algn="ctr">
                  <a:defRPr sz="700" b="1"/>
                </a:lvl1pPr>
              </a:lstStyle>
              <a:p>
                <a:r>
                  <a:rPr sz="1000"/>
                  <a:t>0</a:t>
                </a:r>
              </a:p>
            </p:txBody>
          </p:sp>
          <p:sp>
            <p:nvSpPr>
              <p:cNvPr id="85" name="Line">
                <a:extLst>
                  <a:ext uri="{FF2B5EF4-FFF2-40B4-BE49-F238E27FC236}">
                    <a16:creationId xmlns:a16="http://schemas.microsoft.com/office/drawing/2014/main" id="{91A715C9-622F-AA42-8FF9-1B07C5829C1B}"/>
                  </a:ext>
                </a:extLst>
              </p:cNvPr>
              <p:cNvSpPr/>
              <p:nvPr/>
            </p:nvSpPr>
            <p:spPr>
              <a:xfrm>
                <a:off x="271302" y="81233"/>
                <a:ext cx="407932" cy="421819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6" name="Line">
                <a:extLst>
                  <a:ext uri="{FF2B5EF4-FFF2-40B4-BE49-F238E27FC236}">
                    <a16:creationId xmlns:a16="http://schemas.microsoft.com/office/drawing/2014/main" id="{C893EFC5-D8F8-1044-921F-92449CCE54DA}"/>
                  </a:ext>
                </a:extLst>
              </p:cNvPr>
              <p:cNvSpPr/>
              <p:nvPr/>
            </p:nvSpPr>
            <p:spPr>
              <a:xfrm flipH="1">
                <a:off x="674893" y="87756"/>
                <a:ext cx="420951" cy="408773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+ρ">
                    <a:extLst>
                      <a:ext uri="{FF2B5EF4-FFF2-40B4-BE49-F238E27FC236}">
                        <a16:creationId xmlns:a16="http://schemas.microsoft.com/office/drawing/2014/main" id="{C34D5C42-78E2-EF49-A586-29145B2149C7}"/>
                      </a:ext>
                    </a:extLst>
                  </p:cNvPr>
                  <p:cNvSpPr txBox="1"/>
                  <p:nvPr/>
                </p:nvSpPr>
                <p:spPr>
                  <a:xfrm>
                    <a:off x="996915" y="503771"/>
                    <a:ext cx="241301" cy="19050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square" lIns="38100" tIns="38100" rIns="38100" bIns="38100" numCol="1" anchor="t">
                    <a:noAutofit/>
                  </a:bodyPr>
                  <a:lstStyle>
                    <a:lvl1pPr algn="ctr">
                      <a:defRPr sz="700" b="1"/>
                    </a:lvl1pPr>
                  </a:lstStyle>
                  <a:p>
                    <a:r>
                      <a:rPr sz="1000" dirty="0"/>
                      <a:t>+</a:t>
                    </a:r>
                    <a14:m>
                      <m:oMath xmlns:m="http://schemas.openxmlformats.org/officeDocument/2006/math">
                        <m:r>
                          <a:rPr lang="en-CA" sz="1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oMath>
                    </a14:m>
                    <a:endParaRPr sz="1000" dirty="0"/>
                  </a:p>
                </p:txBody>
              </p:sp>
            </mc:Choice>
            <mc:Fallback xmlns="">
              <p:sp>
                <p:nvSpPr>
                  <p:cNvPr id="87" name="+ρ">
                    <a:extLst>
                      <a:ext uri="{FF2B5EF4-FFF2-40B4-BE49-F238E27FC236}">
                        <a16:creationId xmlns:a16="http://schemas.microsoft.com/office/drawing/2014/main" id="{C34D5C42-78E2-EF49-A586-29145B2149C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6915" y="503771"/>
                    <a:ext cx="241301" cy="19050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5000" b="-35294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-ρ">
                    <a:extLst>
                      <a:ext uri="{FF2B5EF4-FFF2-40B4-BE49-F238E27FC236}">
                        <a16:creationId xmlns:a16="http://schemas.microsoft.com/office/drawing/2014/main" id="{94C94774-ECE5-7C42-B6CE-45F4B132FF84}"/>
                      </a:ext>
                    </a:extLst>
                  </p:cNvPr>
                  <p:cNvSpPr txBox="1"/>
                  <p:nvPr/>
                </p:nvSpPr>
                <p:spPr>
                  <a:xfrm>
                    <a:off x="111327" y="469605"/>
                    <a:ext cx="251310" cy="21619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square" lIns="38100" tIns="38100" rIns="38100" bIns="38100" numCol="1" anchor="t">
                    <a:noAutofit/>
                  </a:bodyPr>
                  <a:lstStyle>
                    <a:lvl1pPr algn="ctr">
                      <a:defRPr sz="800" b="1"/>
                    </a:lvl1pPr>
                  </a:lstStyle>
                  <a:p>
                    <a:r>
                      <a:rPr sz="1050" dirty="0"/>
                      <a:t>-</a:t>
                    </a:r>
                    <a14:m>
                      <m:oMath xmlns:m="http://schemas.openxmlformats.org/officeDocument/2006/math">
                        <m:r>
                          <a:rPr lang="en-CA" sz="105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oMath>
                    </a14:m>
                    <a:endParaRPr sz="1050" dirty="0"/>
                  </a:p>
                </p:txBody>
              </p:sp>
            </mc:Choice>
            <mc:Fallback xmlns="">
              <p:sp>
                <p:nvSpPr>
                  <p:cNvPr id="88" name="-ρ">
                    <a:extLst>
                      <a:ext uri="{FF2B5EF4-FFF2-40B4-BE49-F238E27FC236}">
                        <a16:creationId xmlns:a16="http://schemas.microsoft.com/office/drawing/2014/main" id="{94C94774-ECE5-7C42-B6CE-45F4B132FF8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1327" y="469605"/>
                    <a:ext cx="251310" cy="21619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5000" b="-33333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9" name="Line">
                <a:extLst>
                  <a:ext uri="{FF2B5EF4-FFF2-40B4-BE49-F238E27FC236}">
                    <a16:creationId xmlns:a16="http://schemas.microsoft.com/office/drawing/2014/main" id="{E4AFE1B9-C343-9949-8BC0-A3AC70F2B591}"/>
                  </a:ext>
                </a:extLst>
              </p:cNvPr>
              <p:cNvSpPr/>
              <p:nvPr/>
            </p:nvSpPr>
            <p:spPr>
              <a:xfrm flipH="1">
                <a:off x="1088518" y="88702"/>
                <a:ext cx="1935" cy="407811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90" name="Line">
                <a:extLst>
                  <a:ext uri="{FF2B5EF4-FFF2-40B4-BE49-F238E27FC236}">
                    <a16:creationId xmlns:a16="http://schemas.microsoft.com/office/drawing/2014/main" id="{9D8A0C74-2AA0-CC47-B0C5-82229001EC25}"/>
                  </a:ext>
                </a:extLst>
              </p:cNvPr>
              <p:cNvSpPr/>
              <p:nvPr/>
            </p:nvSpPr>
            <p:spPr>
              <a:xfrm flipH="1">
                <a:off x="1095967" y="487085"/>
                <a:ext cx="154353" cy="732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91" name="Line">
                <a:extLst>
                  <a:ext uri="{FF2B5EF4-FFF2-40B4-BE49-F238E27FC236}">
                    <a16:creationId xmlns:a16="http://schemas.microsoft.com/office/drawing/2014/main" id="{04D7ED71-BEE2-114D-9C2D-7790749AC3C5}"/>
                  </a:ext>
                </a:extLst>
              </p:cNvPr>
              <p:cNvSpPr/>
              <p:nvPr/>
            </p:nvSpPr>
            <p:spPr>
              <a:xfrm flipH="1">
                <a:off x="274549" y="88702"/>
                <a:ext cx="1935" cy="407811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92" name="Line">
                <a:extLst>
                  <a:ext uri="{FF2B5EF4-FFF2-40B4-BE49-F238E27FC236}">
                    <a16:creationId xmlns:a16="http://schemas.microsoft.com/office/drawing/2014/main" id="{D19315CC-6515-8740-8F7A-2F2ABAE91BB1}"/>
                  </a:ext>
                </a:extLst>
              </p:cNvPr>
              <p:cNvSpPr/>
              <p:nvPr/>
            </p:nvSpPr>
            <p:spPr>
              <a:xfrm flipH="1">
                <a:off x="122560" y="487085"/>
                <a:ext cx="154353" cy="732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|ρ|">
                    <a:extLst>
                      <a:ext uri="{FF2B5EF4-FFF2-40B4-BE49-F238E27FC236}">
                        <a16:creationId xmlns:a16="http://schemas.microsoft.com/office/drawing/2014/main" id="{2C96C7F9-3EB4-6045-94E0-9CFA42A4F2D4}"/>
                      </a:ext>
                    </a:extLst>
                  </p:cNvPr>
                  <p:cNvSpPr txBox="1"/>
                  <p:nvPr/>
                </p:nvSpPr>
                <p:spPr>
                  <a:xfrm>
                    <a:off x="559714" y="0"/>
                    <a:ext cx="407932" cy="20320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square" lIns="38100" tIns="38100" rIns="38100" bIns="38100" numCol="1" anchor="t">
                    <a:noAutofit/>
                  </a:bodyPr>
                  <a:lstStyle>
                    <a:lvl1pPr algn="ctr">
                      <a:defRPr sz="800" b="1">
                        <a:solidFill>
                          <a:srgbClr val="FF2600"/>
                        </a:solidFill>
                        <a:uFill>
                          <a:solidFill>
                            <a:srgbClr val="FF2600"/>
                          </a:solidFill>
                        </a:uFill>
                      </a:defRPr>
                    </a:lvl1pPr>
                  </a:lstStyle>
                  <a:p>
                    <a:r>
                      <a:rPr sz="1050" dirty="0"/>
                      <a:t>|</a:t>
                    </a:r>
                    <a14:m>
                      <m:oMath xmlns:m="http://schemas.openxmlformats.org/officeDocument/2006/math">
                        <m:r>
                          <a:rPr lang="en-CA" sz="105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oMath>
                    </a14:m>
                    <a:r>
                      <a:rPr sz="1050" dirty="0"/>
                      <a:t>|</a:t>
                    </a:r>
                  </a:p>
                </p:txBody>
              </p:sp>
            </mc:Choice>
            <mc:Fallback xmlns="">
              <p:sp>
                <p:nvSpPr>
                  <p:cNvPr id="93" name="|ρ|">
                    <a:extLst>
                      <a:ext uri="{FF2B5EF4-FFF2-40B4-BE49-F238E27FC236}">
                        <a16:creationId xmlns:a16="http://schemas.microsoft.com/office/drawing/2014/main" id="{2C96C7F9-3EB4-6045-94E0-9CFA42A4F2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9714" y="0"/>
                    <a:ext cx="407932" cy="20320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41176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5" name="Group">
              <a:extLst>
                <a:ext uri="{FF2B5EF4-FFF2-40B4-BE49-F238E27FC236}">
                  <a16:creationId xmlns:a16="http://schemas.microsoft.com/office/drawing/2014/main" id="{3C73F15A-EF8F-EA41-8F51-38C8D57EBEBF}"/>
                </a:ext>
              </a:extLst>
            </p:cNvPr>
            <p:cNvGrpSpPr/>
            <p:nvPr/>
          </p:nvGrpSpPr>
          <p:grpSpPr>
            <a:xfrm>
              <a:off x="891451" y="4596465"/>
              <a:ext cx="1358902" cy="856643"/>
              <a:chOff x="0" y="-5697"/>
              <a:chExt cx="1358901" cy="856640"/>
            </a:xfrm>
          </p:grpSpPr>
          <p:sp>
            <p:nvSpPr>
              <p:cNvPr id="76" name="Line">
                <a:extLst>
                  <a:ext uri="{FF2B5EF4-FFF2-40B4-BE49-F238E27FC236}">
                    <a16:creationId xmlns:a16="http://schemas.microsoft.com/office/drawing/2014/main" id="{513FC946-1976-424D-A354-5CF747BFB2E1}"/>
                  </a:ext>
                </a:extLst>
              </p:cNvPr>
              <p:cNvSpPr/>
              <p:nvPr/>
            </p:nvSpPr>
            <p:spPr>
              <a:xfrm flipH="1">
                <a:off x="674893" y="65220"/>
                <a:ext cx="545608" cy="545609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|ρ|">
                    <a:extLst>
                      <a:ext uri="{FF2B5EF4-FFF2-40B4-BE49-F238E27FC236}">
                        <a16:creationId xmlns:a16="http://schemas.microsoft.com/office/drawing/2014/main" id="{D0642AB1-714E-334B-B58C-12FB2615614C}"/>
                      </a:ext>
                    </a:extLst>
                  </p:cNvPr>
                  <p:cNvSpPr txBox="1"/>
                  <p:nvPr/>
                </p:nvSpPr>
                <p:spPr>
                  <a:xfrm>
                    <a:off x="662057" y="-5697"/>
                    <a:ext cx="419995" cy="21459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square" lIns="38100" tIns="38100" rIns="38100" bIns="38100" numCol="1" anchor="t">
                    <a:noAutofit/>
                  </a:bodyPr>
                  <a:lstStyle>
                    <a:lvl1pPr algn="ctr">
                      <a:defRPr sz="800" b="1">
                        <a:solidFill>
                          <a:srgbClr val="FF2600"/>
                        </a:solidFill>
                        <a:uFill>
                          <a:solidFill>
                            <a:srgbClr val="FF2600"/>
                          </a:solidFill>
                        </a:uFill>
                      </a:defRPr>
                    </a:lvl1pPr>
                  </a:lstStyle>
                  <a:p>
                    <a:r>
                      <a:rPr sz="1050" dirty="0"/>
                      <a:t>|</a:t>
                    </a:r>
                    <a14:m>
                      <m:oMath xmlns:m="http://schemas.openxmlformats.org/officeDocument/2006/math">
                        <m:r>
                          <a:rPr lang="en-CA" sz="105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oMath>
                    </a14:m>
                    <a:r>
                      <a:rPr sz="1050" dirty="0"/>
                      <a:t>|</a:t>
                    </a:r>
                  </a:p>
                </p:txBody>
              </p:sp>
            </mc:Choice>
            <mc:Fallback xmlns="">
              <p:sp>
                <p:nvSpPr>
                  <p:cNvPr id="77" name="|ρ|">
                    <a:extLst>
                      <a:ext uri="{FF2B5EF4-FFF2-40B4-BE49-F238E27FC236}">
                        <a16:creationId xmlns:a16="http://schemas.microsoft.com/office/drawing/2014/main" id="{D0642AB1-714E-334B-B58C-12FB2615614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2057" y="-5697"/>
                    <a:ext cx="419995" cy="21459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33333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8" name="0">
                <a:extLst>
                  <a:ext uri="{FF2B5EF4-FFF2-40B4-BE49-F238E27FC236}">
                    <a16:creationId xmlns:a16="http://schemas.microsoft.com/office/drawing/2014/main" id="{44015A73-A951-EF4B-8781-10C8BE2E1BCB}"/>
                  </a:ext>
                </a:extLst>
              </p:cNvPr>
              <p:cNvSpPr txBox="1"/>
              <p:nvPr/>
            </p:nvSpPr>
            <p:spPr>
              <a:xfrm>
                <a:off x="592221" y="622342"/>
                <a:ext cx="165101" cy="228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8100" tIns="38100" rIns="38100" bIns="38100" numCol="1" anchor="t">
                <a:noAutofit/>
              </a:bodyPr>
              <a:lstStyle>
                <a:lvl1pPr algn="ctr">
                  <a:defRPr sz="700" b="1"/>
                </a:lvl1pPr>
              </a:lstStyle>
              <a:p>
                <a:r>
                  <a:rPr sz="1000"/>
                  <a:t>0</a:t>
                </a:r>
              </a:p>
            </p:txBody>
          </p:sp>
          <p:sp>
            <p:nvSpPr>
              <p:cNvPr id="79" name="Line">
                <a:extLst>
                  <a:ext uri="{FF2B5EF4-FFF2-40B4-BE49-F238E27FC236}">
                    <a16:creationId xmlns:a16="http://schemas.microsoft.com/office/drawing/2014/main" id="{4CA719F7-1B22-E147-A57F-09CF00F7331C}"/>
                  </a:ext>
                </a:extLst>
              </p:cNvPr>
              <p:cNvSpPr/>
              <p:nvPr/>
            </p:nvSpPr>
            <p:spPr>
              <a:xfrm>
                <a:off x="119667" y="57784"/>
                <a:ext cx="559567" cy="559568"/>
              </a:xfrm>
              <a:prstGeom prst="lin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0" name="Line">
                <a:extLst>
                  <a:ext uri="{FF2B5EF4-FFF2-40B4-BE49-F238E27FC236}">
                    <a16:creationId xmlns:a16="http://schemas.microsoft.com/office/drawing/2014/main" id="{246F2E17-370F-CA46-9231-F0539B9C49E8}"/>
                  </a:ext>
                </a:extLst>
              </p:cNvPr>
              <p:cNvSpPr/>
              <p:nvPr/>
            </p:nvSpPr>
            <p:spPr>
              <a:xfrm>
                <a:off x="0" y="617351"/>
                <a:ext cx="1358901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-ρ">
                    <a:extLst>
                      <a:ext uri="{FF2B5EF4-FFF2-40B4-BE49-F238E27FC236}">
                        <a16:creationId xmlns:a16="http://schemas.microsoft.com/office/drawing/2014/main" id="{7882AA2C-B91A-D947-83A2-4155AA482D11}"/>
                      </a:ext>
                    </a:extLst>
                  </p:cNvPr>
                  <p:cNvSpPr txBox="1"/>
                  <p:nvPr/>
                </p:nvSpPr>
                <p:spPr>
                  <a:xfrm>
                    <a:off x="19019" y="595664"/>
                    <a:ext cx="351904" cy="21713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square" lIns="38100" tIns="38100" rIns="38100" bIns="38100" numCol="1" anchor="t">
                    <a:noAutofit/>
                  </a:bodyPr>
                  <a:lstStyle>
                    <a:lvl1pPr algn="ctr">
                      <a:defRPr sz="800" b="1"/>
                    </a:lvl1pPr>
                  </a:lstStyle>
                  <a:p>
                    <a:r>
                      <a:rPr sz="1050" dirty="0"/>
                      <a:t>-</a:t>
                    </a:r>
                    <a14:m>
                      <m:oMath xmlns:m="http://schemas.openxmlformats.org/officeDocument/2006/math">
                        <m:r>
                          <a:rPr lang="en-CA" sz="105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oMath>
                    </a14:m>
                    <a:endParaRPr sz="1050" dirty="0"/>
                  </a:p>
                </p:txBody>
              </p:sp>
            </mc:Choice>
            <mc:Fallback xmlns="">
              <p:sp>
                <p:nvSpPr>
                  <p:cNvPr id="81" name="-ρ">
                    <a:extLst>
                      <a:ext uri="{FF2B5EF4-FFF2-40B4-BE49-F238E27FC236}">
                        <a16:creationId xmlns:a16="http://schemas.microsoft.com/office/drawing/2014/main" id="{7882AA2C-B91A-D947-83A2-4155AA482D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019" y="595664"/>
                    <a:ext cx="351904" cy="21713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5556" b="-33333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+ρ">
                    <a:extLst>
                      <a:ext uri="{FF2B5EF4-FFF2-40B4-BE49-F238E27FC236}">
                        <a16:creationId xmlns:a16="http://schemas.microsoft.com/office/drawing/2014/main" id="{52A8B823-AEB1-0648-ABF8-0504D87011E3}"/>
                      </a:ext>
                    </a:extLst>
                  </p:cNvPr>
                  <p:cNvSpPr txBox="1"/>
                  <p:nvPr/>
                </p:nvSpPr>
                <p:spPr>
                  <a:xfrm>
                    <a:off x="996915" y="618071"/>
                    <a:ext cx="241301" cy="19050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square" lIns="38100" tIns="38100" rIns="38100" bIns="38100" numCol="1" anchor="t">
                    <a:noAutofit/>
                  </a:bodyPr>
                  <a:lstStyle>
                    <a:lvl1pPr algn="ctr">
                      <a:defRPr sz="700" b="1"/>
                    </a:lvl1pPr>
                  </a:lstStyle>
                  <a:p>
                    <a:r>
                      <a:rPr sz="1000" dirty="0"/>
                      <a:t>+</a:t>
                    </a:r>
                    <a14:m>
                      <m:oMath xmlns:m="http://schemas.openxmlformats.org/officeDocument/2006/math">
                        <m:r>
                          <a:rPr lang="en-CA" sz="1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oMath>
                    </a14:m>
                    <a:endParaRPr sz="1000" dirty="0"/>
                  </a:p>
                </p:txBody>
              </p:sp>
            </mc:Choice>
            <mc:Fallback xmlns="">
              <p:sp>
                <p:nvSpPr>
                  <p:cNvPr id="82" name="+ρ">
                    <a:extLst>
                      <a:ext uri="{FF2B5EF4-FFF2-40B4-BE49-F238E27FC236}">
                        <a16:creationId xmlns:a16="http://schemas.microsoft.com/office/drawing/2014/main" id="{52A8B823-AEB1-0648-ABF8-0504D87011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6915" y="618071"/>
                    <a:ext cx="241301" cy="19050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5000" b="-35294"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1" name="Line">
              <a:extLst>
                <a:ext uri="{FF2B5EF4-FFF2-40B4-BE49-F238E27FC236}">
                  <a16:creationId xmlns:a16="http://schemas.microsoft.com/office/drawing/2014/main" id="{873D94CC-AC0D-4945-897B-47CEE02F39A2}"/>
                </a:ext>
              </a:extLst>
            </p:cNvPr>
            <p:cNvSpPr/>
            <p:nvPr/>
          </p:nvSpPr>
          <p:spPr>
            <a:xfrm flipH="1">
              <a:off x="2445611" y="5045115"/>
              <a:ext cx="621791" cy="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Solution : Filtrage de la fonction rampe |ρ|">
                  <a:extLst>
                    <a:ext uri="{FF2B5EF4-FFF2-40B4-BE49-F238E27FC236}">
                      <a16:creationId xmlns:a16="http://schemas.microsoft.com/office/drawing/2014/main" id="{3C1DF052-4E45-774A-B92C-D138F1F2DDE3}"/>
                    </a:ext>
                  </a:extLst>
                </p:cNvPr>
                <p:cNvSpPr txBox="1"/>
                <p:nvPr/>
              </p:nvSpPr>
              <p:spPr>
                <a:xfrm>
                  <a:off x="683122" y="3764255"/>
                  <a:ext cx="4889501" cy="69249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>
                    <a:buClrTx/>
                    <a:defRPr sz="1600">
                      <a:solidFill>
                        <a:srgbClr val="0433FF"/>
                      </a:solidFill>
                      <a:uFill>
                        <a:solidFill>
                          <a:srgbClr val="0433FF"/>
                        </a:solidFill>
                      </a:uFill>
                    </a:defRPr>
                  </a:lvl1pPr>
                </a:lstStyle>
                <a:p>
                  <a:r>
                    <a:rPr lang="en-CA" sz="2000" b="1" dirty="0">
                      <a:solidFill>
                        <a:schemeClr val="tx1"/>
                      </a:solidFill>
                      <a:latin typeface="+mj-lt"/>
                    </a:rPr>
                    <a:t>Solution : </a:t>
                  </a:r>
                  <a:r>
                    <a:rPr lang="en-CA" sz="2000" b="1" dirty="0" err="1">
                      <a:solidFill>
                        <a:schemeClr val="tx1"/>
                      </a:solidFill>
                      <a:latin typeface="+mj-lt"/>
                    </a:rPr>
                    <a:t>Filtrage</a:t>
                  </a:r>
                  <a:r>
                    <a:rPr lang="en-CA" sz="2000" b="1" dirty="0">
                      <a:solidFill>
                        <a:schemeClr val="tx1"/>
                      </a:solidFill>
                      <a:latin typeface="+mj-lt"/>
                    </a:rPr>
                    <a:t> de la </a:t>
                  </a:r>
                  <a:r>
                    <a:rPr lang="en-CA" sz="2000" b="1" dirty="0" err="1">
                      <a:solidFill>
                        <a:schemeClr val="tx1"/>
                      </a:solidFill>
                      <a:latin typeface="+mj-lt"/>
                    </a:rPr>
                    <a:t>fonction</a:t>
                  </a:r>
                  <a:r>
                    <a:rPr lang="en-CA" sz="2000" b="1" dirty="0">
                      <a:solidFill>
                        <a:schemeClr val="tx1"/>
                      </a:solidFill>
                      <a:latin typeface="+mj-lt"/>
                    </a:rPr>
                    <a:t> </a:t>
                  </a:r>
                  <a:r>
                    <a:rPr lang="en-CA" sz="2000" b="1" dirty="0" err="1">
                      <a:solidFill>
                        <a:schemeClr val="tx1"/>
                      </a:solidFill>
                      <a:latin typeface="+mj-lt"/>
                    </a:rPr>
                    <a:t>rampe</a:t>
                  </a:r>
                  <a:r>
                    <a:rPr lang="en-CA" sz="2000" b="1" dirty="0">
                      <a:solidFill>
                        <a:schemeClr val="tx1"/>
                      </a:solidFill>
                      <a:latin typeface="+mj-lt"/>
                    </a:rPr>
                    <a:t> |</a:t>
                  </a:r>
                  <a14:m>
                    <m:oMath xmlns:m="http://schemas.openxmlformats.org/officeDocument/2006/math">
                      <m:r>
                        <a:rPr lang="en-CA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𝝎</m:t>
                      </m:r>
                    </m:oMath>
                  </a14:m>
                  <a:r>
                    <a:rPr lang="en-CA" sz="2000" b="1" dirty="0">
                      <a:solidFill>
                        <a:schemeClr val="tx1"/>
                      </a:solidFill>
                      <a:latin typeface="+mj-lt"/>
                    </a:rPr>
                    <a:t>|, on la </a:t>
                  </a:r>
                  <a:r>
                    <a:rPr lang="en-CA" sz="2000" b="1" dirty="0" err="1">
                      <a:solidFill>
                        <a:schemeClr val="tx1"/>
                      </a:solidFill>
                      <a:latin typeface="+mj-lt"/>
                    </a:rPr>
                    <a:t>tronque</a:t>
                  </a:r>
                  <a:r>
                    <a:rPr lang="en-CA" sz="2000" b="1" dirty="0">
                      <a:solidFill>
                        <a:schemeClr val="tx1"/>
                      </a:solidFill>
                      <a:latin typeface="+mj-lt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74" name="Solution : Filtrage de la fonction rampe |ρ|">
                  <a:extLst>
                    <a:ext uri="{FF2B5EF4-FFF2-40B4-BE49-F238E27FC236}">
                      <a16:creationId xmlns:a16="http://schemas.microsoft.com/office/drawing/2014/main" id="{3C1DF052-4E45-774A-B92C-D138F1F2DD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122" y="3764255"/>
                  <a:ext cx="4889501" cy="692497"/>
                </a:xfrm>
                <a:prstGeom prst="rect">
                  <a:avLst/>
                </a:prstGeom>
                <a:blipFill>
                  <a:blip r:embed="rId8"/>
                  <a:stretch>
                    <a:fillRect l="-1953" t="-6195" r="-2055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  </a:ext>
                </a:extLst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filtre de Ram-Lak">
              <a:extLst>
                <a:ext uri="{FF2B5EF4-FFF2-40B4-BE49-F238E27FC236}">
                  <a16:creationId xmlns:a16="http://schemas.microsoft.com/office/drawing/2014/main" id="{4C3EA7C5-F457-AB42-B316-CDC7FB5F3DF0}"/>
                </a:ext>
              </a:extLst>
            </p:cNvPr>
            <p:cNvSpPr txBox="1"/>
            <p:nvPr/>
          </p:nvSpPr>
          <p:spPr>
            <a:xfrm>
              <a:off x="3067402" y="4298305"/>
              <a:ext cx="1752748" cy="3231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>
                <a:defRPr sz="1200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</a:defRPr>
              </a:lvl1pPr>
            </a:lstStyle>
            <a:p>
              <a:r>
                <a:rPr sz="1600" dirty="0" err="1">
                  <a:solidFill>
                    <a:schemeClr val="tx1"/>
                  </a:solidFill>
                  <a:latin typeface="+mj-lt"/>
                </a:rPr>
                <a:t>filtre</a:t>
              </a:r>
              <a:r>
                <a:rPr sz="1600" dirty="0">
                  <a:solidFill>
                    <a:schemeClr val="tx1"/>
                  </a:solidFill>
                  <a:latin typeface="+mj-lt"/>
                </a:rPr>
                <a:t> de Ram-Lak</a:t>
              </a:r>
            </a:p>
          </p:txBody>
        </p:sp>
      </p:grp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DFF30BD-F977-6D4F-B7FC-3EFB435907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7629" y="1983769"/>
            <a:ext cx="2816139" cy="542957"/>
          </a:xfrm>
          <a:prstGeom prst="rect">
            <a:avLst/>
          </a:prstGeom>
        </p:spPr>
      </p:pic>
      <p:sp>
        <p:nvSpPr>
          <p:cNvPr id="97" name="Rectangle: Rounded Corners 19">
            <a:extLst>
              <a:ext uri="{FF2B5EF4-FFF2-40B4-BE49-F238E27FC236}">
                <a16:creationId xmlns:a16="http://schemas.microsoft.com/office/drawing/2014/main" id="{886772C1-DB7E-3245-8728-D4E9316D9776}"/>
              </a:ext>
            </a:extLst>
          </p:cNvPr>
          <p:cNvSpPr/>
          <p:nvPr/>
        </p:nvSpPr>
        <p:spPr>
          <a:xfrm>
            <a:off x="459513" y="2563909"/>
            <a:ext cx="8224974" cy="497679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buSzPct val="100000"/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lang="en-CA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La FT inverse de |⍵| </a:t>
            </a:r>
            <a:r>
              <a:rPr lang="en-CA" b="1" dirty="0" err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n’est</a:t>
            </a:r>
            <a:r>
              <a:rPr lang="en-CA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 pas </a:t>
            </a:r>
            <a:r>
              <a:rPr lang="en-CA" b="1" dirty="0" err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définie</a:t>
            </a:r>
            <a:r>
              <a:rPr lang="en-CA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 (</a:t>
            </a:r>
            <a:r>
              <a:rPr lang="en-CA" b="1" dirty="0" err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énergie</a:t>
            </a:r>
            <a:r>
              <a:rPr lang="en-CA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 </a:t>
            </a:r>
            <a:r>
              <a:rPr lang="en-CA" b="1" dirty="0" err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infinie</a:t>
            </a:r>
            <a:r>
              <a:rPr lang="en-CA" b="1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</a:rPr>
              <a:t>)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C18B0DB-962E-3E42-9D38-5F181F1691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0515" y="1376775"/>
            <a:ext cx="3769112" cy="64525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2C303B0-EE71-D000-DB3A-114D54EBC8CA}"/>
              </a:ext>
            </a:extLst>
          </p:cNvPr>
          <p:cNvSpPr txBox="1"/>
          <p:nvPr/>
        </p:nvSpPr>
        <p:spPr>
          <a:xfrm>
            <a:off x="396508" y="3184012"/>
            <a:ext cx="822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En pratique, ça signifie qu’on </a:t>
            </a:r>
            <a:r>
              <a:rPr lang="fr-CA" b="1" dirty="0"/>
              <a:t>ne peut pas l’implémenter directement</a:t>
            </a:r>
            <a:r>
              <a:rPr lang="fr-CA" dirty="0"/>
              <a:t> sans la modifier, car elle amplifierait fortement les hautes fréquences → bruit !</a:t>
            </a:r>
          </a:p>
        </p:txBody>
      </p:sp>
    </p:spTree>
    <p:extLst>
      <p:ext uri="{BB962C8B-B14F-4D97-AF65-F5344CB8AC3E}">
        <p14:creationId xmlns:p14="http://schemas.microsoft.com/office/powerpoint/2010/main" val="5755661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980553"/>
            <a:ext cx="8747492" cy="502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Exemple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: </a:t>
            </a: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rétroporjections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avec </a:t>
            </a: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filtre</a:t>
            </a:r>
            <a:r>
              <a:rPr lang="en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Ram-Lak</a:t>
            </a: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0FD3A-C051-4E20-A02D-AFD39E0A518C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par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filtrées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(3)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68AF7CCC-764E-A84D-B315-E1D60FA96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79" y="1451403"/>
            <a:ext cx="2402636" cy="4886131"/>
          </a:xfrm>
          <a:prstGeom prst="rect">
            <a:avLst/>
          </a:prstGeom>
        </p:spPr>
      </p:pic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21AFC07B-E17D-DE48-8BB5-9799159E6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061" y="1451403"/>
            <a:ext cx="4917108" cy="27863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100A241-BC7A-9A46-AC58-9532AAC48822}"/>
              </a:ext>
            </a:extLst>
          </p:cNvPr>
          <p:cNvSpPr txBox="1"/>
          <p:nvPr/>
        </p:nvSpPr>
        <p:spPr>
          <a:xfrm>
            <a:off x="396508" y="6183448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4EEDF-04EA-5D06-93DC-F506D329257C}"/>
              </a:ext>
            </a:extLst>
          </p:cNvPr>
          <p:cNvSpPr txBox="1"/>
          <p:nvPr/>
        </p:nvSpPr>
        <p:spPr>
          <a:xfrm>
            <a:off x="3721335" y="5030602"/>
            <a:ext cx="3170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>
                <a:latin typeface="+mj-lt"/>
              </a:rPr>
              <a:t>Quelle est la cause de ces artefacts ?</a:t>
            </a:r>
          </a:p>
        </p:txBody>
      </p:sp>
    </p:spTree>
    <p:extLst>
      <p:ext uri="{BB962C8B-B14F-4D97-AF65-F5344CB8AC3E}">
        <p14:creationId xmlns:p14="http://schemas.microsoft.com/office/powerpoint/2010/main" val="26908599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8FCA89D9-1DAE-A5D4-C1AD-95E4AE0A7DC5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3520" y="2039165"/>
            <a:ext cx="1778772" cy="17787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DA01BB-1961-2BC5-6EDC-26427C027D7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334638" y="1000897"/>
            <a:ext cx="6364669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4000" b="1" dirty="0">
                <a:solidFill>
                  <a:srgbClr val="000000"/>
                </a:solidFill>
              </a:rPr>
              <a:t>Quelle est la cause de ces artefacts 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0EC12B-BC1F-C532-372C-2C4C2E39A08D}"/>
              </a:ext>
            </a:extLst>
          </p:cNvPr>
          <p:cNvSpPr/>
          <p:nvPr/>
        </p:nvSpPr>
        <p:spPr>
          <a:xfrm>
            <a:off x="0" y="5820032"/>
            <a:ext cx="9144000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5866" tIns="194553" rIns="1389666" bIns="152863" rtlCol="0" anchor="ctr">
            <a:normAutofit fontScale="92500" lnSpcReduction="100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  <a:endParaRPr lang="fr-CA" sz="2600">
              <a:solidFill>
                <a:srgbClr val="FFFFFF"/>
              </a:solidFill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17AAB8C-77FF-02A2-2D24-B7DA345C94E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2347" y="6227843"/>
            <a:ext cx="222347" cy="222347"/>
          </a:xfrm>
          <a:prstGeom prst="rect">
            <a:avLst/>
          </a:prstGeom>
        </p:spPr>
      </p:pic>
      <p:sp>
        <p:nvSpPr>
          <p:cNvPr id="8" name="Trapèze 7">
            <a:extLst>
              <a:ext uri="{FF2B5EF4-FFF2-40B4-BE49-F238E27FC236}">
                <a16:creationId xmlns:a16="http://schemas.microsoft.com/office/drawing/2014/main" id="{FB8C5AF8-CB2F-58C6-3CF0-F4EF31F8F4CB}"/>
              </a:ext>
            </a:extLst>
          </p:cNvPr>
          <p:cNvSpPr/>
          <p:nvPr/>
        </p:nvSpPr>
        <p:spPr>
          <a:xfrm rot="2700000">
            <a:off x="7215278" y="386193"/>
            <a:ext cx="2501399" cy="583660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55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fr-CA" sz="2200">
              <a:solidFill>
                <a:srgbClr val="198038"/>
              </a:solidFill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7D7F0B42-3DD0-13E6-AB8E-8DE6211C21F2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60062" y="6200049"/>
            <a:ext cx="833799" cy="277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07502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980553"/>
            <a:ext cx="8747492" cy="502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fr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Exemple : </a:t>
            </a:r>
            <a:r>
              <a:rPr lang="fr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rétroporjections</a:t>
            </a:r>
            <a:r>
              <a:rPr lang="fr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avec fenêtre </a:t>
            </a:r>
            <a:r>
              <a:rPr lang="fr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Hamming</a:t>
            </a:r>
            <a:endParaRPr lang="fr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0FD3A-C051-4E20-A02D-AFD39E0A518C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par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filtrées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(4)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570D79D-1D65-6A4A-97E4-8AAB4C522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796" y="1848513"/>
            <a:ext cx="7112000" cy="415290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2C59595-AA83-4C41-81CC-EF77B249C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04" y="1848513"/>
            <a:ext cx="1823173" cy="38700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0C237C-EBE4-9A42-8886-46ECAA1BF47B}"/>
              </a:ext>
            </a:extLst>
          </p:cNvPr>
          <p:cNvSpPr txBox="1"/>
          <p:nvPr/>
        </p:nvSpPr>
        <p:spPr>
          <a:xfrm>
            <a:off x="396508" y="6183448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82029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Reconstruction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TRX :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analytique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980553"/>
            <a:ext cx="8747492" cy="502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fr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Exemple : </a:t>
            </a:r>
            <a:r>
              <a:rPr lang="fr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rétroporjections</a:t>
            </a:r>
            <a:r>
              <a:rPr lang="fr-CA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 avec fenêtre </a:t>
            </a:r>
            <a:r>
              <a:rPr lang="fr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Hamming</a:t>
            </a:r>
            <a:endParaRPr lang="fr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parallèles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0FD3A-C051-4E20-A02D-AFD39E0A518C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par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rétroprojections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filtrées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(5)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570D79D-1D65-6A4A-97E4-8AAB4C522C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12"/>
          <a:stretch/>
        </p:blipFill>
        <p:spPr>
          <a:xfrm>
            <a:off x="4497946" y="1505940"/>
            <a:ext cx="3522519" cy="3061421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FB973AE6-779D-4D47-9A43-838E2D20C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707" y="1423871"/>
            <a:ext cx="2001650" cy="402273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E89BAAC4-99FB-8A4D-BA17-CCBF99BDA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56" y="1418710"/>
            <a:ext cx="2041199" cy="4151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4414DE-E726-049B-9457-3D4D02E17244}"/>
              </a:ext>
            </a:extLst>
          </p:cNvPr>
          <p:cNvSpPr txBox="1"/>
          <p:nvPr/>
        </p:nvSpPr>
        <p:spPr>
          <a:xfrm>
            <a:off x="355600" y="5854641"/>
            <a:ext cx="7234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noProof="0" dirty="0">
                <a:latin typeface="+mj-lt"/>
              </a:rPr>
              <a:t>Les bords sont maintenant un peu plus flous qu’avant. Pourquoi?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FBAB92-2579-7C47-86E0-70384B9EB5FE}"/>
              </a:ext>
            </a:extLst>
          </p:cNvPr>
          <p:cNvSpPr txBox="1"/>
          <p:nvPr/>
        </p:nvSpPr>
        <p:spPr>
          <a:xfrm>
            <a:off x="453697" y="5399368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6087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78450" y="1103214"/>
            <a:ext cx="9463109" cy="502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400" b="1" u="sng" spc="-50" dirty="0">
                <a:latin typeface="+mj-lt"/>
                <a:cs typeface="Tahoma"/>
              </a:rPr>
              <a:t>Reconstruction par </a:t>
            </a:r>
            <a:r>
              <a:rPr lang="en-CA" sz="2400" b="1" u="sng" spc="-50" dirty="0" err="1">
                <a:latin typeface="+mj-lt"/>
                <a:cs typeface="Tahoma"/>
              </a:rPr>
              <a:t>rétroprojections</a:t>
            </a:r>
            <a:r>
              <a:rPr lang="en-CA" sz="2400" b="1" u="sng" spc="-50" dirty="0">
                <a:latin typeface="+mj-lt"/>
                <a:cs typeface="Tahoma"/>
              </a:rPr>
              <a:t> : </a:t>
            </a:r>
            <a:r>
              <a:rPr lang="en-CA" sz="2400" b="1" u="sng" spc="-50" dirty="0" err="1">
                <a:latin typeface="+mj-lt"/>
                <a:cs typeface="Tahoma"/>
              </a:rPr>
              <a:t>effet</a:t>
            </a:r>
            <a:r>
              <a:rPr lang="en-CA" sz="2400" b="1" u="sng" spc="-50" dirty="0">
                <a:latin typeface="+mj-lt"/>
                <a:cs typeface="Tahoma"/>
              </a:rPr>
              <a:t> du </a:t>
            </a:r>
            <a:r>
              <a:rPr lang="en-CA" sz="2400" b="1" u="sng" spc="-50" dirty="0" err="1">
                <a:latin typeface="+mj-lt"/>
                <a:cs typeface="Tahoma"/>
              </a:rPr>
              <a:t>nombre</a:t>
            </a:r>
            <a:r>
              <a:rPr lang="en-CA" sz="2400" b="1" u="sng" spc="-50" dirty="0">
                <a:latin typeface="+mj-lt"/>
                <a:cs typeface="Tahoma"/>
              </a:rPr>
              <a:t> de projections</a:t>
            </a: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à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partir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projections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2D5DE2-83AD-4455-AA08-481E4516AAB7}"/>
              </a:ext>
            </a:extLst>
          </p:cNvPr>
          <p:cNvSpPr txBox="1"/>
          <p:nvPr/>
        </p:nvSpPr>
        <p:spPr>
          <a:xfrm>
            <a:off x="487948" y="6171873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44F94FE-117A-D3FB-E888-7B3021987D8A}"/>
              </a:ext>
            </a:extLst>
          </p:cNvPr>
          <p:cNvGrpSpPr/>
          <p:nvPr/>
        </p:nvGrpSpPr>
        <p:grpSpPr>
          <a:xfrm>
            <a:off x="1783641" y="1672388"/>
            <a:ext cx="6589562" cy="4351741"/>
            <a:chOff x="1270074" y="1672388"/>
            <a:chExt cx="6589562" cy="43517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0E8F28C-704B-4C68-B479-3A6B0EA04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6150" b="49827"/>
            <a:stretch/>
          </p:blipFill>
          <p:spPr>
            <a:xfrm>
              <a:off x="1298650" y="1672388"/>
              <a:ext cx="2216075" cy="218523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263FAF2-7ED8-264E-BB73-65A75F2C4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850" r="33850" b="49827"/>
            <a:stretch/>
          </p:blipFill>
          <p:spPr>
            <a:xfrm>
              <a:off x="3514725" y="1672388"/>
              <a:ext cx="2114552" cy="218523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351CEEC-8FA6-8D47-8A9E-FBC57E6DB5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150" r="-1" b="49827"/>
            <a:stretch/>
          </p:blipFill>
          <p:spPr>
            <a:xfrm>
              <a:off x="5629277" y="1672388"/>
              <a:ext cx="2216072" cy="218523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D3BC66D-8401-CF44-A151-E7F8FFFB8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412" t="49625" r="66561" b="632"/>
            <a:stretch/>
          </p:blipFill>
          <p:spPr>
            <a:xfrm>
              <a:off x="1270074" y="3857625"/>
              <a:ext cx="2216072" cy="216650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1960519-1487-B343-A973-9717E2D51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214" t="49625" r="33485" b="632"/>
            <a:stretch/>
          </p:blipFill>
          <p:spPr>
            <a:xfrm>
              <a:off x="3529010" y="3857625"/>
              <a:ext cx="2114554" cy="216650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B2AA569-8142-B54B-B0C9-1EC6D9BB4E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733" t="49625" r="-367" b="632"/>
            <a:stretch/>
          </p:blipFill>
          <p:spPr>
            <a:xfrm>
              <a:off x="5657850" y="3857625"/>
              <a:ext cx="2201786" cy="2166504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931193AE-7BA5-2CCB-BE97-6C97283C5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73" y="1852247"/>
            <a:ext cx="1465306" cy="29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707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44FEA827-6972-8E61-5210-9882B6BBA7D4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3520" y="2039165"/>
            <a:ext cx="1778772" cy="17787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C3D6C0-3623-968A-6BBC-00531AFDD96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334638" y="1000897"/>
            <a:ext cx="6364669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4000" b="1" dirty="0">
                <a:solidFill>
                  <a:srgbClr val="000000"/>
                </a:solidFill>
              </a:rPr>
              <a:t>Les bords sont maintenant un peu plus flous qu’avant. Pourquoi?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5E61C4-A00C-E1B4-2798-569408A43611}"/>
              </a:ext>
            </a:extLst>
          </p:cNvPr>
          <p:cNvSpPr/>
          <p:nvPr/>
        </p:nvSpPr>
        <p:spPr>
          <a:xfrm>
            <a:off x="0" y="5820032"/>
            <a:ext cx="9144000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5866" tIns="194553" rIns="1389666" bIns="152863" rtlCol="0" anchor="ctr">
            <a:normAutofit fontScale="92500" lnSpcReduction="100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  <a:endParaRPr lang="fr-CA" sz="2600">
              <a:solidFill>
                <a:srgbClr val="FFFFFF"/>
              </a:solidFill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37374E0-DA73-BCEB-CE39-B38D120DC664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2347" y="6227843"/>
            <a:ext cx="222347" cy="222347"/>
          </a:xfrm>
          <a:prstGeom prst="rect">
            <a:avLst/>
          </a:prstGeom>
        </p:spPr>
      </p:pic>
      <p:sp>
        <p:nvSpPr>
          <p:cNvPr id="8" name="Trapèze 7">
            <a:extLst>
              <a:ext uri="{FF2B5EF4-FFF2-40B4-BE49-F238E27FC236}">
                <a16:creationId xmlns:a16="http://schemas.microsoft.com/office/drawing/2014/main" id="{F4D03D2D-9B32-CC9D-BD3D-302E02601686}"/>
              </a:ext>
            </a:extLst>
          </p:cNvPr>
          <p:cNvSpPr/>
          <p:nvPr/>
        </p:nvSpPr>
        <p:spPr>
          <a:xfrm rot="2700000">
            <a:off x="7215278" y="386193"/>
            <a:ext cx="2501399" cy="583660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55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fr-CA" sz="2200">
              <a:solidFill>
                <a:srgbClr val="198038"/>
              </a:solidFill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8F3DADBC-90F5-A72E-0202-D982651B0E94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60062" y="6200049"/>
            <a:ext cx="833799" cy="277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148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FAC3D-29CD-C0B6-5F3E-EBEE10B8F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3DEA34-AE06-C192-DA31-6AE4A6685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1537071"/>
            <a:ext cx="8707854" cy="4695019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͏͏Introduction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Tomographie à rayons X (TRX)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Autres modalités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600" b="1" spc="-45" dirty="0">
                <a:latin typeface="+mj-lt"/>
                <a:cs typeface="Tahoma"/>
              </a:rPr>
              <a:t>Formulation du problème de TRX ― Transformée de Radon</a:t>
            </a: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600" b="1" spc="-45" dirty="0">
                <a:latin typeface="+mj-lt"/>
                <a:cs typeface="Tahoma"/>
              </a:rPr>
              <a:t>Reconstruction </a:t>
            </a:r>
            <a:r>
              <a:rPr lang="en-CA" sz="2600" b="1" spc="-45" dirty="0" err="1">
                <a:latin typeface="+mj-lt"/>
                <a:cs typeface="Tahoma"/>
              </a:rPr>
              <a:t>en</a:t>
            </a:r>
            <a:r>
              <a:rPr lang="en-CA" sz="2600" b="1" spc="-45" dirty="0">
                <a:latin typeface="+mj-lt"/>
                <a:cs typeface="Tahoma"/>
              </a:rPr>
              <a:t> TRX : </a:t>
            </a:r>
            <a:r>
              <a:rPr lang="en-CA" sz="2600" b="1" spc="-45" dirty="0" err="1">
                <a:latin typeface="+mj-lt"/>
                <a:cs typeface="Tahoma"/>
              </a:rPr>
              <a:t>approche</a:t>
            </a:r>
            <a:r>
              <a:rPr lang="en-CA" sz="2600" b="1" spc="-45" dirty="0">
                <a:latin typeface="+mj-lt"/>
                <a:cs typeface="Tahoma"/>
              </a:rPr>
              <a:t> </a:t>
            </a:r>
            <a:r>
              <a:rPr lang="en-CA" sz="2600" b="1" spc="-45" dirty="0" err="1">
                <a:latin typeface="+mj-lt"/>
                <a:cs typeface="Tahoma"/>
              </a:rPr>
              <a:t>analytique</a:t>
            </a:r>
            <a:endParaRPr lang="en-CA" sz="2600" b="1" spc="-45" dirty="0">
              <a:latin typeface="+mj-lt"/>
              <a:cs typeface="Tahoma"/>
            </a:endParaRPr>
          </a:p>
          <a:p>
            <a:pPr lvl="1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Géométrie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à</a:t>
            </a:r>
            <a:r>
              <a:rPr lang="en-CA" sz="2200" spc="-65" dirty="0">
                <a:latin typeface="+mj-lt"/>
                <a:cs typeface="Tahoma"/>
              </a:rPr>
              <a:t> rayons </a:t>
            </a:r>
            <a:r>
              <a:rPr lang="en-CA" sz="2200" spc="-65" dirty="0" err="1">
                <a:latin typeface="+mj-lt"/>
                <a:cs typeface="Tahoma"/>
              </a:rPr>
              <a:t>parallèles</a:t>
            </a:r>
            <a:endParaRPr lang="en-CA" sz="2200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600" b="1" spc="-45" dirty="0">
                <a:latin typeface="+mj-lt"/>
                <a:cs typeface="Tahoma"/>
              </a:rPr>
              <a:t>IRM : reconstruction par </a:t>
            </a:r>
            <a:r>
              <a:rPr lang="en-CA" sz="2600" b="1" spc="-45" dirty="0" err="1">
                <a:latin typeface="+mj-lt"/>
                <a:cs typeface="Tahoma"/>
              </a:rPr>
              <a:t>retroprojections</a:t>
            </a:r>
            <a:endParaRPr lang="fr-FR" sz="2600" b="1" spc="-45" dirty="0">
              <a:latin typeface="+mj-lt"/>
              <a:cs typeface="Tahoma"/>
            </a:endParaRPr>
          </a:p>
          <a:p>
            <a:pPr marL="540000" lvl="1" indent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  <a:buNone/>
            </a:pPr>
            <a:endParaRPr lang="en-CA" sz="2200" spc="-6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CA743E-7E39-92DA-BE74-9FC7B64202C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1B7DFB-9199-6936-78AB-7939C58FB92B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574BD69-D6C4-9480-1BAA-0B536FBF5E96}"/>
              </a:ext>
            </a:extLst>
          </p:cNvPr>
          <p:cNvSpPr/>
          <p:nvPr/>
        </p:nvSpPr>
        <p:spPr>
          <a:xfrm>
            <a:off x="436145" y="5450683"/>
            <a:ext cx="8522117" cy="390993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785479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B7A1C5-90EB-C746-A8A0-6C1D36A739E1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IRM reconstruction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rétroprojection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50D2F4-AC8A-C544-90D8-138AA54EB591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latin typeface="+mj-lt"/>
                <a:ea typeface="Century Gothic" charset="0"/>
                <a:cs typeface="Century Gothic" charset="0"/>
              </a:rPr>
              <a:t>Acquisition radiale vs cartésienne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20724F-0F1C-6342-A459-54D394CA6E95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C0883038-967B-4E49-8514-6834F7864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673" y="1847327"/>
            <a:ext cx="3329622" cy="4572681"/>
          </a:xfrm>
          <a:prstGeom prst="rect">
            <a:avLst/>
          </a:prstGeom>
        </p:spPr>
      </p:pic>
      <p:pic>
        <p:nvPicPr>
          <p:cNvPr id="11" name="Picture 10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2CC84D02-C29C-9C4D-B51D-320751F3D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295" y="1841157"/>
            <a:ext cx="3107669" cy="45788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5F7F97-D83C-CB44-9EF4-A5FE06C5EAB6}"/>
              </a:ext>
            </a:extLst>
          </p:cNvPr>
          <p:cNvSpPr/>
          <p:nvPr/>
        </p:nvSpPr>
        <p:spPr>
          <a:xfrm>
            <a:off x="2539673" y="1841157"/>
            <a:ext cx="3184846" cy="1408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70973F-4C12-4344-85C2-635C5D1847D3}"/>
              </a:ext>
            </a:extLst>
          </p:cNvPr>
          <p:cNvSpPr/>
          <p:nvPr/>
        </p:nvSpPr>
        <p:spPr>
          <a:xfrm>
            <a:off x="2539672" y="2805999"/>
            <a:ext cx="1664811" cy="1408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513E0232-5A63-F847-B78D-4FECAC6F151C}"/>
              </a:ext>
            </a:extLst>
          </p:cNvPr>
          <p:cNvSpPr txBox="1">
            <a:spLocks/>
          </p:cNvSpPr>
          <p:nvPr/>
        </p:nvSpPr>
        <p:spPr>
          <a:xfrm>
            <a:off x="389092" y="946307"/>
            <a:ext cx="5574922" cy="4952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SzPct val="135000"/>
              <a:buNone/>
            </a:pPr>
            <a:r>
              <a:rPr lang="fr-CA" sz="2600" b="1" u="sng" spc="-50" dirty="0">
                <a:latin typeface="+mj-lt"/>
                <a:cs typeface="Tahoma"/>
              </a:rPr>
              <a:t>Paul </a:t>
            </a:r>
            <a:r>
              <a:rPr lang="fr-CA" sz="2600" b="1" u="sng" spc="-50" dirty="0" err="1">
                <a:latin typeface="+mj-lt"/>
                <a:cs typeface="Tahoma"/>
              </a:rPr>
              <a:t>Lautrerbur</a:t>
            </a:r>
            <a:r>
              <a:rPr lang="fr-CA" sz="2600" b="1" u="sng" spc="-50" dirty="0">
                <a:latin typeface="+mj-lt"/>
                <a:cs typeface="Tahoma"/>
              </a:rPr>
              <a:t>, 1973 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Comment créer des images avec la résonance magnétique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Échantillonnage </a:t>
            </a:r>
            <a:r>
              <a:rPr lang="fr-CA" sz="2200" b="1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radial</a:t>
            </a: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du </a:t>
            </a:r>
            <a:r>
              <a:rPr lang="fr-CA" sz="2200" b="1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domaine fréquentiel</a:t>
            </a: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  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fr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Reconstruction par rétroprojections filtrées 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fr-CA" sz="2200" dirty="0"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0" indent="0">
              <a:buSzPct val="135000"/>
              <a:buNone/>
            </a:pPr>
            <a:endParaRPr lang="fr-CA" sz="2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09200" lvl="2" indent="0">
              <a:lnSpc>
                <a:spcPct val="110000"/>
              </a:lnSpc>
              <a:spcBef>
                <a:spcPts val="0"/>
              </a:spcBef>
              <a:buSzPct val="135000"/>
              <a:buNone/>
            </a:pPr>
            <a:endParaRPr lang="fr-CA" sz="18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fr-CA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46F8DC-3D38-EA4E-A60A-7918F3CBA1F0}"/>
              </a:ext>
            </a:extLst>
          </p:cNvPr>
          <p:cNvSpPr/>
          <p:nvPr/>
        </p:nvSpPr>
        <p:spPr>
          <a:xfrm>
            <a:off x="7426411" y="3429000"/>
            <a:ext cx="1538196" cy="2991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811610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667351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Faire la TF-1D de chaque projection">
            <a:extLst>
              <a:ext uri="{FF2B5EF4-FFF2-40B4-BE49-F238E27FC236}">
                <a16:creationId xmlns:a16="http://schemas.microsoft.com/office/drawing/2014/main" id="{F9B47A7F-3F6F-8E40-8303-79BB5C76C7E8}"/>
              </a:ext>
            </a:extLst>
          </p:cNvPr>
          <p:cNvSpPr txBox="1"/>
          <p:nvPr/>
        </p:nvSpPr>
        <p:spPr>
          <a:xfrm>
            <a:off x="624219" y="979871"/>
            <a:ext cx="3243446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t">
            <a:spAutoFit/>
          </a:bodyPr>
          <a:lstStyle/>
          <a:p>
            <a:r>
              <a:rPr lang="fr-CA" dirty="0">
                <a:latin typeface="+mj-lt"/>
              </a:rPr>
              <a:t>Mesurer plusieurs lignes de dans le domaine fréquentiel: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3D236A9-359B-D040-8990-77C12697E861}"/>
              </a:ext>
            </a:extLst>
          </p:cNvPr>
          <p:cNvGrpSpPr/>
          <p:nvPr/>
        </p:nvGrpSpPr>
        <p:grpSpPr>
          <a:xfrm>
            <a:off x="4446057" y="2325961"/>
            <a:ext cx="4697943" cy="3293730"/>
            <a:chOff x="2213559" y="3727649"/>
            <a:chExt cx="4697943" cy="3293730"/>
          </a:xfrm>
        </p:grpSpPr>
        <p:pic>
          <p:nvPicPr>
            <p:cNvPr id="46" name="Picture 45" descr="Text, letter&#10;&#10;Description automatically generated">
              <a:extLst>
                <a:ext uri="{FF2B5EF4-FFF2-40B4-BE49-F238E27FC236}">
                  <a16:creationId xmlns:a16="http://schemas.microsoft.com/office/drawing/2014/main" id="{2E6BBA9D-B952-DA4D-B086-4113D87BA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3559" y="3727649"/>
              <a:ext cx="4110308" cy="625002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785C125-FB5E-FF4F-A816-7C5765C66641}"/>
                </a:ext>
              </a:extLst>
            </p:cNvPr>
            <p:cNvGrpSpPr/>
            <p:nvPr/>
          </p:nvGrpSpPr>
          <p:grpSpPr>
            <a:xfrm>
              <a:off x="2423268" y="4152438"/>
              <a:ext cx="4488234" cy="2868941"/>
              <a:chOff x="2238920" y="4152033"/>
              <a:chExt cx="4488234" cy="2868941"/>
            </a:xfrm>
          </p:grpSpPr>
          <p:grpSp>
            <p:nvGrpSpPr>
              <p:cNvPr id="48" name="Group">
                <a:extLst>
                  <a:ext uri="{FF2B5EF4-FFF2-40B4-BE49-F238E27FC236}">
                    <a16:creationId xmlns:a16="http://schemas.microsoft.com/office/drawing/2014/main" id="{46A1B700-B332-2A48-9191-4415B5708442}"/>
                  </a:ext>
                </a:extLst>
              </p:cNvPr>
              <p:cNvGrpSpPr/>
              <p:nvPr/>
            </p:nvGrpSpPr>
            <p:grpSpPr>
              <a:xfrm>
                <a:off x="2238920" y="4152033"/>
                <a:ext cx="4488234" cy="1117689"/>
                <a:chOff x="67219" y="92500"/>
                <a:chExt cx="4488233" cy="1117687"/>
              </a:xfrm>
            </p:grpSpPr>
            <p:sp>
              <p:nvSpPr>
                <p:cNvPr id="50" name="Line">
                  <a:extLst>
                    <a:ext uri="{FF2B5EF4-FFF2-40B4-BE49-F238E27FC236}">
                      <a16:creationId xmlns:a16="http://schemas.microsoft.com/office/drawing/2014/main" id="{C59ECA68-3592-9C4E-A8B2-6ED6BA6E6983}"/>
                    </a:ext>
                  </a:extLst>
                </p:cNvPr>
                <p:cNvSpPr/>
                <p:nvPr/>
              </p:nvSpPr>
              <p:spPr>
                <a:xfrm>
                  <a:off x="735814" y="246297"/>
                  <a:ext cx="1" cy="343060"/>
                </a:xfrm>
                <a:prstGeom prst="line">
                  <a:avLst/>
                </a:prstGeom>
                <a:noFill/>
                <a:ln w="12700" cap="flat">
                  <a:solidFill>
                    <a:srgbClr val="929292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1" name="rétroprojection">
                  <a:extLst>
                    <a:ext uri="{FF2B5EF4-FFF2-40B4-BE49-F238E27FC236}">
                      <a16:creationId xmlns:a16="http://schemas.microsoft.com/office/drawing/2014/main" id="{14EEC1D4-1023-B248-83D0-7C775A8A6597}"/>
                    </a:ext>
                  </a:extLst>
                </p:cNvPr>
                <p:cNvSpPr txBox="1"/>
                <p:nvPr/>
              </p:nvSpPr>
              <p:spPr>
                <a:xfrm>
                  <a:off x="67219" y="553415"/>
                  <a:ext cx="1346200" cy="44627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>
                    <a:defRPr sz="1200">
                      <a:solidFill>
                        <a:srgbClr val="929292"/>
                      </a:solidFill>
                      <a:uFill>
                        <a:solidFill>
                          <a:srgbClr val="929292"/>
                        </a:solidFill>
                      </a:uFill>
                    </a:defRPr>
                  </a:lvl1pPr>
                </a:lstStyle>
                <a:p>
                  <a:r>
                    <a:rPr lang="en-CA" dirty="0" err="1">
                      <a:latin typeface="+mj-lt"/>
                    </a:rPr>
                    <a:t>somme</a:t>
                  </a:r>
                  <a:r>
                    <a:rPr lang="en-CA" dirty="0">
                      <a:latin typeface="+mj-lt"/>
                    </a:rPr>
                    <a:t> de </a:t>
                  </a:r>
                  <a:r>
                    <a:rPr dirty="0" err="1">
                      <a:latin typeface="+mj-lt"/>
                    </a:rPr>
                    <a:t>rétroprojection</a:t>
                  </a:r>
                  <a:r>
                    <a:rPr lang="en-CA" dirty="0">
                      <a:latin typeface="+mj-lt"/>
                    </a:rPr>
                    <a:t>s</a:t>
                  </a:r>
                  <a:endParaRPr dirty="0">
                    <a:latin typeface="+mj-lt"/>
                  </a:endParaRPr>
                </a:p>
              </p:txBody>
            </p:sp>
            <p:sp>
              <p:nvSpPr>
                <p:cNvPr id="52" name="Line">
                  <a:extLst>
                    <a:ext uri="{FF2B5EF4-FFF2-40B4-BE49-F238E27FC236}">
                      <a16:creationId xmlns:a16="http://schemas.microsoft.com/office/drawing/2014/main" id="{457CBE89-F117-EF4C-9DAC-4D794B211059}"/>
                    </a:ext>
                  </a:extLst>
                </p:cNvPr>
                <p:cNvSpPr/>
                <p:nvPr/>
              </p:nvSpPr>
              <p:spPr>
                <a:xfrm>
                  <a:off x="1150430" y="221612"/>
                  <a:ext cx="52370" cy="686519"/>
                </a:xfrm>
                <a:prstGeom prst="line">
                  <a:avLst/>
                </a:prstGeom>
                <a:noFill/>
                <a:ln w="12700" cap="flat">
                  <a:solidFill>
                    <a:srgbClr val="929292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5" name="FT inverse">
                  <a:extLst>
                    <a:ext uri="{FF2B5EF4-FFF2-40B4-BE49-F238E27FC236}">
                      <a16:creationId xmlns:a16="http://schemas.microsoft.com/office/drawing/2014/main" id="{3DBF5491-EBCA-4647-AF53-CF51D4049A84}"/>
                    </a:ext>
                  </a:extLst>
                </p:cNvPr>
                <p:cNvSpPr txBox="1"/>
                <p:nvPr/>
              </p:nvSpPr>
              <p:spPr>
                <a:xfrm>
                  <a:off x="1150430" y="904204"/>
                  <a:ext cx="1346200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>
                    <a:defRPr sz="1200">
                      <a:solidFill>
                        <a:srgbClr val="929292"/>
                      </a:solidFill>
                      <a:uFill>
                        <a:solidFill>
                          <a:srgbClr val="929292"/>
                        </a:solidFill>
                      </a:uFill>
                    </a:defRPr>
                  </a:lvl1pPr>
                </a:lstStyle>
                <a:p>
                  <a:r>
                    <a:rPr dirty="0">
                      <a:latin typeface="+mj-lt"/>
                    </a:rPr>
                    <a:t>FT inverse</a:t>
                  </a:r>
                </a:p>
              </p:txBody>
            </p:sp>
            <p:sp>
              <p:nvSpPr>
                <p:cNvPr id="56" name="Line">
                  <a:extLst>
                    <a:ext uri="{FF2B5EF4-FFF2-40B4-BE49-F238E27FC236}">
                      <a16:creationId xmlns:a16="http://schemas.microsoft.com/office/drawing/2014/main" id="{8CC739AD-A219-4E47-AE6A-223AED7C7793}"/>
                    </a:ext>
                  </a:extLst>
                </p:cNvPr>
                <p:cNvSpPr/>
                <p:nvPr/>
              </p:nvSpPr>
              <p:spPr>
                <a:xfrm>
                  <a:off x="1448198" y="92500"/>
                  <a:ext cx="165921" cy="405973"/>
                </a:xfrm>
                <a:prstGeom prst="line">
                  <a:avLst/>
                </a:prstGeom>
                <a:noFill/>
                <a:ln w="12700" cap="flat">
                  <a:solidFill>
                    <a:srgbClr val="929292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7" name="filtrage">
                  <a:extLst>
                    <a:ext uri="{FF2B5EF4-FFF2-40B4-BE49-F238E27FC236}">
                      <a16:creationId xmlns:a16="http://schemas.microsoft.com/office/drawing/2014/main" id="{94BF0EA8-281A-354E-8F58-AEBE3AB78B47}"/>
                    </a:ext>
                  </a:extLst>
                </p:cNvPr>
                <p:cNvSpPr txBox="1"/>
                <p:nvPr/>
              </p:nvSpPr>
              <p:spPr>
                <a:xfrm>
                  <a:off x="1585539" y="452293"/>
                  <a:ext cx="1346200" cy="266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>
                    <a:defRPr sz="1200">
                      <a:solidFill>
                        <a:srgbClr val="929292"/>
                      </a:solidFill>
                      <a:uFill>
                        <a:solidFill>
                          <a:srgbClr val="929292"/>
                        </a:solidFill>
                      </a:uFill>
                    </a:defRPr>
                  </a:lvl1pPr>
                </a:lstStyle>
                <a:p>
                  <a:r>
                    <a:rPr dirty="0" err="1">
                      <a:latin typeface="+mj-lt"/>
                    </a:rPr>
                    <a:t>filtrage</a:t>
                  </a:r>
                  <a:endParaRPr dirty="0">
                    <a:latin typeface="+mj-lt"/>
                  </a:endParaRPr>
                </a:p>
              </p:txBody>
            </p:sp>
            <p:sp>
              <p:nvSpPr>
                <p:cNvPr id="58" name="Line">
                  <a:extLst>
                    <a:ext uri="{FF2B5EF4-FFF2-40B4-BE49-F238E27FC236}">
                      <a16:creationId xmlns:a16="http://schemas.microsoft.com/office/drawing/2014/main" id="{BDF91500-AAA2-D345-AB77-18125607321E}"/>
                    </a:ext>
                  </a:extLst>
                </p:cNvPr>
                <p:cNvSpPr/>
                <p:nvPr/>
              </p:nvSpPr>
              <p:spPr>
                <a:xfrm>
                  <a:off x="1866647" y="110735"/>
                  <a:ext cx="813620" cy="706540"/>
                </a:xfrm>
                <a:prstGeom prst="line">
                  <a:avLst/>
                </a:prstGeom>
                <a:noFill/>
                <a:ln w="12700" cap="flat">
                  <a:solidFill>
                    <a:srgbClr val="929292"/>
                  </a:solidFill>
                  <a:prstDash val="solid"/>
                  <a:miter lim="400000"/>
                  <a:headEnd type="stealth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59" name="FT d’une projection">
                  <a:extLst>
                    <a:ext uri="{FF2B5EF4-FFF2-40B4-BE49-F238E27FC236}">
                      <a16:creationId xmlns:a16="http://schemas.microsoft.com/office/drawing/2014/main" id="{97639800-E2B4-474F-9114-4E24C56BFF9F}"/>
                    </a:ext>
                  </a:extLst>
                </p:cNvPr>
                <p:cNvSpPr txBox="1"/>
                <p:nvPr/>
              </p:nvSpPr>
              <p:spPr>
                <a:xfrm>
                  <a:off x="2663152" y="763912"/>
                  <a:ext cx="1892300" cy="44627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>
                    <a:defRPr sz="1200">
                      <a:solidFill>
                        <a:srgbClr val="929292"/>
                      </a:solidFill>
                      <a:uFill>
                        <a:solidFill>
                          <a:srgbClr val="929292"/>
                        </a:solidFill>
                      </a:uFill>
                    </a:defRPr>
                  </a:lvl1pPr>
                </a:lstStyle>
                <a:p>
                  <a:r>
                    <a:rPr lang="fr-CA" dirty="0">
                      <a:latin typeface="+mj-lt"/>
                    </a:rPr>
                    <a:t>On mesure une ligne dans le domaine fréquentiel</a:t>
                  </a:r>
                </a:p>
              </p:txBody>
            </p:sp>
          </p:grpSp>
          <p:pic>
            <p:nvPicPr>
              <p:cNvPr id="49" name="Picture 48" descr="Diagram&#10;&#10;Description automatically generated">
                <a:extLst>
                  <a:ext uri="{FF2B5EF4-FFF2-40B4-BE49-F238E27FC236}">
                    <a16:creationId xmlns:a16="http://schemas.microsoft.com/office/drawing/2014/main" id="{1E4CC291-F6FF-3248-BE4C-37A3D8F86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3865" y="5452524"/>
                <a:ext cx="1619250" cy="1568450"/>
              </a:xfrm>
              <a:prstGeom prst="rect">
                <a:avLst/>
              </a:prstGeom>
            </p:spPr>
          </p:pic>
        </p:grpSp>
      </p:grpSp>
      <p:sp>
        <p:nvSpPr>
          <p:cNvPr id="60" name="Faire la TF-1D de chaque projection">
            <a:extLst>
              <a:ext uri="{FF2B5EF4-FFF2-40B4-BE49-F238E27FC236}">
                <a16:creationId xmlns:a16="http://schemas.microsoft.com/office/drawing/2014/main" id="{CAB6CE0B-BADD-3442-A344-118921AF1A62}"/>
              </a:ext>
            </a:extLst>
          </p:cNvPr>
          <p:cNvSpPr txBox="1"/>
          <p:nvPr/>
        </p:nvSpPr>
        <p:spPr>
          <a:xfrm>
            <a:off x="3801851" y="1490623"/>
            <a:ext cx="3243446" cy="6309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numCol="1" anchor="t">
            <a:spAutoFit/>
          </a:bodyPr>
          <a:lstStyle/>
          <a:p>
            <a:r>
              <a:rPr lang="fr-CA" dirty="0">
                <a:latin typeface="+mj-lt"/>
              </a:rPr>
              <a:t>Reconstruction par rétroprojections filtrées: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7991F48-5AC8-3D4C-B4F5-2F97C04579B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IRM reconstruction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rétroprojection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FFEDD72-8467-E042-BC06-DB351D4A3A01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latin typeface="+mj-lt"/>
                <a:ea typeface="Century Gothic" charset="0"/>
                <a:cs typeface="Century Gothic" charset="0"/>
              </a:rPr>
              <a:t>Acquisition radiale vs cartésienne </a:t>
            </a:r>
          </a:p>
        </p:txBody>
      </p:sp>
      <p:pic>
        <p:nvPicPr>
          <p:cNvPr id="5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4ADDFB9B-5B4A-8C45-8732-B87ADAD78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840" y="1682941"/>
            <a:ext cx="2072613" cy="20759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987AE8-0D46-545D-9714-EBC9300444D0}"/>
              </a:ext>
            </a:extLst>
          </p:cNvPr>
          <p:cNvSpPr txBox="1"/>
          <p:nvPr/>
        </p:nvSpPr>
        <p:spPr>
          <a:xfrm>
            <a:off x="352290" y="4028949"/>
            <a:ext cx="62173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noProof="0" dirty="0">
                <a:latin typeface="+mj-lt"/>
              </a:rPr>
              <a:t>Comparé a la reconstruction par rétroprojections filtrées en TRX (</a:t>
            </a:r>
            <a:r>
              <a:rPr lang="fr-CA" b="1" noProof="0" dirty="0">
                <a:latin typeface="+mj-lt"/>
              </a:rPr>
              <a:t>sans passer par une convolution dans le domaine spatiale</a:t>
            </a:r>
            <a:r>
              <a:rPr lang="fr-CA" noProof="0" dirty="0">
                <a:latin typeface="+mj-lt"/>
              </a:rPr>
              <a:t>), la reconstruction par rétroprojections filtrées en IRM implique :</a:t>
            </a:r>
          </a:p>
          <a:p>
            <a:pPr marL="228600" indent="-228600">
              <a:buAutoNum type="alphaLcParenR"/>
            </a:pPr>
            <a:r>
              <a:rPr lang="fr-CA" noProof="0" dirty="0">
                <a:latin typeface="+mj-lt"/>
              </a:rPr>
              <a:t>Plus de calculs</a:t>
            </a:r>
          </a:p>
          <a:p>
            <a:pPr marL="228600" indent="-228600">
              <a:buAutoNum type="alphaLcParenR"/>
            </a:pPr>
            <a:r>
              <a:rPr lang="fr-CA" noProof="0" dirty="0">
                <a:latin typeface="+mj-lt"/>
              </a:rPr>
              <a:t>Moins de calculs</a:t>
            </a:r>
          </a:p>
          <a:p>
            <a:pPr marL="228600" indent="-228600">
              <a:buAutoNum type="alphaLcParenR"/>
            </a:pPr>
            <a:r>
              <a:rPr lang="fr-CA" noProof="0" dirty="0">
                <a:latin typeface="+mj-lt"/>
              </a:rPr>
              <a:t>Le même nombre de calculs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8122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1CFFAD5D-A64E-D7C6-C41F-352384FAD6F6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3520" y="2039165"/>
            <a:ext cx="1778772" cy="17787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3F72F3-A3B9-5CC9-5E74-E8E03EDCFF3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334638" y="1000897"/>
            <a:ext cx="6364669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2400" b="1" dirty="0">
                <a:solidFill>
                  <a:srgbClr val="000000"/>
                </a:solidFill>
              </a:rPr>
              <a:t>Comparé à la reconstruction par rétroprojections filtrées en TRX (sans passer par une convolution dans le domaine spatiale), la reconstruction par rétroprojections filtrée en IRM implique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76F3D0-1EF6-528E-5CE5-EE0B4625BEB7}"/>
              </a:ext>
            </a:extLst>
          </p:cNvPr>
          <p:cNvSpPr/>
          <p:nvPr/>
        </p:nvSpPr>
        <p:spPr>
          <a:xfrm>
            <a:off x="0" y="5820032"/>
            <a:ext cx="9144000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5866" tIns="194553" rIns="1389666" bIns="152863" rtlCol="0" anchor="ctr">
            <a:normAutofit fontScale="92500" lnSpcReduction="100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  <a:endParaRPr lang="fr-CA" sz="2600">
              <a:solidFill>
                <a:srgbClr val="FFFFFF"/>
              </a:solidFill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F0589E0-4BC7-6293-3CCE-796AFB8842B6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2347" y="6227843"/>
            <a:ext cx="222347" cy="222347"/>
          </a:xfrm>
          <a:prstGeom prst="rect">
            <a:avLst/>
          </a:prstGeom>
        </p:spPr>
      </p:pic>
      <p:sp>
        <p:nvSpPr>
          <p:cNvPr id="8" name="Trapèze 7">
            <a:extLst>
              <a:ext uri="{FF2B5EF4-FFF2-40B4-BE49-F238E27FC236}">
                <a16:creationId xmlns:a16="http://schemas.microsoft.com/office/drawing/2014/main" id="{FB509641-F177-B88C-1ED0-80589552163F}"/>
              </a:ext>
            </a:extLst>
          </p:cNvPr>
          <p:cNvSpPr/>
          <p:nvPr/>
        </p:nvSpPr>
        <p:spPr>
          <a:xfrm rot="2700000">
            <a:off x="7215278" y="386193"/>
            <a:ext cx="2501399" cy="583660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55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fr-CA" sz="2200">
              <a:solidFill>
                <a:srgbClr val="198038"/>
              </a:solidFill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314EB7C9-0419-8BD2-16C1-63943801EB16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60062" y="6200049"/>
            <a:ext cx="833799" cy="277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2024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667351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7991F48-5AC8-3D4C-B4F5-2F97C04579B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IRM reconstruction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rétroprojection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FFEDD72-8467-E042-BC06-DB351D4A3A01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latin typeface="+mj-lt"/>
                <a:ea typeface="Century Gothic" charset="0"/>
                <a:cs typeface="Century Gothic" charset="0"/>
              </a:rPr>
              <a:t>Acquisition radiale vs cartésienne </a:t>
            </a:r>
          </a:p>
        </p:txBody>
      </p:sp>
      <p:pic>
        <p:nvPicPr>
          <p:cNvPr id="4" name="Picture 3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0722C611-8DBB-0148-AC33-D623AC06F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54" y="1101249"/>
            <a:ext cx="7251700" cy="4089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330E22-8465-1D4A-8C63-8F8740BE11C9}"/>
              </a:ext>
            </a:extLst>
          </p:cNvPr>
          <p:cNvSpPr txBox="1"/>
          <p:nvPr/>
        </p:nvSpPr>
        <p:spPr>
          <a:xfrm>
            <a:off x="6607371" y="6191067"/>
            <a:ext cx="23727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900" dirty="0">
                <a:latin typeface="+mj-lt"/>
              </a:rPr>
              <a:t>https://</a:t>
            </a:r>
            <a:r>
              <a:rPr lang="fr-CA" sz="900" dirty="0" err="1">
                <a:latin typeface="+mj-lt"/>
              </a:rPr>
              <a:t>mriquestions.com</a:t>
            </a:r>
            <a:r>
              <a:rPr lang="fr-CA" sz="900" dirty="0">
                <a:latin typeface="+mj-lt"/>
              </a:rPr>
              <a:t>/radial-</a:t>
            </a:r>
            <a:r>
              <a:rPr lang="fr-CA" sz="900" dirty="0" err="1">
                <a:latin typeface="+mj-lt"/>
              </a:rPr>
              <a:t>sampling.html</a:t>
            </a:r>
            <a:endParaRPr lang="fr-CA" sz="900" dirty="0">
              <a:latin typeface="+mj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EA09AB-41BA-611E-288E-EEBF8AF91ED4}"/>
              </a:ext>
            </a:extLst>
          </p:cNvPr>
          <p:cNvSpPr txBox="1"/>
          <p:nvPr/>
        </p:nvSpPr>
        <p:spPr>
          <a:xfrm>
            <a:off x="1048512" y="5535168"/>
            <a:ext cx="2812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Plus courant</a:t>
            </a:r>
          </a:p>
          <a:p>
            <a:r>
              <a:rPr lang="en-US" dirty="0"/>
              <a:t>Pas </a:t>
            </a:r>
            <a:r>
              <a:rPr lang="en-US" dirty="0" err="1"/>
              <a:t>d’erreur</a:t>
            </a:r>
            <a:r>
              <a:rPr lang="en-US" dirty="0"/>
              <a:t> </a:t>
            </a:r>
            <a:r>
              <a:rPr lang="en-US" dirty="0" err="1"/>
              <a:t>d’interpolation</a:t>
            </a:r>
            <a:r>
              <a:rPr lang="en-US" dirty="0"/>
              <a:t> </a:t>
            </a:r>
            <a:endParaRPr lang="fr-CA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573CA73-2F73-B965-F2D3-746EE9B4FE66}"/>
              </a:ext>
            </a:extLst>
          </p:cNvPr>
          <p:cNvSpPr txBox="1"/>
          <p:nvPr/>
        </p:nvSpPr>
        <p:spPr>
          <a:xfrm>
            <a:off x="4235733" y="5258169"/>
            <a:ext cx="4908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 de </a:t>
            </a:r>
            <a:r>
              <a:rPr lang="en-US" dirty="0" err="1"/>
              <a:t>rétroprojection</a:t>
            </a:r>
            <a:r>
              <a:rPr lang="en-US" dirty="0"/>
              <a:t> </a:t>
            </a:r>
            <a:r>
              <a:rPr lang="en-US" dirty="0" err="1"/>
              <a:t>filtrée</a:t>
            </a:r>
            <a:endParaRPr lang="en-US" dirty="0"/>
          </a:p>
          <a:p>
            <a:r>
              <a:rPr lang="en-US" dirty="0"/>
              <a:t>FFT et </a:t>
            </a:r>
            <a:r>
              <a:rPr lang="en-US" dirty="0" err="1"/>
              <a:t>échantillonnage</a:t>
            </a:r>
            <a:r>
              <a:rPr lang="en-US" dirty="0"/>
              <a:t> </a:t>
            </a:r>
            <a:r>
              <a:rPr lang="en-US" dirty="0" err="1"/>
              <a:t>rapide</a:t>
            </a:r>
            <a:endParaRPr lang="en-US" dirty="0"/>
          </a:p>
          <a:p>
            <a:r>
              <a:rPr lang="en-US" dirty="0" err="1"/>
              <a:t>Mesure</a:t>
            </a:r>
            <a:r>
              <a:rPr lang="en-US" dirty="0"/>
              <a:t> des </a:t>
            </a:r>
            <a:r>
              <a:rPr lang="en-US" dirty="0" err="1"/>
              <a:t>signaux</a:t>
            </a:r>
            <a:r>
              <a:rPr lang="en-US" dirty="0"/>
              <a:t> </a:t>
            </a:r>
            <a:r>
              <a:rPr lang="en-US" dirty="0" err="1"/>
              <a:t>basse</a:t>
            </a:r>
            <a:r>
              <a:rPr lang="en-US" dirty="0"/>
              <a:t> </a:t>
            </a:r>
            <a:r>
              <a:rPr lang="en-US" dirty="0" err="1"/>
              <a:t>fréquence</a:t>
            </a:r>
            <a:r>
              <a:rPr lang="en-US" dirty="0"/>
              <a:t> </a:t>
            </a:r>
            <a:r>
              <a:rPr lang="en-US" dirty="0" err="1"/>
              <a:t>plusieurs</a:t>
            </a:r>
            <a:r>
              <a:rPr lang="en-US" dirty="0"/>
              <a:t> </a:t>
            </a:r>
            <a:r>
              <a:rPr lang="en-US" dirty="0" err="1"/>
              <a:t>fois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801779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667351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7991F48-5AC8-3D4C-B4F5-2F97C04579B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IRM reconstruction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rétroprojection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FFEDD72-8467-E042-BC06-DB351D4A3A01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latin typeface="+mj-lt"/>
                <a:ea typeface="Century Gothic" charset="0"/>
                <a:cs typeface="Century Gothic" charset="0"/>
              </a:rPr>
              <a:t>Problème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08E344-9A0C-FEB0-BE29-7393714DD1AA}"/>
              </a:ext>
            </a:extLst>
          </p:cNvPr>
          <p:cNvSpPr txBox="1"/>
          <p:nvPr/>
        </p:nvSpPr>
        <p:spPr>
          <a:xfrm>
            <a:off x="629748" y="1193309"/>
            <a:ext cx="7669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2000" noProof="0" dirty="0">
                <a:latin typeface="+mj-lt"/>
              </a:rPr>
              <a:t>Le bruit des signaux mesurés en IRM est blanc et gaussien. Quel sera l'effet de la rétroprojection filtrée avec un filtre passe-haut sur le bruit de l’image résultante? </a:t>
            </a:r>
          </a:p>
          <a:p>
            <a:pPr algn="just"/>
            <a:endParaRPr lang="fr-CA" sz="2000" dirty="0">
              <a:latin typeface="+mj-lt"/>
            </a:endParaRPr>
          </a:p>
          <a:p>
            <a:pPr algn="just"/>
            <a:r>
              <a:rPr lang="fr-CA" sz="2000" noProof="0" dirty="0">
                <a:latin typeface="+mj-lt"/>
              </a:rPr>
              <a:t>Le bruit de l’image résultante sera:</a:t>
            </a:r>
          </a:p>
          <a:p>
            <a:pPr algn="just"/>
            <a:endParaRPr lang="fr-CA" sz="2000" noProof="0" dirty="0">
              <a:latin typeface="+mj-lt"/>
            </a:endParaRPr>
          </a:p>
          <a:p>
            <a:pPr algn="just"/>
            <a:r>
              <a:rPr lang="fr-CA" sz="2000" noProof="0" dirty="0">
                <a:latin typeface="+mj-lt"/>
              </a:rPr>
              <a:t>A) blanc et gaussien</a:t>
            </a:r>
          </a:p>
          <a:p>
            <a:pPr algn="just"/>
            <a:r>
              <a:rPr lang="fr-CA" sz="2000" noProof="0" dirty="0">
                <a:latin typeface="+mj-lt"/>
              </a:rPr>
              <a:t>B) coloré et gaussien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000" noProof="0" dirty="0">
                <a:latin typeface="+mj-lt"/>
              </a:rPr>
              <a:t>C) blanc avec une distribution non-gaussienne</a:t>
            </a:r>
          </a:p>
          <a:p>
            <a:pPr algn="just"/>
            <a:r>
              <a:rPr lang="fr-CA" sz="2000" noProof="0" dirty="0">
                <a:latin typeface="+mj-lt"/>
              </a:rPr>
              <a:t>D) coloré avec une distribution non-gaussienne</a:t>
            </a:r>
          </a:p>
          <a:p>
            <a:pPr algn="just"/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37097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0728EBF1-2C51-F770-1CE8-53DEBF125AFF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3520" y="2039165"/>
            <a:ext cx="1778772" cy="17787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FF76F4-A315-A8D8-1ED9-D07A82891A4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334638" y="1000897"/>
            <a:ext cx="6364669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2400" b="1">
                <a:solidFill>
                  <a:srgbClr val="000000"/>
                </a:solidFill>
              </a:rPr>
              <a:t>Le bruit des signaux mesuré en IRM est blanc et gaussien. Quel sera l'effet de la rétroprojection filtré avec un filtre passe-haut sur le bruit de l’image résultante? 
Le bruit de l’image résultante sera: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9D5E80-86BC-2CB8-7D08-93CF392606F6}"/>
              </a:ext>
            </a:extLst>
          </p:cNvPr>
          <p:cNvSpPr/>
          <p:nvPr/>
        </p:nvSpPr>
        <p:spPr>
          <a:xfrm>
            <a:off x="0" y="5820032"/>
            <a:ext cx="9144000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5866" tIns="194553" rIns="1389666" bIns="152863" rtlCol="0" anchor="ctr">
            <a:normAutofit fontScale="92500" lnSpcReduction="100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  <a:endParaRPr lang="fr-CA" sz="2600">
              <a:solidFill>
                <a:srgbClr val="FFFFFF"/>
              </a:solidFill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1DB8E8A-A60C-6751-9F26-B09CE129E51F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2347" y="6227843"/>
            <a:ext cx="222347" cy="222347"/>
          </a:xfrm>
          <a:prstGeom prst="rect">
            <a:avLst/>
          </a:prstGeom>
        </p:spPr>
      </p:pic>
      <p:sp>
        <p:nvSpPr>
          <p:cNvPr id="8" name="Trapèze 7">
            <a:extLst>
              <a:ext uri="{FF2B5EF4-FFF2-40B4-BE49-F238E27FC236}">
                <a16:creationId xmlns:a16="http://schemas.microsoft.com/office/drawing/2014/main" id="{920D0A73-8706-6240-E4F8-B40E75612C1B}"/>
              </a:ext>
            </a:extLst>
          </p:cNvPr>
          <p:cNvSpPr/>
          <p:nvPr/>
        </p:nvSpPr>
        <p:spPr>
          <a:xfrm rot="2700000">
            <a:off x="7215278" y="386193"/>
            <a:ext cx="2501399" cy="583660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55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fr-CA" sz="2200">
              <a:solidFill>
                <a:srgbClr val="198038"/>
              </a:solidFill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D7D8DE9E-F6ED-DF6F-EA23-249A8FEC8642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60062" y="6200049"/>
            <a:ext cx="833799" cy="277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67939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667351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7991F48-5AC8-3D4C-B4F5-2F97C04579B2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IRM reconstruction par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rétroprojection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FFEDD72-8467-E042-BC06-DB351D4A3A01}"/>
              </a:ext>
            </a:extLst>
          </p:cNvPr>
          <p:cNvSpPr txBox="1"/>
          <p:nvPr/>
        </p:nvSpPr>
        <p:spPr>
          <a:xfrm>
            <a:off x="355600" y="249793"/>
            <a:ext cx="8418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latin typeface="+mj-lt"/>
                <a:ea typeface="Century Gothic" charset="0"/>
                <a:cs typeface="Century Gothic" charset="0"/>
              </a:rPr>
              <a:t>Problème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08E344-9A0C-FEB0-BE29-7393714DD1AA}"/>
                  </a:ext>
                </a:extLst>
              </p:cNvPr>
              <p:cNvSpPr txBox="1"/>
              <p:nvPr/>
            </p:nvSpPr>
            <p:spPr>
              <a:xfrm>
                <a:off x="629748" y="996539"/>
                <a:ext cx="7669300" cy="1238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400" b="0" i="1" noProof="0" smtClean="0">
                          <a:latin typeface="Cambria Math" panose="02040503050406030204" pitchFamily="18" charset="0"/>
                          <a:sym typeface="Wingdings" pitchFamily="2" charset="2"/>
                        </a:rPr>
                        <m:t>𝑓</m:t>
                      </m:r>
                      <m:d>
                        <m:dPr>
                          <m:ctrlPr>
                            <a:rPr lang="en-CA" sz="1400" b="0" i="1" noProof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𝑥</m:t>
                          </m:r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,</m:t>
                          </m:r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𝑦</m:t>
                          </m:r>
                        </m:e>
                      </m:d>
                      <m:r>
                        <a:rPr lang="en-CA" sz="1400" b="0" i="1" noProof="0" smtClean="0">
                          <a:latin typeface="Cambria Math" panose="02040503050406030204" pitchFamily="18" charset="0"/>
                          <a:sym typeface="Wingdings" pitchFamily="2" charset="2"/>
                        </a:rPr>
                        <m:t>= </m:t>
                      </m:r>
                      <m:nary>
                        <m:naryPr>
                          <m:ctrlPr>
                            <a:rPr lang="en-CA" sz="1400" b="0" i="1" noProof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CA" sz="1400" b="0" i="1" noProof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0</m:t>
                          </m:r>
                        </m:sub>
                        <m:sup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𝜋</m:t>
                          </m:r>
                        </m:sup>
                        <m:e>
                          <m:sSup>
                            <m:sSupPr>
                              <m:ctrlPr>
                                <a:rPr lang="en-CA" sz="1400" b="0" i="1" noProof="0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pPr>
                            <m:e>
                              <m:r>
                                <a:rPr lang="en-CA" sz="1400" b="0" i="1" noProof="0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𝐹𝑇</m:t>
                              </m:r>
                            </m:e>
                            <m:sup>
                              <m:r>
                                <a:rPr lang="en-CA" sz="1400" b="0" i="1" noProof="0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n-CA" sz="1400" b="0" i="1" noProof="0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r>
                                <a:rPr lang="en-CA" sz="1400" b="0" i="1" noProof="0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𝐻</m:t>
                              </m:r>
                              <m:r>
                                <a:rPr lang="en-CA" sz="1400" b="0" i="1" noProof="0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(</m:t>
                              </m:r>
                              <m:r>
                                <a:rPr lang="en-CA" sz="1400" b="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𝜔</m:t>
                              </m:r>
                              <m:r>
                                <a:rPr lang="en-CA" sz="1400" b="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)∙</m:t>
                              </m:r>
                              <m:r>
                                <a:rPr lang="en-CA" sz="1400" b="0" i="1" noProof="0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𝐺</m:t>
                              </m:r>
                            </m:e>
                          </m:d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𝜃</m:t>
                          </m:r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= </m:t>
                          </m:r>
                        </m:e>
                      </m:nary>
                      <m:nary>
                        <m:naryPr>
                          <m:ctrlPr>
                            <a:rPr lang="en-CA" sz="1400" b="0" i="1" noProof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CA" sz="1400" b="0" i="1" noProof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0</m:t>
                          </m:r>
                        </m:sub>
                        <m:sup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𝜋</m:t>
                          </m:r>
                        </m:sup>
                        <m:e>
                          <m:sSup>
                            <m:sSupPr>
                              <m:ctrlPr>
                                <a:rPr lang="en-CA" sz="1400" b="0" i="1" noProof="0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pPr>
                            <m:e>
                              <m:r>
                                <a:rPr lang="en-CA" sz="1400" b="0" i="1" noProof="0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𝐹𝑇</m:t>
                              </m:r>
                            </m:e>
                            <m:sup>
                              <m:r>
                                <a:rPr lang="en-CA" sz="1400" b="0" i="1" noProof="0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n-CA" sz="1400" b="0" i="1" noProof="0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r>
                                <a:rPr lang="en-CA" sz="1400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𝐻</m:t>
                              </m:r>
                              <m:r>
                                <a:rPr lang="en-CA" sz="1400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(</m:t>
                              </m:r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𝜔</m:t>
                              </m:r>
                              <m:r>
                                <a:rPr lang="en-CA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)∙(</m:t>
                              </m:r>
                              <m:r>
                                <a:rPr lang="en-CA" sz="1400" b="0" i="1" noProof="0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𝑆</m:t>
                              </m:r>
                              <m:r>
                                <a:rPr lang="en-CA" sz="1400" b="0" i="1" noProof="0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+</m:t>
                              </m:r>
                              <m:r>
                                <a:rPr lang="en-CA" sz="1400" b="0" i="1" noProof="0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𝑁</m:t>
                              </m:r>
                              <m:r>
                                <a:rPr lang="en-CA" sz="1400" b="0" i="1" noProof="0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)</m:t>
                              </m:r>
                            </m:e>
                          </m:d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𝜃</m:t>
                          </m:r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  </m:t>
                          </m:r>
                        </m:e>
                      </m:nary>
                    </m:oMath>
                  </m:oMathPara>
                </a14:m>
                <a:endParaRPr lang="en-CA" sz="1400" b="0" noProof="0" dirty="0">
                  <a:ea typeface="Cambria Math" panose="02040503050406030204" pitchFamily="18" charset="0"/>
                  <a:sym typeface="Wingdings" pitchFamily="2" charset="2"/>
                </a:endParaRPr>
              </a:p>
              <a:p>
                <a:endParaRPr lang="en-CA" sz="1400" b="0" noProof="0" dirty="0">
                  <a:ea typeface="Cambria Math" panose="02040503050406030204" pitchFamily="18" charset="0"/>
                  <a:sym typeface="Wingdings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400" b="0" i="1" noProof="0" smtClean="0">
                          <a:latin typeface="Cambria Math" panose="02040503050406030204" pitchFamily="18" charset="0"/>
                          <a:sym typeface="Wingdings" pitchFamily="2" charset="2"/>
                        </a:rPr>
                        <m:t>=</m:t>
                      </m:r>
                      <m:nary>
                        <m:naryPr>
                          <m:ctrlPr>
                            <a:rPr lang="en-CA" sz="1400" b="0" i="1" noProof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CA" sz="1400" b="0" i="1" noProof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0</m:t>
                          </m:r>
                        </m:sub>
                        <m:sup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𝜋</m:t>
                          </m:r>
                        </m:sup>
                        <m:e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(</m:t>
                          </m:r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h</m:t>
                          </m:r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(</m:t>
                          </m:r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𝜌</m:t>
                          </m:r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)⊛( </m:t>
                          </m:r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𝑠</m:t>
                          </m:r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+</m:t>
                          </m:r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𝑛</m:t>
                          </m:r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))</m:t>
                          </m:r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𝜃</m:t>
                          </m:r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= </m:t>
                          </m:r>
                        </m:e>
                      </m:nary>
                      <m:nary>
                        <m:naryPr>
                          <m:ctrlPr>
                            <a:rPr lang="en-CA" sz="1400" b="0" i="1" noProof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CA" sz="1400" b="0" i="1" noProof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0</m:t>
                          </m:r>
                        </m:sub>
                        <m:sup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𝜋</m:t>
                          </m:r>
                        </m:sup>
                        <m:e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(</m:t>
                          </m:r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h</m:t>
                          </m:r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(</m:t>
                          </m:r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𝜌</m:t>
                          </m:r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)⊛ </m:t>
                          </m:r>
                          <m:r>
                            <a:rPr lang="en-CA" sz="14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𝑠</m:t>
                          </m:r>
                          <m:r>
                            <a:rPr lang="en-CA" sz="14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+</m:t>
                          </m:r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h</m:t>
                          </m:r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(</m:t>
                          </m:r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𝜌</m:t>
                          </m:r>
                          <m:r>
                            <a:rPr lang="en-CA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)⊛</m:t>
                          </m:r>
                          <m:r>
                            <a:rPr lang="en-CA" sz="14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𝑛</m:t>
                          </m:r>
                          <m:r>
                            <a:rPr lang="en-CA" sz="14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)</m:t>
                          </m:r>
                          <m:r>
                            <a:rPr lang="en-CA" sz="14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r>
                            <a:rPr lang="en-CA" sz="14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𝜃</m:t>
                          </m:r>
                        </m:e>
                      </m:nary>
                    </m:oMath>
                  </m:oMathPara>
                </a14:m>
                <a:endParaRPr lang="fr-CA" sz="1400" noProof="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08E344-9A0C-FEB0-BE29-7393714DD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748" y="996539"/>
                <a:ext cx="7669300" cy="1238801"/>
              </a:xfrm>
              <a:prstGeom prst="rect">
                <a:avLst/>
              </a:prstGeom>
              <a:blipFill>
                <a:blip r:embed="rId3"/>
                <a:stretch>
                  <a:fillRect t="-68687" b="-98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0EF3284D-56E1-0766-6059-F8633D87D07C}"/>
              </a:ext>
            </a:extLst>
          </p:cNvPr>
          <p:cNvSpPr/>
          <p:nvPr/>
        </p:nvSpPr>
        <p:spPr>
          <a:xfrm>
            <a:off x="5625296" y="1666754"/>
            <a:ext cx="960699" cy="5685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5A16330-A25A-53E3-1999-4D0D99698513}"/>
              </a:ext>
            </a:extLst>
          </p:cNvPr>
          <p:cNvCxnSpPr>
            <a:stCxn id="5" idx="5"/>
          </p:cNvCxnSpPr>
          <p:nvPr/>
        </p:nvCxnSpPr>
        <p:spPr>
          <a:xfrm flipH="1">
            <a:off x="6331352" y="2152073"/>
            <a:ext cx="113952" cy="57955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8B666D3-CD03-687C-A5E9-A02A596F0EAD}"/>
              </a:ext>
            </a:extLst>
          </p:cNvPr>
          <p:cNvSpPr txBox="1"/>
          <p:nvPr/>
        </p:nvSpPr>
        <p:spPr>
          <a:xfrm>
            <a:off x="4247147" y="2690110"/>
            <a:ext cx="3505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Convolution d’un </a:t>
            </a:r>
            <a:r>
              <a:rPr lang="en-US" sz="1600" dirty="0" err="1">
                <a:latin typeface="+mj-lt"/>
              </a:rPr>
              <a:t>gaussien</a:t>
            </a:r>
            <a:r>
              <a:rPr lang="en-US" sz="1600" dirty="0">
                <a:latin typeface="+mj-lt"/>
              </a:rPr>
              <a:t> avec un </a:t>
            </a:r>
            <a:r>
              <a:rPr lang="en-US" sz="1600" dirty="0" err="1">
                <a:latin typeface="+mj-lt"/>
              </a:rPr>
              <a:t>filtre</a:t>
            </a:r>
            <a:r>
              <a:rPr lang="en-US" sz="1600" dirty="0">
                <a:latin typeface="+mj-lt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7D17E4D-7569-E633-3046-2572A1336AF2}"/>
                  </a:ext>
                </a:extLst>
              </p:cNvPr>
              <p:cNvSpPr txBox="1"/>
              <p:nvPr/>
            </p:nvSpPr>
            <p:spPr>
              <a:xfrm>
                <a:off x="1471930" y="3209545"/>
                <a:ext cx="5646482" cy="30092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16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fr-CA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fr-CA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𝑛</m:t>
                          </m:r>
                        </m:e>
                      </m:d>
                      <m:r>
                        <a:rPr lang="fr-CA" sz="16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=</m:t>
                      </m:r>
                      <m:r>
                        <a:rPr lang="fr-CA" sz="16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h</m:t>
                      </m:r>
                      <m:d>
                        <m:dPr>
                          <m:begChr m:val="["/>
                          <m:endChr m:val="]"/>
                          <m:ctrlPr>
                            <a:rPr lang="fr-CA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fr-CA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𝑛</m:t>
                          </m:r>
                        </m:e>
                      </m:d>
                      <m:r>
                        <a:rPr lang="fr-CA" sz="16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⊛</m:t>
                      </m:r>
                      <m:r>
                        <a:rPr lang="fr-CA" sz="16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fr-CA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fr-CA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𝑛</m:t>
                          </m:r>
                        </m:e>
                      </m:d>
                      <m:r>
                        <a:rPr lang="fr-CA" sz="16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fr-CA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CA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𝑚</m:t>
                          </m:r>
                          <m:r>
                            <a:rPr lang="fr-CA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=−∞</m:t>
                          </m:r>
                        </m:sub>
                        <m:sup>
                          <m:r>
                            <a:rPr lang="fr-CA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∞</m:t>
                          </m:r>
                        </m:sup>
                        <m:e>
                          <m:r>
                            <a:rPr lang="fr-CA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h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CA" sz="1600" b="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r>
                                <a:rPr lang="fr-CA" sz="1600" b="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𝑚</m:t>
                              </m:r>
                            </m:e>
                          </m:d>
                          <m:r>
                            <a:rPr lang="fr-CA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𝑥</m:t>
                          </m:r>
                          <m:r>
                            <a:rPr lang="fr-CA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[</m:t>
                          </m:r>
                          <m:r>
                            <a:rPr lang="fr-CA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𝑛</m:t>
                          </m:r>
                          <m:r>
                            <a:rPr lang="fr-CA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−</m:t>
                          </m:r>
                          <m:r>
                            <a:rPr lang="fr-CA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𝑚</m:t>
                          </m:r>
                          <m:r>
                            <a:rPr lang="fr-CA" sz="16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fr-CA" sz="1600" b="0" noProof="0" dirty="0">
                  <a:latin typeface="+mj-lt"/>
                  <a:ea typeface="Cambria Math" panose="02040503050406030204" pitchFamily="18" charset="0"/>
                  <a:sym typeface="Wingdings" pitchFamily="2" charset="2"/>
                </a:endParaRPr>
              </a:p>
              <a:p>
                <a:endParaRPr lang="fr-CA" sz="1600" dirty="0">
                  <a:latin typeface="+mj-lt"/>
                </a:endParaRPr>
              </a:p>
              <a:p>
                <a14:m>
                  <m:oMath xmlns:m="http://schemas.openxmlformats.org/officeDocument/2006/math">
                    <m:r>
                      <a:rPr lang="fr-CA" sz="16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CA" sz="160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fr-CA" sz="16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A" sz="1600" i="1" dirty="0" smtClean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fr-CA" sz="1600" dirty="0">
                    <a:latin typeface="+mj-lt"/>
                  </a:rPr>
                  <a:t>est la somme de gaussiens, donc </a:t>
                </a:r>
                <a14:m>
                  <m:oMath xmlns:m="http://schemas.openxmlformats.org/officeDocument/2006/math">
                    <m:r>
                      <a:rPr lang="fr-CA" sz="16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CA" sz="160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fr-CA" sz="16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A" sz="1600" i="1" dirty="0" smtClean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fr-CA" sz="1600" dirty="0">
                    <a:latin typeface="+mj-lt"/>
                  </a:rPr>
                  <a:t>est aussi gaussien</a:t>
                </a:r>
              </a:p>
              <a:p>
                <a:endParaRPr lang="fr-CA" sz="1600" dirty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160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fr-CA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16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fr-CA" sz="1600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fr-CA" sz="1600" i="1" dirty="0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begChr m:val="["/>
                          <m:endChr m:val="]"/>
                          <m:ctrlPr>
                            <a:rPr lang="fr-CA" sz="16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16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fr-CA" sz="16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fr-CA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16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fr-CA" sz="1600" b="0" i="1" dirty="0" smtClean="0">
                          <a:latin typeface="Cambria Math" panose="02040503050406030204" pitchFamily="18" charset="0"/>
                        </a:rPr>
                        <m:t>+…, </m:t>
                      </m:r>
                      <m:r>
                        <a:rPr lang="fr-CA" sz="1600" b="0" i="1" dirty="0" smtClean="0">
                          <a:latin typeface="Cambria Math" panose="02040503050406030204" pitchFamily="18" charset="0"/>
                        </a:rPr>
                        <m:t>𝑒𝑡</m:t>
                      </m:r>
                    </m:oMath>
                  </m:oMathPara>
                </a14:m>
                <a:endParaRPr lang="fr-CA" sz="1600" b="0" dirty="0">
                  <a:latin typeface="+mj-lt"/>
                </a:endParaRPr>
              </a:p>
              <a:p>
                <a:endParaRPr lang="fr-CA" sz="1600" b="0" dirty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16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fr-CA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CA" sz="16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fr-CA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CA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begChr m:val="["/>
                          <m:endChr m:val="]"/>
                          <m:ctrlPr>
                            <a:rPr lang="fr-CA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fr-CA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fr-CA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fr-CA" sz="16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fr-CA" sz="1600" b="0" dirty="0">
                  <a:latin typeface="+mj-lt"/>
                </a:endParaRPr>
              </a:p>
              <a:p>
                <a:endParaRPr lang="fr-CA" sz="1600" b="0" dirty="0">
                  <a:latin typeface="+mj-lt"/>
                </a:endParaRPr>
              </a:p>
              <a:p>
                <a:r>
                  <a:rPr lang="fr-CA" sz="1600" b="0" dirty="0">
                    <a:latin typeface="+mj-lt"/>
                  </a:rPr>
                  <a:t>Alors, </a:t>
                </a:r>
                <a14:m>
                  <m:oMath xmlns:m="http://schemas.openxmlformats.org/officeDocument/2006/math">
                    <m:r>
                      <a:rPr lang="fr-CA" sz="1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CA" sz="16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fr-CA" sz="1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A" sz="16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fr-CA" sz="1600" b="0" dirty="0">
                    <a:latin typeface="+mj-lt"/>
                  </a:rPr>
                  <a:t> et </a:t>
                </a:r>
                <a14:m>
                  <m:oMath xmlns:m="http://schemas.openxmlformats.org/officeDocument/2006/math">
                    <m:r>
                      <a:rPr lang="fr-CA" sz="16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begChr m:val="["/>
                        <m:endChr m:val="]"/>
                        <m:ctrlPr>
                          <a:rPr lang="fr-CA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CA" sz="16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fr-CA" sz="1600" b="0" dirty="0">
                    <a:latin typeface="+mj-lt"/>
                  </a:rPr>
                  <a:t> sont corrélé. </a:t>
                </a:r>
                <a14:m>
                  <m:oMath xmlns:m="http://schemas.openxmlformats.org/officeDocument/2006/math">
                    <m:r>
                      <a:rPr lang="en-CA" sz="1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CA" sz="16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CA" sz="1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sz="16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fr-CA" sz="1600" b="0" dirty="0">
                    <a:latin typeface="+mj-lt"/>
                  </a:rPr>
                  <a:t> n’est pas du bruit blanc. </a:t>
                </a:r>
              </a:p>
              <a:p>
                <a:endParaRPr lang="fr-CA" dirty="0"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7D17E4D-7569-E633-3046-2572A1336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930" y="3209545"/>
                <a:ext cx="5646482" cy="3009222"/>
              </a:xfrm>
              <a:prstGeom prst="rect">
                <a:avLst/>
              </a:prstGeom>
              <a:blipFill>
                <a:blip r:embed="rId4"/>
                <a:stretch>
                  <a:fillRect l="-448" t="-25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9E1130B-86C5-08EB-1B7C-DECEC116BFD1}"/>
              </a:ext>
            </a:extLst>
          </p:cNvPr>
          <p:cNvSpPr txBox="1"/>
          <p:nvPr/>
        </p:nvSpPr>
        <p:spPr>
          <a:xfrm>
            <a:off x="8924081" y="46067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51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103214"/>
            <a:ext cx="8747492" cy="502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400" b="1" u="sng" spc="-50" dirty="0">
                <a:latin typeface="+mj-lt"/>
                <a:cs typeface="Tahoma"/>
              </a:rPr>
              <a:t>Reconstruction par </a:t>
            </a:r>
            <a:r>
              <a:rPr lang="en-CA" sz="2400" b="1" u="sng" spc="-50" dirty="0" err="1">
                <a:latin typeface="+mj-lt"/>
                <a:cs typeface="Tahoma"/>
              </a:rPr>
              <a:t>rétroprojections</a:t>
            </a:r>
            <a:r>
              <a:rPr lang="en-CA" sz="2400" b="1" u="sng" spc="-50" dirty="0">
                <a:latin typeface="+mj-lt"/>
                <a:cs typeface="Tahoma"/>
              </a:rPr>
              <a:t> : </a:t>
            </a:r>
            <a:r>
              <a:rPr lang="en-CA" sz="2400" b="1" u="sng" spc="-50" dirty="0" err="1">
                <a:latin typeface="+mj-lt"/>
                <a:cs typeface="Tahoma"/>
              </a:rPr>
              <a:t>effet</a:t>
            </a:r>
            <a:r>
              <a:rPr lang="en-CA" sz="2400" b="1" u="sng" spc="-50" dirty="0">
                <a:latin typeface="+mj-lt"/>
                <a:cs typeface="Tahoma"/>
              </a:rPr>
              <a:t> de la </a:t>
            </a:r>
            <a:r>
              <a:rPr lang="en-CA" sz="2400" b="1" u="sng" spc="-50" dirty="0" err="1">
                <a:latin typeface="+mj-lt"/>
                <a:cs typeface="Tahoma"/>
              </a:rPr>
              <a:t>complexité</a:t>
            </a:r>
            <a:r>
              <a:rPr lang="en-CA" sz="2400" b="1" u="sng" spc="-50" dirty="0">
                <a:latin typeface="+mj-lt"/>
                <a:cs typeface="Tahoma"/>
              </a:rPr>
              <a:t> de </a:t>
            </a:r>
            <a:r>
              <a:rPr lang="en-CA" sz="2400" b="1" u="sng" spc="-50" dirty="0" err="1">
                <a:latin typeface="+mj-lt"/>
                <a:cs typeface="Tahoma"/>
              </a:rPr>
              <a:t>l’objet</a:t>
            </a:r>
            <a:endParaRPr lang="en-CA" sz="2400" b="1" u="sng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0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Reconstruction à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partir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projections (3)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2D5DE2-83AD-4455-AA08-481E4516AAB7}"/>
              </a:ext>
            </a:extLst>
          </p:cNvPr>
          <p:cNvSpPr txBox="1"/>
          <p:nvPr/>
        </p:nvSpPr>
        <p:spPr>
          <a:xfrm>
            <a:off x="487948" y="6171873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90CBFD1-B1E3-7706-8192-A08CB3C5F550}"/>
              </a:ext>
            </a:extLst>
          </p:cNvPr>
          <p:cNvGrpSpPr/>
          <p:nvPr/>
        </p:nvGrpSpPr>
        <p:grpSpPr>
          <a:xfrm>
            <a:off x="1967138" y="1689220"/>
            <a:ext cx="6537230" cy="4318307"/>
            <a:chOff x="1303385" y="1710446"/>
            <a:chExt cx="6537230" cy="43183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585E8A9-31F8-4E95-896E-99F7CB392F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6829" b="49722"/>
            <a:stretch/>
          </p:blipFill>
          <p:spPr>
            <a:xfrm>
              <a:off x="1303385" y="1710446"/>
              <a:ext cx="2168478" cy="217575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CF5C34A-661C-F140-B254-F33B0EF32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171" r="32953" b="49722"/>
            <a:stretch/>
          </p:blipFill>
          <p:spPr>
            <a:xfrm>
              <a:off x="3471863" y="1710446"/>
              <a:ext cx="2214562" cy="217575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F8189F-6CAD-884B-8CD0-3950D165F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342" r="1" b="49722"/>
            <a:stretch/>
          </p:blipFill>
          <p:spPr>
            <a:xfrm>
              <a:off x="5640341" y="1710446"/>
              <a:ext cx="2200274" cy="217575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10FC28C-11B8-A340-929A-63565A566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342" t="49405" r="1" b="317"/>
            <a:stretch/>
          </p:blipFill>
          <p:spPr>
            <a:xfrm>
              <a:off x="5640341" y="3848374"/>
              <a:ext cx="2200274" cy="217575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5E2BC87-7966-B844-B7EF-5BA5A01BC3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820" t="49405" r="33304" b="317"/>
            <a:stretch/>
          </p:blipFill>
          <p:spPr>
            <a:xfrm>
              <a:off x="3457575" y="3848374"/>
              <a:ext cx="2214562" cy="217575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CE48791-C6B1-C54D-9039-4F7223B3FB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07" t="49405" r="66499" b="317"/>
            <a:stretch/>
          </p:blipFill>
          <p:spPr>
            <a:xfrm>
              <a:off x="1303385" y="3852999"/>
              <a:ext cx="2197054" cy="2175754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09D87F45-88CD-58A5-99F3-FDA7EC13D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54" y="1899172"/>
            <a:ext cx="1478938" cy="32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41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04B2E379-16FD-EA30-C749-A17751ED8F9C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3520" y="2039165"/>
            <a:ext cx="1778772" cy="17787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99FC03-152C-B9E5-1A34-7C14B74162E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334638" y="1000897"/>
            <a:ext cx="6364669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3600" b="1">
                <a:solidFill>
                  <a:srgbClr val="000000"/>
                </a:solidFill>
              </a:rPr>
              <a:t>La rétroprojection ne permet pas une reconstruction exacte, comment corriger ce problème?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3FC248-0B51-3F02-A662-9A0B9CE06E6D}"/>
              </a:ext>
            </a:extLst>
          </p:cNvPr>
          <p:cNvSpPr/>
          <p:nvPr/>
        </p:nvSpPr>
        <p:spPr>
          <a:xfrm>
            <a:off x="0" y="5820032"/>
            <a:ext cx="9144000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5866" tIns="194553" rIns="1389666" bIns="152863" rtlCol="0" anchor="ctr">
            <a:normAutofit fontScale="92500" lnSpcReduction="100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  <a:endParaRPr lang="fr-CA" sz="2600">
              <a:solidFill>
                <a:srgbClr val="FFFFFF"/>
              </a:solidFill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D4A5E1D-8BE5-DA76-F93F-651FD5FB291C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2347" y="6227843"/>
            <a:ext cx="222347" cy="222347"/>
          </a:xfrm>
          <a:prstGeom prst="rect">
            <a:avLst/>
          </a:prstGeom>
        </p:spPr>
      </p:pic>
      <p:sp>
        <p:nvSpPr>
          <p:cNvPr id="8" name="Trapèze 7">
            <a:extLst>
              <a:ext uri="{FF2B5EF4-FFF2-40B4-BE49-F238E27FC236}">
                <a16:creationId xmlns:a16="http://schemas.microsoft.com/office/drawing/2014/main" id="{8005A1DB-1250-BD4D-2861-B97DC46FEABC}"/>
              </a:ext>
            </a:extLst>
          </p:cNvPr>
          <p:cNvSpPr/>
          <p:nvPr/>
        </p:nvSpPr>
        <p:spPr>
          <a:xfrm rot="2700000">
            <a:off x="7215278" y="386193"/>
            <a:ext cx="2501399" cy="583660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55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fr-CA" sz="2200">
              <a:solidFill>
                <a:srgbClr val="198038"/>
              </a:solidFill>
            </a:endParaRP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DDD4052A-C918-CC34-5F37-7A81060D0233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60062" y="6200049"/>
            <a:ext cx="833799" cy="277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5615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103214"/>
            <a:ext cx="8747492" cy="502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Premiers </a:t>
            </a:r>
            <a:r>
              <a:rPr lang="en-CA" sz="2600" b="1" u="sng" spc="-50" dirty="0" err="1">
                <a:latin typeface="+mj-lt"/>
                <a:cs typeface="Tahoma"/>
              </a:rPr>
              <a:t>tomographes</a:t>
            </a:r>
            <a:r>
              <a:rPr lang="en-CA" sz="2600" b="1" u="sng" spc="-50" dirty="0">
                <a:latin typeface="+mj-lt"/>
                <a:cs typeface="Tahoma"/>
              </a:rPr>
              <a:t> (Hounsfield, </a:t>
            </a:r>
            <a:r>
              <a:rPr lang="en-CA" sz="2600" b="1" u="sng" spc="-50" dirty="0" err="1">
                <a:latin typeface="+mj-lt"/>
                <a:cs typeface="Tahoma"/>
              </a:rPr>
              <a:t>années</a:t>
            </a:r>
            <a:r>
              <a:rPr lang="en-CA" sz="2600" b="1" u="sng" spc="-50" dirty="0">
                <a:latin typeface="+mj-lt"/>
                <a:cs typeface="Tahoma"/>
              </a:rPr>
              <a:t> 1970)</a:t>
            </a: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Tomographie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à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rayons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X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Tomographie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X (TRX)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1733A9-8F5E-4CD6-8831-BA6A9B4E2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57" y="1677326"/>
            <a:ext cx="4328941" cy="3262391"/>
          </a:xfrm>
          <a:prstGeom prst="rect">
            <a:avLst/>
          </a:prstGeom>
        </p:spPr>
      </p:pic>
      <p:pic>
        <p:nvPicPr>
          <p:cNvPr id="9" name="Picture 8" descr="A close-up of a white circle&#10;&#10;Description automatically generated">
            <a:extLst>
              <a:ext uri="{FF2B5EF4-FFF2-40B4-BE49-F238E27FC236}">
                <a16:creationId xmlns:a16="http://schemas.microsoft.com/office/drawing/2014/main" id="{5AF4E358-204A-7DA8-3E9C-17546E6C2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215" y="3164995"/>
            <a:ext cx="3372741" cy="29860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2DADDE-CDA3-232D-9D3A-5D9CAA6AB879}"/>
              </a:ext>
            </a:extLst>
          </p:cNvPr>
          <p:cNvSpPr txBox="1"/>
          <p:nvPr/>
        </p:nvSpPr>
        <p:spPr>
          <a:xfrm>
            <a:off x="5211329" y="2710987"/>
            <a:ext cx="3366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latin typeface="+mj-lt"/>
              </a:rPr>
              <a:t>Première image clinique avec TRX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082E31-1280-93B4-9BB2-6C7E212AB2A1}"/>
              </a:ext>
            </a:extLst>
          </p:cNvPr>
          <p:cNvSpPr txBox="1"/>
          <p:nvPr/>
        </p:nvSpPr>
        <p:spPr>
          <a:xfrm>
            <a:off x="3791946" y="6169464"/>
            <a:ext cx="49135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i="0" u="none" strike="noStrike" dirty="0">
                <a:effectLst/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'Medical Imaging Systems: An Introductory Guide,' Maier A, Steidl S, Christlein V, et al., editors.</a:t>
            </a:r>
            <a:r>
              <a:rPr lang="en-CA" sz="900" i="0" dirty="0">
                <a:effectLst/>
                <a:latin typeface="+mj-lt"/>
              </a:rPr>
              <a:t>, CC BY</a:t>
            </a:r>
            <a:endParaRPr lang="en-US" sz="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2484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Introduction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103214"/>
            <a:ext cx="8747492" cy="502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Tomographes</a:t>
            </a:r>
            <a:r>
              <a:rPr lang="en-CA" sz="2600" b="1" u="sng" spc="-50" dirty="0">
                <a:latin typeface="+mj-lt"/>
                <a:cs typeface="Tahoma"/>
              </a:rPr>
              <a:t> de première </a:t>
            </a:r>
            <a:r>
              <a:rPr lang="en-CA" sz="2600" b="1" u="sng" spc="-50" dirty="0" err="1">
                <a:latin typeface="+mj-lt"/>
                <a:cs typeface="Tahoma"/>
              </a:rPr>
              <a:t>génération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Tomographie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à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rayons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X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12343E-EF1E-4266-9FA1-B8E5F871FE4E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Tomographie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à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rayons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X (TRX)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186C3-1EAE-4FE8-A6E9-5C49351B5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57" y="2030716"/>
            <a:ext cx="7004015" cy="3761041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A9502AB-6505-FC43-9E90-F98A326EA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880" y="408521"/>
            <a:ext cx="231775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708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5.0.6311"/>
  <p:tag name="SLIDO_PRESENTATION_ID" val="c2f4f68f-2911-401a-bb7c-5c6a0934c04c"/>
  <p:tag name="SLIDO_EVENT_UUID" val="8d8968ef-396d-4569-9d7c-d1b1c23db89c"/>
  <p:tag name="SLIDO_EVENT_SECTION_UUID" val="b0bca756-ba1d-4beb-beb8-34328687114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M2OTYzNTN9"/>
  <p:tag name="SLIDO_TYPE" val="SlidoPoll"/>
  <p:tag name="SLIDO_POLL_UUID" val="169d5249-a2db-40d9-bdcc-50308eb50d3e"/>
  <p:tag name="SLIDO_TIMELINE" val="W3sicG9sbFF1ZXN0aW9uVXVpZCI6ImI5NGYyMGIyLTlmNWItNGM3OS1iMWM5LWM4Y2U3YzFhMGE2MyIsInNob3dSZXN1bHRzIjpmYWxzZSwic2hvd0NvcnJlY3RBbnN3ZXJzIjpmYWxzZSwidm90aW5nTG9ja2VkIjpmYWxzZX0seyJwb2xsUXVlc3Rpb25VdWlkIjoiYjk0ZjIwYjItOWY1Yi00Yzc5LWIxYzktYzhjZTdjMWEwYTYzIiwic2hvd1Jlc3VsdHMiOnRydWUsInNob3dDb3JyZWN0QW5zd2VycyI6ZmFsc2UsInZvdGluZ0xvY2tlZCI6ZmFsc2V9XQ==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M2OTY2NzV9"/>
  <p:tag name="SLIDO_TYPE" val="SlidoPoll"/>
  <p:tag name="SLIDO_POLL_UUID" val="1e41ea3d-3622-46a9-9d19-ab1b3aeb1943"/>
  <p:tag name="SLIDO_TIMELINE" val="W3sicG9sbFF1ZXN0aW9uVXVpZCI6IjM0ZmZjYTc2LTc0MmUtNDJlZi05Y2E4LWZhNzg1M2IzNzUyYSIsInNob3dSZXN1bHRzIjp0cnVlLCJzaG93Q29ycmVjdEFuc3dlcnMiOmZhbHNlLCJ2b3RpbmdMb2NrZWQiOmZhbHNlfV0=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M2OTcyMTF9"/>
  <p:tag name="SLIDO_TYPE" val="SlidoPoll"/>
  <p:tag name="SLIDO_POLL_UUID" val="f802e8ad-cd5b-4e23-bd48-6f9352454ff0"/>
  <p:tag name="SLIDO_TIMELINE" val="W3sicG9sbFF1ZXN0aW9uVXVpZCI6ImE4NjQwNDQxLWY5YzQtNGIwMS1hM2ZkLTQzNGJkNTFiYTVjYSIsInNob3dSZXN1bHRzIjpmYWxzZSwic2hvd0NvcnJlY3RBbnN3ZXJzIjpmYWxzZSwidm90aW5nTG9ja2VkIjpmYWxzZX0seyJwb2xsUXVlc3Rpb25VdWlkIjoiYTg2NDA0NDEtZjljNC00YjAxLWEzZmQtNDM0YmQ1MWJhNWNhIiwic2hvd1Jlc3VsdHMiOnRydWUsInNob3dDb3JyZWN0QW5zd2VycyI6dHJ1ZSwidm90aW5nTG9ja2VkIjpmYWxzZX1d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M2MjkxOTZ9"/>
  <p:tag name="SLIDO_TYPE" val="SlidoPoll"/>
  <p:tag name="SLIDO_POLL_UUID" val="df233574-5ba6-4579-b5ea-455f7e665d24"/>
  <p:tag name="SLIDO_TIMELINE" val="W3sicG9sbFF1ZXN0aW9uVXVpZCI6ImEzNDVjMjM1LWQyNTItNDBmNy04ODM2LWUxMGEyZDQ1MjUwMyIsInNob3dSZXN1bHRzIjpmYWxzZSwic2hvd0NvcnJlY3RBbnN3ZXJzIjpmYWxzZSwidm90aW5nTG9ja2VkIjpmYWxzZX0seyJwb2xsUXVlc3Rpb25VdWlkIjoiYTM0NWMyMzUtZDI1Mi00MGY3LTg4MzYtZTEwYTJkNDUyNTAzIiwic2hvd1Jlc3VsdHMiOnRydWUsInNob3dDb3JyZWN0QW5zd2VycyI6dHJ1ZSwidm90aW5nTG9ja2VkIjpmYWxzZX1d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M2OTgxNTl9"/>
  <p:tag name="SLIDO_TYPE" val="SlidoPoll"/>
  <p:tag name="SLIDO_POLL_UUID" val="609af1c1-e3d3-46a4-8c13-05b169a9a830"/>
  <p:tag name="SLIDO_TIMELINE" val="W3sicG9sbFF1ZXN0aW9uVXVpZCI6ImU0YTNhYmIyLTkyZjYtNDU1Zi1iOTlhLTRhMWJmNGU1OGZmOCIsInNob3dSZXN1bHRzIjp0cnVlLCJzaG93Q29ycmVjdEFuc3dlcnMiOmZhbHNlLCJ2b3RpbmdMb2NrZWQiOmZhbHNlfV0=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M2Mzg3ODF9"/>
  <p:tag name="SLIDO_TYPE" val="SlidoPoll"/>
  <p:tag name="SLIDO_POLL_UUID" val="9e6851fc-1e32-43d4-83ac-ab9de2bec83c"/>
  <p:tag name="SLIDO_TIMELINE" val="W3sicG9sbFF1ZXN0aW9uVXVpZCI6IjYyOTRhYmI4LWEzNGEtNGJhMi1hNTVjLWI0OTNlZWY5OTMxYSIsInNob3dSZXN1bHRzIjpmYWxzZSwic2hvd0NvcnJlY3RBbnN3ZXJzIjpmYWxzZSwidm90aW5nTG9ja2VkIjpmYWxzZX0seyJwb2xsUXVlc3Rpb25VdWlkIjoiNjI5NGFiYjgtYTM0YS00YmEyLWE1NWMtYjQ5M2VlZjk5MzFhIiwic2hvd1Jlc3VsdHMiOnRydWUsInNob3dDb3JyZWN0QW5zd2VycyI6dHJ1ZSwidm90aW5nTG9ja2VkIjpmYWxzZX1d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M2NDQ1MTl9"/>
  <p:tag name="SLIDO_TYPE" val="SlidoPoll"/>
  <p:tag name="SLIDO_POLL_UUID" val="6bf94f0b-fcaf-4ee3-9c9f-d593414fdfba"/>
  <p:tag name="SLIDO_TIMELINE" val="W3sicG9sbFF1ZXN0aW9uVXVpZCI6Ijg1NjZmYzY0LTA3ZTItNDM0ZS05ZGU1LTk3NTg2YjdiMDJhNCIsInNob3dSZXN1bHRzIjp0cnVlLCJzaG93Q29ycmVjdEFuc3dlcnMiOmZhbHNlLCJ2b3RpbmdMb2NrZWQiOmZhbHNlfV0=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95197</TotalTime>
  <Words>2956</Words>
  <Application>Microsoft Office PowerPoint</Application>
  <PresentationFormat>Affichage à l'écran (4:3)</PresentationFormat>
  <Paragraphs>593</Paragraphs>
  <Slides>58</Slides>
  <Notes>55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64" baseType="lpstr">
      <vt:lpstr>Arial</vt:lpstr>
      <vt:lpstr>Calibri</vt:lpstr>
      <vt:lpstr>Calibri Light</vt:lpstr>
      <vt:lpstr>Cambria Math</vt:lpstr>
      <vt:lpstr>Tahoma</vt:lpstr>
      <vt:lpstr>Office Theme</vt:lpstr>
      <vt:lpstr>Reconstruction tomographique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Agah Karakuzu</dc:creator>
  <cp:lastModifiedBy>doha zrouki</cp:lastModifiedBy>
  <cp:revision>1335</cp:revision>
  <cp:lastPrinted>2018-08-23T15:25:57Z</cp:lastPrinted>
  <dcterms:created xsi:type="dcterms:W3CDTF">2018-08-02T13:49:06Z</dcterms:created>
  <dcterms:modified xsi:type="dcterms:W3CDTF">2025-04-03T16:56:19Z</dcterms:modified>
</cp:coreProperties>
</file>